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6" r:id="rId3"/>
    <p:sldId id="271" r:id="rId4"/>
    <p:sldId id="833" r:id="rId6"/>
    <p:sldId id="722" r:id="rId7"/>
    <p:sldId id="721" r:id="rId8"/>
    <p:sldId id="719" r:id="rId9"/>
    <p:sldId id="834" r:id="rId10"/>
    <p:sldId id="723" r:id="rId11"/>
    <p:sldId id="727" r:id="rId12"/>
    <p:sldId id="725" r:id="rId13"/>
    <p:sldId id="726" r:id="rId14"/>
    <p:sldId id="728" r:id="rId15"/>
    <p:sldId id="789" r:id="rId16"/>
    <p:sldId id="729" r:id="rId17"/>
    <p:sldId id="717" r:id="rId18"/>
    <p:sldId id="731" r:id="rId19"/>
    <p:sldId id="732" r:id="rId20"/>
    <p:sldId id="733" r:id="rId21"/>
    <p:sldId id="736" r:id="rId22"/>
    <p:sldId id="734" r:id="rId23"/>
    <p:sldId id="735" r:id="rId24"/>
    <p:sldId id="737" r:id="rId25"/>
    <p:sldId id="738" r:id="rId26"/>
    <p:sldId id="739" r:id="rId27"/>
    <p:sldId id="741" r:id="rId28"/>
    <p:sldId id="745" r:id="rId29"/>
    <p:sldId id="744" r:id="rId30"/>
    <p:sldId id="743" r:id="rId31"/>
    <p:sldId id="835" r:id="rId32"/>
    <p:sldId id="750" r:id="rId33"/>
    <p:sldId id="751" r:id="rId34"/>
    <p:sldId id="730" r:id="rId35"/>
    <p:sldId id="718" r:id="rId36"/>
    <p:sldId id="746" r:id="rId37"/>
    <p:sldId id="747" r:id="rId38"/>
    <p:sldId id="748" r:id="rId39"/>
    <p:sldId id="836" r:id="rId40"/>
    <p:sldId id="752" r:id="rId41"/>
    <p:sldId id="762" r:id="rId42"/>
    <p:sldId id="765" r:id="rId43"/>
    <p:sldId id="766" r:id="rId44"/>
    <p:sldId id="763" r:id="rId45"/>
    <p:sldId id="768" r:id="rId46"/>
    <p:sldId id="764" r:id="rId47"/>
    <p:sldId id="769" r:id="rId48"/>
    <p:sldId id="770" r:id="rId49"/>
    <p:sldId id="771" r:id="rId50"/>
    <p:sldId id="772" r:id="rId51"/>
    <p:sldId id="773" r:id="rId52"/>
    <p:sldId id="775" r:id="rId53"/>
    <p:sldId id="776" r:id="rId54"/>
    <p:sldId id="777" r:id="rId55"/>
    <p:sldId id="779" r:id="rId56"/>
    <p:sldId id="780" r:id="rId57"/>
    <p:sldId id="787" r:id="rId58"/>
    <p:sldId id="774" r:id="rId59"/>
    <p:sldId id="753" r:id="rId60"/>
    <p:sldId id="754" r:id="rId61"/>
    <p:sldId id="755" r:id="rId62"/>
    <p:sldId id="756" r:id="rId63"/>
    <p:sldId id="757" r:id="rId64"/>
    <p:sldId id="758" r:id="rId65"/>
    <p:sldId id="759" r:id="rId66"/>
    <p:sldId id="760" r:id="rId67"/>
    <p:sldId id="837" r:id="rId68"/>
    <p:sldId id="778" r:id="rId69"/>
    <p:sldId id="783" r:id="rId70"/>
    <p:sldId id="784" r:id="rId71"/>
    <p:sldId id="781" r:id="rId72"/>
    <p:sldId id="786" r:id="rId73"/>
    <p:sldId id="790" r:id="rId74"/>
    <p:sldId id="795" r:id="rId75"/>
    <p:sldId id="791" r:id="rId76"/>
    <p:sldId id="793" r:id="rId77"/>
    <p:sldId id="794" r:id="rId78"/>
    <p:sldId id="796" r:id="rId79"/>
    <p:sldId id="799" r:id="rId80"/>
    <p:sldId id="792" r:id="rId81"/>
    <p:sldId id="838" r:id="rId82"/>
    <p:sldId id="797" r:id="rId83"/>
    <p:sldId id="800" r:id="rId84"/>
    <p:sldId id="801" r:id="rId85"/>
    <p:sldId id="839" r:id="rId86"/>
    <p:sldId id="798" r:id="rId87"/>
    <p:sldId id="812" r:id="rId88"/>
    <p:sldId id="810" r:id="rId89"/>
    <p:sldId id="819" r:id="rId90"/>
    <p:sldId id="811" r:id="rId91"/>
    <p:sldId id="821" r:id="rId92"/>
    <p:sldId id="820" r:id="rId93"/>
    <p:sldId id="808" r:id="rId94"/>
    <p:sldId id="822" r:id="rId95"/>
    <p:sldId id="826" r:id="rId96"/>
    <p:sldId id="828" r:id="rId97"/>
    <p:sldId id="823" r:id="rId98"/>
    <p:sldId id="824" r:id="rId99"/>
    <p:sldId id="818" r:id="rId100"/>
    <p:sldId id="830" r:id="rId101"/>
    <p:sldId id="831" r:id="rId102"/>
    <p:sldId id="832" r:id="rId103"/>
  </p:sldIdLst>
  <p:sldSz cx="1219263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k" initials="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A0000"/>
    <a:srgbClr val="75DB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6" autoAdjust="0"/>
    <p:restoredTop sz="84971" autoAdjust="0"/>
  </p:normalViewPr>
  <p:slideViewPr>
    <p:cSldViewPr snapToGrid="0">
      <p:cViewPr varScale="1">
        <p:scale>
          <a:sx n="97" d="100"/>
          <a:sy n="97" d="100"/>
        </p:scale>
        <p:origin x="618" y="84"/>
      </p:cViewPr>
      <p:guideLst>
        <p:guide orient="horz" pos="2170"/>
        <p:guide pos="3773"/>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7" Type="http://schemas.openxmlformats.org/officeDocument/2006/relationships/commentAuthors" Target="commentAuthors.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19T21:1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660 309,'3'2,"-1"1,-2 0,0 0,-3-2,0 0,0-2,0 0,2-2,1 0,0 0,2 0,1 2</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238 368,'0'3,"0"0,0 0,0 0,0 0,0 0,1 0,-1 0,0 1,0-1,0 0,0 0,0 0,0 0,0 0,0 0,0 0,0 0,0 0,0 0,0 0,0 0,0 0,0 0,-1 0,1 0,0 0,0 0,0 0,0 0,0 0,1 1,-1-1,1 0,-1 0,0 0,0 0,0 0,0 0,0 0,0 0,0 0,0 0,0 0,0 0,0 0,0 0,0 0,0 0,0 0,1 0,2-3,0 0,0 0,0 0,0 0,0 0,-2-3,-3 0,2 0,-1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247 374,'0'3,"-1"1,0-1,1 0,-2 0,2 0,-1 0,-1 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269 373,'-2'3,"0"0,-2 2,2-2,0 0,0 0,1 0,0 1,0-1,-1 0,1 0,-1 0,1 0,-1 0,1 0,1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284 378,'-2'3,"0"2,-1 0,0-1,2 0,-2-2,2 1,-2 0,2 1,-2 0,-1 1,2-1,-2 1,2-2,0 1,-1-1,-1 0,3 0,-2-1,1 1,1 0,-2 0,2 1</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285 407,'-5'3,"4"2,-2-3,-1 4,1-1,1-1,1-1,-3 1,3-1,-2 1,2-1,-1 1,0-1,1 0,-2 1,1-1,1 0,0 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277 442,'-2'3,"0"0,2 0,-2 1,0-1,1 0,0 0,0 1,-1-1,-1 1,2-1,-1 0,1 0,-1 0,1 0,-2 0,1 0,1 0,0 0,0 0,-1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19T21:1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438 312,'1'-3,"2"1,0 2,0 0,0 3,-3 1,-2-1,-1-2,0-1,-1 0,1-2,3-1,0 0,0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19T21:1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409 456,'4'-1,"-1"1,-2 3,-2 0,-2-2,0-1,0 0,0-2,3-2,0 1,3 0,0 2,0 1,0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19T21:1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692 415,'0'3,"0"0,0 0,0 0,4-2,-1-1,0 0,-1-3,-2 0,0 0,0 0,-2 0,-1 1,0 2,0 0,0 2</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19T21:12:32"/>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690 342,'0'3,"2"0,-2 0,3 0,-2 1,-1-1,1 0,0 0,0 0,0 0,0 0,0 0,0 0,1 0,-1 0,-1 0,2 0,-1 1,0-1,-1 0,1 0,-1 0,1 0,-1 0,0 0,0 0,0 0,-2 0,-1 1,0-1,0 0,0-1,-1-1,1 2,0-2,1 2,2 0,0 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19T22:28:4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553 396,'-4'0,"1"0,-1 0,1 0,-1 0,1 0,-1 1,1 1,0-1,0 0,0 1,1 1,0 2,2-2,0 0,0 0,1 0,2 0,0 0,0-1,1-1,0 2,0-1,-1-1,0 0,0 0,2-1,-2 1,0 0,0-1,1 0,-1 0,1 0,-1 0,0 0,0 0,1 0,-1 0,0 0,1 0,-1 0,0 0,0 0,0 0,0 0,1 0,-1 0,0 0,1 0,0 0,1 0,0 0,-2 0,0 0,1 0,-1 0,2 0,-1-1,-1 0,0 1,0 0,1-2,-1 1,0 0,0-1,3 0,-1 0,0 0,-2 1,0 0,0 1,0-2,0 1,0-1,0-1,-1 0,-2 0,0 0,0 0,-1 0,-2 0,0 2,0 0,0 1,0 0,0 0,-1 0,1 0,0 0,0 0,-1-2,1 2,0 0,0 0,0 0,0 0,0 0,0 0,0 0,0 0,-1 0,1 0,-1 0,1 0,-1 0,-1 0,1 0,0 0,0-1,1 1,-1-1,0 0,1 1,-1 0,1-1,0 1,0 0,0 0,0 0,0 0,0 0,0 0,-1 0,1 0,0 0,0 0,0 0,0 0,0 0,-1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19T23:28:16"/>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632 510,'-3'0,"0"0,0 1,0 1,0-2,-1 2,2 1,2 0,0 0,0 0,0 0,1 1,2-1,0-2,0 1,1-1,-1-1,0 0,1 1,-1-1,0 1,0-1,0 0,0 0,0 0,0 0,1 0,0 0,0-1,-1 1,0-2,1 0,-1 0,2 0,-2 0,0 1,-1-2,-2-1,0 1,-2 0,-1 0,0 1,0 0,-1 0,0 1,0 0,1 1,0 0,0-1,0 1,-1 0,0 0,1 0,0 0,0 0,0 0,0 0,0 2,0-2</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285 404,'0'3,"0"0,0 0,-2 0,2 0,-1 0,1 0,-1 0,0 0,1 0,-1 0,0 0,0 0,0 0,0 0,0 0,-1 0,2 0,-1 0,-1 0,1 0,0 0,0 0,0 0,0 1,0-1,0 0,1 0,-1 0,0 0,1 0,-1 0,1 0,-1 0,1 0,0 0,-1 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7-20T09:59:40"/>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236 372,'3'0,"0"0,0 0,0 0,0 0,0 0,0 0,0 0,0 0,0 0,0 0,0 0,0 0,0 0,0 0,0 0,-1 3,-2 0,0 0,0 0,0 0,0 0,0 0,0 0,0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974" y="914406"/>
            <a:ext cx="9800620" cy="2570418"/>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974" y="3560424"/>
            <a:ext cx="9800620" cy="147241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88" y="774005"/>
            <a:ext cx="10974390" cy="54828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974" y="2484017"/>
            <a:ext cx="9800620" cy="1018807"/>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974" y="3560424"/>
            <a:ext cx="9800620" cy="471603"/>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88" y="1490410"/>
            <a:ext cx="10970789" cy="475923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088" y="3848426"/>
            <a:ext cx="7769925" cy="766805"/>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088" y="4615232"/>
            <a:ext cx="7769925" cy="867606"/>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88" y="1501210"/>
            <a:ext cx="5177550" cy="474843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2529" y="1501210"/>
            <a:ext cx="5177550" cy="4748433"/>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88" y="1429210"/>
            <a:ext cx="5343174" cy="381603"/>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88" y="1854013"/>
            <a:ext cx="5343174" cy="439563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6653" y="1421739"/>
            <a:ext cx="5343174" cy="381603"/>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6653" y="1854013"/>
            <a:ext cx="5343174" cy="439563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88" y="608404"/>
            <a:ext cx="10970789" cy="705605"/>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88" y="1555211"/>
            <a:ext cx="5233835" cy="4608032"/>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1320" y="1555211"/>
            <a:ext cx="5227957" cy="4608032"/>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6283" y="914406"/>
            <a:ext cx="1044151" cy="5029235"/>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532" y="914406"/>
            <a:ext cx="9170528" cy="5029235"/>
          </a:xfrm>
        </p:spPr>
        <p:txBody>
          <a:bodyPr vert="eaVert" lIns="46800" tIns="46800" rIns="46800" bIns="46800"/>
          <a:lstStyle>
            <a:lvl1pPr marL="228600" indent="-228600">
              <a:spcAft>
                <a:spcPts val="1000"/>
              </a:spcAft>
              <a:defRPr spc="300"/>
            </a:lvl1pPr>
            <a:lvl2pPr marL="685800" indent="-228600">
              <a:defRPr spc="300"/>
            </a:lvl2pPr>
            <a:lvl3pPr marL="1143635"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88" y="608404"/>
            <a:ext cx="10970789" cy="705605"/>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88" y="1490410"/>
            <a:ext cx="10970789" cy="4759233"/>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89" y="6314443"/>
            <a:ext cx="2700391" cy="316802"/>
          </a:xfrm>
          <a:prstGeom prst="rect">
            <a:avLst/>
          </a:prstGeom>
        </p:spPr>
        <p:txBody>
          <a:bodyPr vert="horz" lIns="91440" tIns="45720" rIns="91440" bIns="45720" rtlCol="0" anchor="ctr">
            <a:normAutofit/>
          </a:bodyPr>
          <a:lstStyle>
            <a:lvl1pPr algn="l">
              <a:defRPr sz="100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596" y="6314443"/>
            <a:ext cx="3960574" cy="316802"/>
          </a:xfrm>
          <a:prstGeom prst="rect">
            <a:avLst/>
          </a:prstGeom>
        </p:spPr>
        <p:txBody>
          <a:bodyPr vert="horz" lIns="91440" tIns="45720" rIns="91440" bIns="45720" rtlCol="0" anchor="ctr">
            <a:normAutofit/>
          </a:bodyPr>
          <a:lstStyle>
            <a:lvl1pPr algn="ctr">
              <a:defRPr sz="100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8886" y="6314443"/>
            <a:ext cx="2700391" cy="316802"/>
          </a:xfrm>
          <a:prstGeom prst="rect">
            <a:avLst/>
          </a:prstGeom>
        </p:spPr>
        <p:txBody>
          <a:bodyPr vert="horz" lIns="91440" tIns="45720" rIns="91440" bIns="45720" rtlCol="0" anchor="ctr">
            <a:normAutofit/>
          </a:bodyPr>
          <a:lstStyle>
            <a:lvl1pPr algn="r">
              <a:defRPr sz="100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635"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xml"/><Relationship Id="rId2" Type="http://schemas.openxmlformats.org/officeDocument/2006/relationships/tags" Target="../tags/tag72.xml"/><Relationship Id="rId1"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tags" Target="../tags/tag73.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8.xml"/><Relationship Id="rId2" Type="http://schemas.openxmlformats.org/officeDocument/2006/relationships/tags" Target="../tags/tag74.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9.xml"/><Relationship Id="rId3" Type="http://schemas.openxmlformats.org/officeDocument/2006/relationships/tags" Target="../tags/tag75.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0.xml"/><Relationship Id="rId2" Type="http://schemas.openxmlformats.org/officeDocument/2006/relationships/tags" Target="../tags/tag76.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1.xml"/><Relationship Id="rId2" Type="http://schemas.openxmlformats.org/officeDocument/2006/relationships/tags" Target="../tags/tag7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2.xml"/><Relationship Id="rId2" Type="http://schemas.openxmlformats.org/officeDocument/2006/relationships/tags" Target="../tags/tag78.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3.xml"/><Relationship Id="rId2" Type="http://schemas.openxmlformats.org/officeDocument/2006/relationships/tags" Target="../tags/tag79.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4.xml"/><Relationship Id="rId2" Type="http://schemas.openxmlformats.org/officeDocument/2006/relationships/tags" Target="../tags/tag80.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5.xml"/><Relationship Id="rId2" Type="http://schemas.openxmlformats.org/officeDocument/2006/relationships/tags" Target="../tags/tag8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6.xml"/><Relationship Id="rId3" Type="http://schemas.openxmlformats.org/officeDocument/2006/relationships/tags" Target="../tags/tag82.xml"/><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7.xml"/><Relationship Id="rId2" Type="http://schemas.openxmlformats.org/officeDocument/2006/relationships/tags" Target="../tags/tag83.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8.xml"/><Relationship Id="rId2" Type="http://schemas.openxmlformats.org/officeDocument/2006/relationships/tags" Target="../tags/tag84.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9.xml"/><Relationship Id="rId2" Type="http://schemas.openxmlformats.org/officeDocument/2006/relationships/tags" Target="../tags/tag85.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0.xml"/><Relationship Id="rId2" Type="http://schemas.openxmlformats.org/officeDocument/2006/relationships/tags" Target="../tags/tag86.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1.xml"/><Relationship Id="rId2" Type="http://schemas.openxmlformats.org/officeDocument/2006/relationships/tags" Target="../tags/tag87.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2.xml"/><Relationship Id="rId2" Type="http://schemas.openxmlformats.org/officeDocument/2006/relationships/tags" Target="../tags/tag88.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3.xml"/><Relationship Id="rId2" Type="http://schemas.openxmlformats.org/officeDocument/2006/relationships/tags" Target="../tags/tag89.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4.xml"/><Relationship Id="rId2" Type="http://schemas.openxmlformats.org/officeDocument/2006/relationships/tags" Target="../tags/tag90.xm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5.xml"/><Relationship Id="rId3" Type="http://schemas.openxmlformats.org/officeDocument/2006/relationships/tags" Target="../tags/tag92.xml"/><Relationship Id="rId2" Type="http://schemas.openxmlformats.org/officeDocument/2006/relationships/image" Target="../media/image29.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26.xml"/><Relationship Id="rId4" Type="http://schemas.openxmlformats.org/officeDocument/2006/relationships/tags" Target="../tags/tag94.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tags" Target="../tags/tag9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7.xml"/><Relationship Id="rId2" Type="http://schemas.openxmlformats.org/officeDocument/2006/relationships/tags" Target="../tags/tag95.xml"/><Relationship Id="rId1" Type="http://schemas.openxmlformats.org/officeDocument/2006/relationships/image" Target="../media/image34.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8.xml"/><Relationship Id="rId2" Type="http://schemas.openxmlformats.org/officeDocument/2006/relationships/tags" Target="../tags/tag96.xml"/><Relationship Id="rId1" Type="http://schemas.openxmlformats.org/officeDocument/2006/relationships/image" Target="../media/image35.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9.xml"/><Relationship Id="rId3" Type="http://schemas.openxmlformats.org/officeDocument/2006/relationships/tags" Target="../tags/tag97.xml"/><Relationship Id="rId2" Type="http://schemas.openxmlformats.org/officeDocument/2006/relationships/image" Target="../media/image37.png"/><Relationship Id="rId1" Type="http://schemas.openxmlformats.org/officeDocument/2006/relationships/image" Target="../media/image36.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0.xml"/><Relationship Id="rId2" Type="http://schemas.openxmlformats.org/officeDocument/2006/relationships/tags" Target="../tags/tag98.xml"/><Relationship Id="rId1"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38.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tags" Target="../tags/tag103.xml"/><Relationship Id="rId5" Type="http://schemas.openxmlformats.org/officeDocument/2006/relationships/hyperlink" Target="http://www.mohurd.gov.cn/wjfb/202004/t20200413_244932.html" TargetMode="Externa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1" Type="http://schemas.openxmlformats.org/officeDocument/2006/relationships/slideLayout" Target="../slideLayouts/slideLayout2.xml"/><Relationship Id="rId10" Type="http://schemas.openxmlformats.org/officeDocument/2006/relationships/themeOverride" Target="../theme/themeOverride31.xml"/><Relationship Id="rId1" Type="http://schemas.openxmlformats.org/officeDocument/2006/relationships/image" Target="../media/image39.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32.xml"/><Relationship Id="rId4" Type="http://schemas.openxmlformats.org/officeDocument/2006/relationships/tags" Target="../tags/tag105.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tags" Target="../tags/tag66.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3.xml"/><Relationship Id="rId2" Type="http://schemas.openxmlformats.org/officeDocument/2006/relationships/tags" Target="../tags/tag106.xml"/><Relationship Id="rId1" Type="http://schemas.openxmlformats.org/officeDocument/2006/relationships/image" Target="../media/image45.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34.xml"/><Relationship Id="rId3" Type="http://schemas.openxmlformats.org/officeDocument/2006/relationships/tags" Target="../tags/tag107.xml"/><Relationship Id="rId2" Type="http://schemas.openxmlformats.org/officeDocument/2006/relationships/image" Target="../media/image47.png"/><Relationship Id="rId1" Type="http://schemas.openxmlformats.org/officeDocument/2006/relationships/image" Target="../media/image46.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5.xml"/><Relationship Id="rId2" Type="http://schemas.openxmlformats.org/officeDocument/2006/relationships/tags" Target="../tags/tag108.xml"/><Relationship Id="rId1" Type="http://schemas.openxmlformats.org/officeDocument/2006/relationships/image" Target="../media/image48.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6.xml"/><Relationship Id="rId2" Type="http://schemas.openxmlformats.org/officeDocument/2006/relationships/tags" Target="../tags/tag109.xml"/><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7.xml"/><Relationship Id="rId2" Type="http://schemas.openxmlformats.org/officeDocument/2006/relationships/tags" Target="../tags/tag110.xml"/><Relationship Id="rId1" Type="http://schemas.openxmlformats.org/officeDocument/2006/relationships/image" Target="../media/image50.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8.xml"/><Relationship Id="rId2" Type="http://schemas.openxmlformats.org/officeDocument/2006/relationships/tags" Target="../tags/tag111.xml"/><Relationship Id="rId1" Type="http://schemas.openxmlformats.org/officeDocument/2006/relationships/image" Target="../media/image51.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9.xml"/><Relationship Id="rId2" Type="http://schemas.openxmlformats.org/officeDocument/2006/relationships/tags" Target="../tags/tag112.xml"/><Relationship Id="rId1" Type="http://schemas.openxmlformats.org/officeDocument/2006/relationships/image" Target="../media/image52.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0.xml"/><Relationship Id="rId2" Type="http://schemas.openxmlformats.org/officeDocument/2006/relationships/tags" Target="../tags/tag113.xml"/><Relationship Id="rId1" Type="http://schemas.openxmlformats.org/officeDocument/2006/relationships/image" Target="../media/image53.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1.xml"/><Relationship Id="rId2" Type="http://schemas.openxmlformats.org/officeDocument/2006/relationships/tags" Target="../tags/tag114.xml"/><Relationship Id="rId1" Type="http://schemas.openxmlformats.org/officeDocument/2006/relationships/image" Target="../media/image54.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2.xml"/><Relationship Id="rId2" Type="http://schemas.openxmlformats.org/officeDocument/2006/relationships/tags" Target="../tags/tag115.xml"/><Relationship Id="rId1" Type="http://schemas.openxmlformats.org/officeDocument/2006/relationships/image" Target="../media/image5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tags" Target="../tags/tag6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customXml" Target="../ink/ink4.xml"/><Relationship Id="rId7" Type="http://schemas.openxmlformats.org/officeDocument/2006/relationships/image" Target="../media/image59.png"/><Relationship Id="rId6" Type="http://schemas.openxmlformats.org/officeDocument/2006/relationships/customXml" Target="../ink/ink3.xml"/><Relationship Id="rId5" Type="http://schemas.openxmlformats.org/officeDocument/2006/relationships/image" Target="../media/image58.png"/><Relationship Id="rId4" Type="http://schemas.openxmlformats.org/officeDocument/2006/relationships/customXml" Target="../ink/ink2.xml"/><Relationship Id="rId3" Type="http://schemas.openxmlformats.org/officeDocument/2006/relationships/image" Target="../media/image57.png"/><Relationship Id="rId2" Type="http://schemas.openxmlformats.org/officeDocument/2006/relationships/customXml" Target="../ink/ink1.xml"/><Relationship Id="rId14" Type="http://schemas.openxmlformats.org/officeDocument/2006/relationships/slideLayout" Target="../slideLayouts/slideLayout2.xml"/><Relationship Id="rId13" Type="http://schemas.openxmlformats.org/officeDocument/2006/relationships/themeOverride" Target="../theme/themeOverride43.xml"/><Relationship Id="rId12" Type="http://schemas.openxmlformats.org/officeDocument/2006/relationships/tags" Target="../tags/tag116.xml"/><Relationship Id="rId11" Type="http://schemas.openxmlformats.org/officeDocument/2006/relationships/image" Target="../media/image61.png"/><Relationship Id="rId10" Type="http://schemas.openxmlformats.org/officeDocument/2006/relationships/customXml" Target="../ink/ink5.xml"/><Relationship Id="rId1" Type="http://schemas.openxmlformats.org/officeDocument/2006/relationships/image" Target="../media/image56.pn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4.xml"/><Relationship Id="rId2" Type="http://schemas.openxmlformats.org/officeDocument/2006/relationships/tags" Target="../tags/tag117.xml"/><Relationship Id="rId1" Type="http://schemas.openxmlformats.org/officeDocument/2006/relationships/image" Target="../media/image62.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5.xml"/><Relationship Id="rId2" Type="http://schemas.openxmlformats.org/officeDocument/2006/relationships/tags" Target="../tags/tag118.xml"/><Relationship Id="rId1" Type="http://schemas.openxmlformats.org/officeDocument/2006/relationships/image" Target="../media/image63.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6.xml"/><Relationship Id="rId2" Type="http://schemas.openxmlformats.org/officeDocument/2006/relationships/tags" Target="../tags/tag119.xml"/><Relationship Id="rId1" Type="http://schemas.openxmlformats.org/officeDocument/2006/relationships/image" Target="../media/image64.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7.xml"/><Relationship Id="rId2" Type="http://schemas.openxmlformats.org/officeDocument/2006/relationships/tags" Target="../tags/tag120.xml"/><Relationship Id="rId1" Type="http://schemas.openxmlformats.org/officeDocument/2006/relationships/image" Target="../media/image65.png"/></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48.xml"/><Relationship Id="rId4" Type="http://schemas.openxmlformats.org/officeDocument/2006/relationships/tags" Target="../tags/tag121.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hemeOverride" Target="../theme/themeOverride49.xml"/><Relationship Id="rId3" Type="http://schemas.openxmlformats.org/officeDocument/2006/relationships/tags" Target="../tags/tag123.xml"/><Relationship Id="rId2" Type="http://schemas.openxmlformats.org/officeDocument/2006/relationships/image" Target="../media/image32.png"/><Relationship Id="rId1" Type="http://schemas.openxmlformats.org/officeDocument/2006/relationships/tags" Target="../tags/tag122.xml"/></Relationships>
</file>

<file path=ppt/slides/_rels/slide5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hemeOverride" Target="../theme/themeOverride50.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1.xml"/><Relationship Id="rId2" Type="http://schemas.openxmlformats.org/officeDocument/2006/relationships/tags" Target="../tags/tag126.xml"/><Relationship Id="rId1" Type="http://schemas.openxmlformats.org/officeDocument/2006/relationships/image" Target="../media/image72.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2.xml"/><Relationship Id="rId2" Type="http://schemas.openxmlformats.org/officeDocument/2006/relationships/tags" Target="../tags/tag127.xml"/><Relationship Id="rId1" Type="http://schemas.openxmlformats.org/officeDocument/2006/relationships/image" Target="../media/image7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tags" Target="../tags/tag68.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3.xml"/><Relationship Id="rId2" Type="http://schemas.openxmlformats.org/officeDocument/2006/relationships/tags" Target="../tags/tag128.xml"/><Relationship Id="rId1" Type="http://schemas.openxmlformats.org/officeDocument/2006/relationships/image" Target="../media/image74.pn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4.xml"/><Relationship Id="rId2" Type="http://schemas.openxmlformats.org/officeDocument/2006/relationships/tags" Target="../tags/tag129.xml"/><Relationship Id="rId1" Type="http://schemas.openxmlformats.org/officeDocument/2006/relationships/image" Target="../media/image75.png"/></Relationships>
</file>

<file path=ppt/slides/_rels/slide62.xml.rels><?xml version="1.0" encoding="UTF-8" standalone="yes"?>
<Relationships xmlns="http://schemas.openxmlformats.org/package/2006/relationships"><Relationship Id="rId9" Type="http://schemas.openxmlformats.org/officeDocument/2006/relationships/themeOverride" Target="../theme/themeOverride55.xml"/><Relationship Id="rId8" Type="http://schemas.openxmlformats.org/officeDocument/2006/relationships/tags" Target="../tags/tag130.xml"/><Relationship Id="rId7" Type="http://schemas.openxmlformats.org/officeDocument/2006/relationships/image" Target="../media/image82.png"/><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3" Type="http://schemas.openxmlformats.org/officeDocument/2006/relationships/image" Target="../media/image78.png"/><Relationship Id="rId2" Type="http://schemas.openxmlformats.org/officeDocument/2006/relationships/image" Target="../media/image77.png"/><Relationship Id="rId10" Type="http://schemas.openxmlformats.org/officeDocument/2006/relationships/slideLayout" Target="../slideLayouts/slideLayout2.xml"/><Relationship Id="rId1" Type="http://schemas.openxmlformats.org/officeDocument/2006/relationships/image" Target="../media/image76.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6.xml"/><Relationship Id="rId2" Type="http://schemas.openxmlformats.org/officeDocument/2006/relationships/tags" Target="../tags/tag131.xml"/><Relationship Id="rId1" Type="http://schemas.openxmlformats.org/officeDocument/2006/relationships/image" Target="../media/image83.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7.xml"/><Relationship Id="rId2" Type="http://schemas.openxmlformats.org/officeDocument/2006/relationships/tags" Target="../tags/tag132.xml"/><Relationship Id="rId1" Type="http://schemas.openxmlformats.org/officeDocument/2006/relationships/image" Target="../media/image84.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8.xml"/><Relationship Id="rId2" Type="http://schemas.openxmlformats.org/officeDocument/2006/relationships/tags" Target="../tags/tag134.xml"/><Relationship Id="rId1" Type="http://schemas.openxmlformats.org/officeDocument/2006/relationships/image" Target="../media/image85.pn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9.xml"/><Relationship Id="rId2" Type="http://schemas.openxmlformats.org/officeDocument/2006/relationships/tags" Target="../tags/tag135.xml"/><Relationship Id="rId1" Type="http://schemas.openxmlformats.org/officeDocument/2006/relationships/image" Target="../media/image63.pn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0.xml"/><Relationship Id="rId2" Type="http://schemas.openxmlformats.org/officeDocument/2006/relationships/tags" Target="../tags/tag136.xml"/><Relationship Id="rId1" Type="http://schemas.openxmlformats.org/officeDocument/2006/relationships/image" Target="../media/image86.pn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1.xml"/><Relationship Id="rId2" Type="http://schemas.openxmlformats.org/officeDocument/2006/relationships/tags" Target="../tags/tag137.xml"/><Relationship Id="rId1" Type="http://schemas.openxmlformats.org/officeDocument/2006/relationships/image" Target="../media/image8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hemeOverride" Target="../theme/themeOverride62.xml"/><Relationship Id="rId5" Type="http://schemas.openxmlformats.org/officeDocument/2006/relationships/tags" Target="../tags/tag138.xml"/><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customXml" Target="../ink/ink6.xml"/><Relationship Id="rId1"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63.xml"/><Relationship Id="rId1" Type="http://schemas.openxmlformats.org/officeDocument/2006/relationships/tags" Target="../tags/tag139.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4.xml"/><Relationship Id="rId2" Type="http://schemas.openxmlformats.org/officeDocument/2006/relationships/tags" Target="../tags/tag140.xml"/><Relationship Id="rId1" Type="http://schemas.openxmlformats.org/officeDocument/2006/relationships/image" Target="../media/image90.png"/></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65.xml"/><Relationship Id="rId4" Type="http://schemas.openxmlformats.org/officeDocument/2006/relationships/tags" Target="../tags/tag141.xml"/><Relationship Id="rId3" Type="http://schemas.openxmlformats.org/officeDocument/2006/relationships/image" Target="../media/image92.png"/><Relationship Id="rId2" Type="http://schemas.openxmlformats.org/officeDocument/2006/relationships/customXml" Target="../ink/ink7.xml"/><Relationship Id="rId1" Type="http://schemas.openxmlformats.org/officeDocument/2006/relationships/image" Target="../media/image91.png"/></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6.xml"/><Relationship Id="rId2" Type="http://schemas.openxmlformats.org/officeDocument/2006/relationships/tags" Target="../tags/tag142.xml"/><Relationship Id="rId1" Type="http://schemas.openxmlformats.org/officeDocument/2006/relationships/image" Target="../media/image93.pn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7.xml"/><Relationship Id="rId2" Type="http://schemas.openxmlformats.org/officeDocument/2006/relationships/tags" Target="../tags/tag143.xml"/><Relationship Id="rId1" Type="http://schemas.openxmlformats.org/officeDocument/2006/relationships/image" Target="../media/image94.png"/></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8.xml"/><Relationship Id="rId2" Type="http://schemas.openxmlformats.org/officeDocument/2006/relationships/tags" Target="../tags/tag144.xml"/><Relationship Id="rId1" Type="http://schemas.openxmlformats.org/officeDocument/2006/relationships/image" Target="../media/image95.pn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9.xml"/><Relationship Id="rId2" Type="http://schemas.openxmlformats.org/officeDocument/2006/relationships/tags" Target="../tags/tag145.xml"/><Relationship Id="rId1" Type="http://schemas.openxmlformats.org/officeDocument/2006/relationships/image" Target="../media/image96.png"/></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70.xml"/><Relationship Id="rId3" Type="http://schemas.openxmlformats.org/officeDocument/2006/relationships/tags" Target="../tags/tag146.xml"/><Relationship Id="rId2" Type="http://schemas.openxmlformats.org/officeDocument/2006/relationships/image" Target="../media/image98.png"/><Relationship Id="rId1" Type="http://schemas.openxmlformats.org/officeDocument/2006/relationships/image" Target="../media/image97.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openxmlformats.org/officeDocument/2006/relationships/tags" Target="../tags/tag70.xml"/><Relationship Id="rId1" Type="http://schemas.openxmlformats.org/officeDocument/2006/relationships/image" Target="../media/image5.png"/></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1.xml"/><Relationship Id="rId2" Type="http://schemas.openxmlformats.org/officeDocument/2006/relationships/tags" Target="../tags/tag148.xml"/><Relationship Id="rId1" Type="http://schemas.openxmlformats.org/officeDocument/2006/relationships/image" Target="../media/image99.pn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2.xml"/><Relationship Id="rId2" Type="http://schemas.openxmlformats.org/officeDocument/2006/relationships/tags" Target="../tags/tag149.xml"/><Relationship Id="rId1" Type="http://schemas.openxmlformats.org/officeDocument/2006/relationships/image" Target="../media/image100.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3.xml"/><Relationship Id="rId2" Type="http://schemas.openxmlformats.org/officeDocument/2006/relationships/tags" Target="../tags/tag150.xml"/><Relationship Id="rId1" Type="http://schemas.openxmlformats.org/officeDocument/2006/relationships/image" Target="../media/image101.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8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74.xml"/><Relationship Id="rId4" Type="http://schemas.openxmlformats.org/officeDocument/2006/relationships/tags" Target="../tags/tag152.xml"/><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image" Target="../media/image102.png"/></Relationships>
</file>

<file path=ppt/slides/_rels/slide8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75.xml"/><Relationship Id="rId4" Type="http://schemas.openxmlformats.org/officeDocument/2006/relationships/tags" Target="../tags/tag153.xml"/><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image" Target="../media/image105.png"/></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76.xml"/><Relationship Id="rId3" Type="http://schemas.openxmlformats.org/officeDocument/2006/relationships/tags" Target="../tags/tag154.xml"/><Relationship Id="rId2" Type="http://schemas.openxmlformats.org/officeDocument/2006/relationships/image" Target="../media/image109.png"/><Relationship Id="rId1" Type="http://schemas.openxmlformats.org/officeDocument/2006/relationships/image" Target="../media/image108.png"/></Relationships>
</file>

<file path=ppt/slides/_rels/slide87.xml.rels><?xml version="1.0" encoding="UTF-8" standalone="yes"?>
<Relationships xmlns="http://schemas.openxmlformats.org/package/2006/relationships"><Relationship Id="rId9" Type="http://schemas.openxmlformats.org/officeDocument/2006/relationships/image" Target="../media/image115.png"/><Relationship Id="rId8" Type="http://schemas.openxmlformats.org/officeDocument/2006/relationships/customXml" Target="../ink/ink10.xml"/><Relationship Id="rId7" Type="http://schemas.openxmlformats.org/officeDocument/2006/relationships/image" Target="../media/image114.png"/><Relationship Id="rId6" Type="http://schemas.openxmlformats.org/officeDocument/2006/relationships/customXml" Target="../ink/ink9.xml"/><Relationship Id="rId5" Type="http://schemas.openxmlformats.org/officeDocument/2006/relationships/image" Target="../media/image113.png"/><Relationship Id="rId4" Type="http://schemas.openxmlformats.org/officeDocument/2006/relationships/customXml" Target="../ink/ink8.xml"/><Relationship Id="rId3" Type="http://schemas.openxmlformats.org/officeDocument/2006/relationships/image" Target="../media/image112.png"/><Relationship Id="rId22" Type="http://schemas.openxmlformats.org/officeDocument/2006/relationships/slideLayout" Target="../slideLayouts/slideLayout2.xml"/><Relationship Id="rId21" Type="http://schemas.openxmlformats.org/officeDocument/2006/relationships/themeOverride" Target="../theme/themeOverride77.xml"/><Relationship Id="rId20" Type="http://schemas.openxmlformats.org/officeDocument/2006/relationships/tags" Target="../tags/tag155.xml"/><Relationship Id="rId2" Type="http://schemas.openxmlformats.org/officeDocument/2006/relationships/image" Target="../media/image111.png"/><Relationship Id="rId19" Type="http://schemas.openxmlformats.org/officeDocument/2006/relationships/image" Target="../media/image120.png"/><Relationship Id="rId18" Type="http://schemas.openxmlformats.org/officeDocument/2006/relationships/customXml" Target="../ink/ink15.xml"/><Relationship Id="rId17" Type="http://schemas.openxmlformats.org/officeDocument/2006/relationships/image" Target="../media/image119.png"/><Relationship Id="rId16" Type="http://schemas.openxmlformats.org/officeDocument/2006/relationships/customXml" Target="../ink/ink14.xml"/><Relationship Id="rId15" Type="http://schemas.openxmlformats.org/officeDocument/2006/relationships/image" Target="../media/image118.png"/><Relationship Id="rId14" Type="http://schemas.openxmlformats.org/officeDocument/2006/relationships/customXml" Target="../ink/ink13.xml"/><Relationship Id="rId13" Type="http://schemas.openxmlformats.org/officeDocument/2006/relationships/image" Target="../media/image117.png"/><Relationship Id="rId12" Type="http://schemas.openxmlformats.org/officeDocument/2006/relationships/customXml" Target="../ink/ink12.xml"/><Relationship Id="rId11" Type="http://schemas.openxmlformats.org/officeDocument/2006/relationships/image" Target="../media/image116.png"/><Relationship Id="rId10" Type="http://schemas.openxmlformats.org/officeDocument/2006/relationships/customXml" Target="../ink/ink11.xml"/><Relationship Id="rId1" Type="http://schemas.openxmlformats.org/officeDocument/2006/relationships/image" Target="../media/image110.png"/></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78.xml"/><Relationship Id="rId4" Type="http://schemas.openxmlformats.org/officeDocument/2006/relationships/tags" Target="../tags/tag156.xml"/><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image" Target="../media/image121.pn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9.xml"/><Relationship Id="rId2" Type="http://schemas.openxmlformats.org/officeDocument/2006/relationships/tags" Target="../tags/tag157.xml"/><Relationship Id="rId1" Type="http://schemas.openxmlformats.org/officeDocument/2006/relationships/image" Target="../media/image12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xml"/><Relationship Id="rId2" Type="http://schemas.openxmlformats.org/officeDocument/2006/relationships/tags" Target="../tags/tag71.xml"/><Relationship Id="rId1" Type="http://schemas.openxmlformats.org/officeDocument/2006/relationships/image" Target="../media/image6.png"/></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80.xml"/><Relationship Id="rId4" Type="http://schemas.openxmlformats.org/officeDocument/2006/relationships/tags" Target="../tags/tag158.xml"/><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image" Target="../media/image125.png"/></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81.xml"/><Relationship Id="rId4" Type="http://schemas.openxmlformats.org/officeDocument/2006/relationships/tags" Target="../tags/tag159.xml"/><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image" Target="../media/image128.png"/></Relationships>
</file>

<file path=ppt/slides/_rels/slide9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82.xml"/><Relationship Id="rId4" Type="http://schemas.openxmlformats.org/officeDocument/2006/relationships/tags" Target="../tags/tag160.xml"/><Relationship Id="rId3" Type="http://schemas.openxmlformats.org/officeDocument/2006/relationships/image" Target="../media/image131.png"/><Relationship Id="rId2" Type="http://schemas.openxmlformats.org/officeDocument/2006/relationships/image" Target="../media/image127.png"/><Relationship Id="rId1" Type="http://schemas.openxmlformats.org/officeDocument/2006/relationships/image" Target="../media/image126.png"/></Relationships>
</file>

<file path=ppt/slides/_rels/slide9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hemeOverride" Target="../theme/themeOverride83.xml"/><Relationship Id="rId5" Type="http://schemas.openxmlformats.org/officeDocument/2006/relationships/tags" Target="../tags/tag161.xml"/><Relationship Id="rId4" Type="http://schemas.openxmlformats.org/officeDocument/2006/relationships/image" Target="../media/image135.png"/><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image" Target="../media/image132.png"/></Relationships>
</file>

<file path=ppt/slides/_rels/slide9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84.xml"/><Relationship Id="rId4" Type="http://schemas.openxmlformats.org/officeDocument/2006/relationships/tags" Target="../tags/tag162.xml"/><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image" Target="../media/image136.png"/></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85.xml"/><Relationship Id="rId3" Type="http://schemas.openxmlformats.org/officeDocument/2006/relationships/tags" Target="../tags/tag163.xml"/><Relationship Id="rId2" Type="http://schemas.openxmlformats.org/officeDocument/2006/relationships/image" Target="../media/image140.png"/><Relationship Id="rId1" Type="http://schemas.openxmlformats.org/officeDocument/2006/relationships/image" Target="../media/image139.png"/></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86.xml"/><Relationship Id="rId3" Type="http://schemas.openxmlformats.org/officeDocument/2006/relationships/tags" Target="../tags/tag164.xml"/><Relationship Id="rId2" Type="http://schemas.openxmlformats.org/officeDocument/2006/relationships/image" Target="../media/image142.png"/><Relationship Id="rId1" Type="http://schemas.openxmlformats.org/officeDocument/2006/relationships/image" Target="../media/image141.png"/></Relationships>
</file>

<file path=ppt/slides/_rels/slide9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87.xml"/><Relationship Id="rId4" Type="http://schemas.openxmlformats.org/officeDocument/2006/relationships/tags" Target="../tags/tag166.xml"/><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tags" Target="../tags/tag165.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88.xml"/><Relationship Id="rId3" Type="http://schemas.openxmlformats.org/officeDocument/2006/relationships/tags" Target="../tags/tag167.xml"/><Relationship Id="rId2" Type="http://schemas.openxmlformats.org/officeDocument/2006/relationships/image" Target="../media/image146.png"/><Relationship Id="rId1" Type="http://schemas.openxmlformats.org/officeDocument/2006/relationships/image" Target="../media/image145.png"/></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89.xml"/><Relationship Id="rId2" Type="http://schemas.openxmlformats.org/officeDocument/2006/relationships/tags" Target="../tags/tag168.xml"/><Relationship Id="rId1" Type="http://schemas.openxmlformats.org/officeDocument/2006/relationships/image" Target="../media/image1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52443"/>
            <a:ext cx="12867546" cy="7237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900"/>
          </a:p>
        </p:txBody>
      </p:sp>
      <p:sp>
        <p:nvSpPr>
          <p:cNvPr id="9" name="菱形 8"/>
          <p:cNvSpPr/>
          <p:nvPr userDrawn="1"/>
        </p:nvSpPr>
        <p:spPr>
          <a:xfrm flipH="1">
            <a:off x="-9851" y="570683"/>
            <a:ext cx="5373468" cy="5373468"/>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0" name="菱形 9"/>
          <p:cNvSpPr/>
          <p:nvPr userDrawn="1"/>
        </p:nvSpPr>
        <p:spPr>
          <a:xfrm flipH="1">
            <a:off x="409269" y="989802"/>
            <a:ext cx="4535228" cy="4535228"/>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1" name="菱形 10"/>
          <p:cNvSpPr/>
          <p:nvPr userDrawn="1"/>
        </p:nvSpPr>
        <p:spPr>
          <a:xfrm flipH="1">
            <a:off x="3528888" y="2138027"/>
            <a:ext cx="2656494" cy="2656494"/>
          </a:xfrm>
          <a:prstGeom prst="diamond">
            <a:avLst/>
          </a:prstGeom>
          <a:solidFill>
            <a:schemeClr val="bg1">
              <a:lumMod val="95000"/>
            </a:schemeClr>
          </a:solid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2" name="菱形 11"/>
          <p:cNvSpPr/>
          <p:nvPr userDrawn="1"/>
        </p:nvSpPr>
        <p:spPr>
          <a:xfrm flipH="1">
            <a:off x="3725626" y="2334765"/>
            <a:ext cx="2263018" cy="2263018"/>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3" name="文本框 12"/>
          <p:cNvSpPr txBox="1"/>
          <p:nvPr/>
        </p:nvSpPr>
        <p:spPr>
          <a:xfrm>
            <a:off x="4212339" y="2974638"/>
            <a:ext cx="5932475" cy="944290"/>
          </a:xfrm>
          <a:prstGeom prst="roundRect">
            <a:avLst>
              <a:gd name="adj" fmla="val 50000"/>
            </a:avLst>
          </a:prstGeom>
          <a:solidFill>
            <a:srgbClr val="820000"/>
          </a:solidFill>
          <a:ln w="28575">
            <a:solidFill>
              <a:schemeClr val="bg1"/>
            </a:solidFill>
          </a:ln>
        </p:spPr>
        <p:txBody>
          <a:bodyPr wrap="none" rtlCol="0" anchor="ctr">
            <a:noAutofit/>
          </a:bodyPr>
          <a:lstStyle/>
          <a:p>
            <a:pPr algn="ctr"/>
            <a:r>
              <a:rPr lang="zh-CN" altLang="en-US" sz="3800" b="1" dirty="0">
                <a:solidFill>
                  <a:schemeClr val="bg1"/>
                </a:solidFill>
                <a:latin typeface="微软雅黑" panose="020B0503020204020204" pitchFamily="34" charset="-122"/>
                <a:ea typeface="微软雅黑" panose="020B0503020204020204" pitchFamily="34" charset="-122"/>
              </a:rPr>
              <a:t>基础抗浮设计与冲切验算</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sp>
        <p:nvSpPr>
          <p:cNvPr id="14" name="KSO_Shape"/>
          <p:cNvSpPr/>
          <p:nvPr/>
        </p:nvSpPr>
        <p:spPr bwMode="auto">
          <a:xfrm>
            <a:off x="6902898" y="1310084"/>
            <a:ext cx="2465693" cy="1365499"/>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900">
              <a:solidFill>
                <a:srgbClr val="FFFFFF"/>
              </a:solidFill>
            </a:endParaRPr>
          </a:p>
        </p:txBody>
      </p:sp>
      <p:sp>
        <p:nvSpPr>
          <p:cNvPr id="41" name="圆角矩形 40"/>
          <p:cNvSpPr/>
          <p:nvPr/>
        </p:nvSpPr>
        <p:spPr>
          <a:xfrm>
            <a:off x="5077738" y="4935455"/>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a:defRPr/>
            </a:pPr>
            <a:r>
              <a:rPr lang="en-US" altLang="zh-CN" sz="2535" b="1" dirty="0">
                <a:solidFill>
                  <a:schemeClr val="tx1"/>
                </a:solidFill>
                <a:latin typeface="微软雅黑" panose="020B0503020204020204" pitchFamily="34" charset="-122"/>
                <a:ea typeface="微软雅黑" panose="020B0503020204020204" pitchFamily="34" charset="-122"/>
                <a:cs typeface="+mn-ea"/>
                <a:sym typeface="+mn-lt"/>
              </a:rPr>
              <a:t>2021</a:t>
            </a:r>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年</a:t>
            </a:r>
            <a:r>
              <a:rPr lang="en-US" altLang="zh-CN" sz="2535" b="1" dirty="0">
                <a:solidFill>
                  <a:schemeClr val="tx1"/>
                </a:solidFill>
                <a:latin typeface="微软雅黑" panose="020B0503020204020204" pitchFamily="34" charset="-122"/>
                <a:ea typeface="微软雅黑" panose="020B0503020204020204" pitchFamily="34" charset="-122"/>
                <a:cs typeface="+mn-ea"/>
                <a:sym typeface="+mn-lt"/>
              </a:rPr>
              <a:t>7</a:t>
            </a:r>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月</a:t>
            </a:r>
            <a:r>
              <a:rPr lang="en-US" altLang="zh-CN" sz="2535" b="1" dirty="0">
                <a:solidFill>
                  <a:schemeClr val="tx1"/>
                </a:solidFill>
                <a:latin typeface="微软雅黑" panose="020B0503020204020204" pitchFamily="34" charset="-122"/>
                <a:ea typeface="微软雅黑" panose="020B0503020204020204" pitchFamily="34" charset="-122"/>
                <a:cs typeface="+mn-ea"/>
                <a:sym typeface="+mn-lt"/>
              </a:rPr>
              <a:t>-YJK</a:t>
            </a:r>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微课堂</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桩土刚度的取值</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106366" y="792517"/>
            <a:ext cx="5710644" cy="11393"/>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1"/>
          <a:stretch>
            <a:fillRect/>
          </a:stretch>
        </p:blipFill>
        <p:spPr>
          <a:xfrm>
            <a:off x="1010197" y="1632929"/>
            <a:ext cx="9375214" cy="4351509"/>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6330"/>
              <a:t>谢</a:t>
            </a:r>
            <a:r>
              <a:rPr lang="en-US" altLang="zh-CN" sz="6330"/>
              <a:t>  </a:t>
            </a:r>
            <a:r>
              <a:rPr lang="zh-CN" altLang="en-US" sz="6330"/>
              <a:t>谢</a:t>
            </a:r>
            <a:endParaRPr lang="zh-CN" altLang="en-US" sz="6330"/>
          </a:p>
        </p:txBody>
      </p:sp>
      <p:sp>
        <p:nvSpPr>
          <p:cNvPr id="10" name="菱形 9"/>
          <p:cNvSpPr/>
          <p:nvPr userDrawn="1"/>
        </p:nvSpPr>
        <p:spPr>
          <a:xfrm flipH="1">
            <a:off x="3702557" y="989802"/>
            <a:ext cx="4535228" cy="4535228"/>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桩土刚度的取值</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106366" y="792517"/>
            <a:ext cx="5710644" cy="11393"/>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stretch>
            <a:fillRect/>
          </a:stretch>
        </p:blipFill>
        <p:spPr>
          <a:xfrm>
            <a:off x="907012" y="1076970"/>
            <a:ext cx="10379821" cy="5010971"/>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桩土刚度的取值</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106366" y="792517"/>
            <a:ext cx="5710644" cy="11393"/>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tretch>
            <a:fillRect/>
          </a:stretch>
        </p:blipFill>
        <p:spPr>
          <a:xfrm>
            <a:off x="326608" y="1057910"/>
            <a:ext cx="11540580" cy="5679815"/>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80448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基床系数</a:t>
            </a:r>
            <a:r>
              <a:rPr kumimoji="0" lang="en-US" altLang="zh-CN"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天然基础下的筏板模拟防水板</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flipV="1">
            <a:off x="8299126" y="803910"/>
            <a:ext cx="2458908" cy="2011"/>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316556" y="904438"/>
            <a:ext cx="11560686" cy="5559182"/>
          </a:xfrm>
          <a:prstGeom prst="rect">
            <a:avLst/>
          </a:prstGeom>
        </p:spPr>
      </p:pic>
      <p:pic>
        <p:nvPicPr>
          <p:cNvPr id="2" name="图片 1"/>
          <p:cNvPicPr>
            <a:picLocks noChangeAspect="1"/>
          </p:cNvPicPr>
          <p:nvPr/>
        </p:nvPicPr>
        <p:blipFill>
          <a:blip r:embed="rId2"/>
          <a:stretch>
            <a:fillRect/>
          </a:stretch>
        </p:blipFill>
        <p:spPr>
          <a:xfrm>
            <a:off x="708614" y="1868163"/>
            <a:ext cx="985172" cy="1256596"/>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804489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筏板自承重</a:t>
            </a:r>
            <a:r>
              <a:rPr kumimoji="0" lang="en-US" altLang="zh-CN"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高水组合依然能传给基计算拔力</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flipV="1">
            <a:off x="8299126" y="803910"/>
            <a:ext cx="2458908" cy="2011"/>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611437" y="1029092"/>
            <a:ext cx="9469710" cy="5720026"/>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07986" y="1322633"/>
            <a:ext cx="10995050" cy="4212781"/>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38002" y="1285103"/>
            <a:ext cx="10674702" cy="4287172"/>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63202" y="1130865"/>
            <a:ext cx="9758559" cy="5053193"/>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3089" y="1124258"/>
            <a:ext cx="8858501" cy="522476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75732" y="1409757"/>
            <a:ext cx="8554908" cy="493591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221328" y="-97766"/>
            <a:ext cx="803701" cy="1034794"/>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6426" tIns="48215" rIns="96426" bIns="48215" rtlCol="0" anchor="ctr"/>
              <a:lstStyle/>
              <a:p>
                <a:pPr algn="ctr"/>
                <a:endParaRPr lang="es-MX" sz="69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8215" rIns="0" bIns="48215" rtlCol="0" anchor="ctr"/>
              <a:lstStyle/>
              <a:p>
                <a:pPr algn="ctr"/>
                <a:endParaRPr lang="es-MX" sz="929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805691" y="79256"/>
            <a:ext cx="2134637" cy="675640"/>
          </a:xfrm>
          <a:prstGeom prst="rect">
            <a:avLst/>
          </a:prstGeom>
        </p:spPr>
        <p:txBody>
          <a:bodyPr wrap="square">
            <a:spAutoFit/>
          </a:bodyPr>
          <a:lstStyle/>
          <a:p>
            <a:pPr algn="ctr"/>
            <a:r>
              <a:rPr lang="zh-CN" sz="38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rPr>
              <a:t>内容概括</a:t>
            </a:r>
            <a:endParaRPr lang="zh-CN" sz="3800" b="1" dirty="0">
              <a:solidFill>
                <a:srgbClr val="071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3048229" y="212807"/>
            <a:ext cx="8419530" cy="411493"/>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p>
        </p:txBody>
      </p:sp>
      <p:grpSp>
        <p:nvGrpSpPr>
          <p:cNvPr id="33" name="组合 32"/>
          <p:cNvGrpSpPr/>
          <p:nvPr/>
        </p:nvGrpSpPr>
        <p:grpSpPr>
          <a:xfrm>
            <a:off x="260369" y="285547"/>
            <a:ext cx="188151" cy="176661"/>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6506" tIns="48253" rIns="96506" bIns="48253" numCol="1" anchor="t" anchorCtr="0" compatLnSpc="1"/>
            <a:lstStyle/>
            <a:p>
              <a:endParaRPr lang="zh-CN" altLang="en-US" sz="1900"/>
            </a:p>
          </p:txBody>
        </p:sp>
      </p:grpSp>
      <p:sp>
        <p:nvSpPr>
          <p:cNvPr id="2" name="圆角矩形 1"/>
          <p:cNvSpPr/>
          <p:nvPr/>
        </p:nvSpPr>
        <p:spPr>
          <a:xfrm>
            <a:off x="815903" y="1801730"/>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1</a:t>
            </a:r>
            <a:endParaRPr lang="en-US" altLang="zh-CN" sz="2535" b="1" dirty="0">
              <a:latin typeface="微软雅黑" panose="020B0503020204020204" pitchFamily="34" charset="-122"/>
              <a:ea typeface="微软雅黑" panose="020B0503020204020204" pitchFamily="34" charset="-122"/>
            </a:endParaRPr>
          </a:p>
        </p:txBody>
      </p:sp>
      <p:sp>
        <p:nvSpPr>
          <p:cNvPr id="4" name="圆角矩形 3"/>
          <p:cNvSpPr/>
          <p:nvPr/>
        </p:nvSpPr>
        <p:spPr>
          <a:xfrm>
            <a:off x="815903" y="3810544"/>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3</a:t>
            </a:r>
            <a:endParaRPr lang="en-US" altLang="zh-CN" sz="2535" b="1" dirty="0">
              <a:latin typeface="微软雅黑" panose="020B0503020204020204" pitchFamily="34" charset="-122"/>
              <a:ea typeface="微软雅黑" panose="020B0503020204020204" pitchFamily="34" charset="-122"/>
            </a:endParaRPr>
          </a:p>
        </p:txBody>
      </p:sp>
      <p:sp>
        <p:nvSpPr>
          <p:cNvPr id="5" name="圆角矩形 4"/>
          <p:cNvSpPr/>
          <p:nvPr/>
        </p:nvSpPr>
        <p:spPr>
          <a:xfrm>
            <a:off x="815903" y="2816867"/>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2</a:t>
            </a:r>
            <a:endParaRPr lang="en-US" altLang="zh-CN" sz="2535" b="1" dirty="0">
              <a:latin typeface="微软雅黑" panose="020B0503020204020204" pitchFamily="34" charset="-122"/>
              <a:ea typeface="微软雅黑" panose="020B0503020204020204" pitchFamily="34" charset="-122"/>
            </a:endParaRPr>
          </a:p>
        </p:txBody>
      </p:sp>
      <p:sp>
        <p:nvSpPr>
          <p:cNvPr id="37" name="圆角矩形 36"/>
          <p:cNvSpPr/>
          <p:nvPr/>
        </p:nvSpPr>
        <p:spPr>
          <a:xfrm>
            <a:off x="6531755" y="1801730"/>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5</a:t>
            </a:r>
            <a:endParaRPr lang="en-US" altLang="zh-CN" sz="2535" b="1" dirty="0">
              <a:latin typeface="微软雅黑" panose="020B0503020204020204" pitchFamily="34" charset="-122"/>
              <a:ea typeface="微软雅黑" panose="020B0503020204020204" pitchFamily="34" charset="-122"/>
            </a:endParaRPr>
          </a:p>
        </p:txBody>
      </p:sp>
      <p:sp>
        <p:nvSpPr>
          <p:cNvPr id="38" name="圆角矩形 37"/>
          <p:cNvSpPr/>
          <p:nvPr/>
        </p:nvSpPr>
        <p:spPr>
          <a:xfrm>
            <a:off x="6531755" y="3810544"/>
            <a:ext cx="717575" cy="717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7</a:t>
            </a:r>
            <a:endParaRPr lang="en-US" altLang="zh-CN" sz="2535" b="1" dirty="0">
              <a:latin typeface="微软雅黑" panose="020B0503020204020204" pitchFamily="34" charset="-122"/>
              <a:ea typeface="微软雅黑" panose="020B0503020204020204" pitchFamily="34" charset="-122"/>
            </a:endParaRPr>
          </a:p>
        </p:txBody>
      </p:sp>
      <p:sp>
        <p:nvSpPr>
          <p:cNvPr id="39" name="圆角矩形 38"/>
          <p:cNvSpPr/>
          <p:nvPr/>
        </p:nvSpPr>
        <p:spPr>
          <a:xfrm>
            <a:off x="6531755" y="2816867"/>
            <a:ext cx="717575" cy="71757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6</a:t>
            </a:r>
            <a:endParaRPr lang="en-US" altLang="zh-CN" sz="2535" b="1" dirty="0">
              <a:latin typeface="微软雅黑" panose="020B0503020204020204" pitchFamily="34" charset="-122"/>
              <a:ea typeface="微软雅黑" panose="020B0503020204020204" pitchFamily="34" charset="-122"/>
            </a:endParaRPr>
          </a:p>
        </p:txBody>
      </p:sp>
      <p:sp>
        <p:nvSpPr>
          <p:cNvPr id="41" name="圆角矩形 40"/>
          <p:cNvSpPr/>
          <p:nvPr/>
        </p:nvSpPr>
        <p:spPr>
          <a:xfrm>
            <a:off x="1627783" y="1801730"/>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zh-CN" sz="2535" b="1" dirty="0">
                <a:solidFill>
                  <a:schemeClr val="tx1"/>
                </a:solidFill>
                <a:latin typeface="微软雅黑" panose="020B0503020204020204" pitchFamily="34" charset="-122"/>
                <a:ea typeface="微软雅黑" panose="020B0503020204020204" pitchFamily="34" charset="-122"/>
                <a:cs typeface="+mn-ea"/>
                <a:sym typeface="+mn-lt"/>
              </a:rPr>
              <a:t>筏板建模还是防水板建模</a:t>
            </a:r>
            <a:endParaRPr lang="zh-CN" altLang="zh-CN"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a:off x="7343634" y="1801730"/>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抗浮结果的合理性判断</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grpSp>
        <p:nvGrpSpPr>
          <p:cNvPr id="32" name="组合 31"/>
          <p:cNvGrpSpPr/>
          <p:nvPr/>
        </p:nvGrpSpPr>
        <p:grpSpPr>
          <a:xfrm>
            <a:off x="815843" y="4853836"/>
            <a:ext cx="4935240" cy="718438"/>
            <a:chOff x="1734" y="7276"/>
            <a:chExt cx="7364" cy="1072"/>
          </a:xfrm>
        </p:grpSpPr>
        <p:sp>
          <p:nvSpPr>
            <p:cNvPr id="6" name="圆角矩形 5"/>
            <p:cNvSpPr/>
            <p:nvPr/>
          </p:nvSpPr>
          <p:spPr>
            <a:xfrm>
              <a:off x="1734" y="7278"/>
              <a:ext cx="1071" cy="107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5" b="1" dirty="0">
                  <a:latin typeface="微软雅黑" panose="020B0503020204020204" pitchFamily="34" charset="-122"/>
                  <a:ea typeface="微软雅黑" panose="020B0503020204020204" pitchFamily="34" charset="-122"/>
                </a:rPr>
                <a:t>4</a:t>
              </a:r>
              <a:endParaRPr lang="en-US" altLang="zh-CN" sz="2535" b="1" dirty="0">
                <a:latin typeface="微软雅黑" panose="020B0503020204020204" pitchFamily="34" charset="-122"/>
                <a:ea typeface="微软雅黑" panose="020B0503020204020204" pitchFamily="34" charset="-122"/>
              </a:endParaRPr>
            </a:p>
          </p:txBody>
        </p:sp>
        <p:sp>
          <p:nvSpPr>
            <p:cNvPr id="47" name="圆角矩形 46"/>
            <p:cNvSpPr/>
            <p:nvPr/>
          </p:nvSpPr>
          <p:spPr>
            <a:xfrm>
              <a:off x="2946" y="7276"/>
              <a:ext cx="6152" cy="107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535" b="1" dirty="0">
                  <a:solidFill>
                    <a:schemeClr val="tx1"/>
                  </a:solidFill>
                  <a:latin typeface="微软雅黑" panose="020B0503020204020204" pitchFamily="34" charset="-122"/>
                  <a:ea typeface="微软雅黑" panose="020B0503020204020204" pitchFamily="34" charset="-122"/>
                  <a:cs typeface="+mn-ea"/>
                  <a:sym typeface="+mn-ea"/>
                </a:rPr>
                <a:t>抗浮标准执行与整体抗浮、局部抗浮</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grpSp>
      <p:sp>
        <p:nvSpPr>
          <p:cNvPr id="43" name="圆角矩形 42"/>
          <p:cNvSpPr/>
          <p:nvPr/>
        </p:nvSpPr>
        <p:spPr>
          <a:xfrm>
            <a:off x="1627783" y="2806204"/>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桩土刚度</a:t>
            </a:r>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设置及荷载取值</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a:off x="7344975" y="2800842"/>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535" b="1" dirty="0">
                <a:solidFill>
                  <a:schemeClr val="tx1"/>
                </a:solidFill>
                <a:latin typeface="微软雅黑" panose="020B0503020204020204" pitchFamily="34" charset="-122"/>
                <a:ea typeface="微软雅黑" panose="020B0503020204020204" pitchFamily="34" charset="-122"/>
                <a:cs typeface="+mn-ea"/>
                <a:sym typeface="+mn-ea"/>
              </a:rPr>
              <a:t>无需抗浮抗压两个模型 </a:t>
            </a:r>
            <a:endParaRPr lang="en-US" altLang="zh-CN"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5" name="圆角矩形 44"/>
          <p:cNvSpPr/>
          <p:nvPr/>
        </p:nvSpPr>
        <p:spPr>
          <a:xfrm>
            <a:off x="1627783" y="3799771"/>
            <a:ext cx="4122726"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535" b="1" dirty="0">
                <a:solidFill>
                  <a:schemeClr val="tx1"/>
                </a:solidFill>
                <a:latin typeface="微软雅黑" panose="020B0503020204020204" pitchFamily="34" charset="-122"/>
                <a:ea typeface="微软雅黑" panose="020B0503020204020204" pitchFamily="34" charset="-122"/>
                <a:cs typeface="+mn-ea"/>
                <a:sym typeface="+mn-lt"/>
              </a:rPr>
              <a:t>为何采用非线性</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6" name="圆角矩形 45"/>
          <p:cNvSpPr/>
          <p:nvPr/>
        </p:nvSpPr>
        <p:spPr>
          <a:xfrm>
            <a:off x="7249329" y="3799771"/>
            <a:ext cx="4217031" cy="7175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535" b="1" dirty="0">
                <a:solidFill>
                  <a:schemeClr val="tx1"/>
                </a:solidFill>
                <a:latin typeface="微软雅黑" panose="020B0503020204020204" pitchFamily="34" charset="-122"/>
                <a:ea typeface="微软雅黑" panose="020B0503020204020204" pitchFamily="34" charset="-122"/>
                <a:cs typeface="+mn-ea"/>
                <a:sym typeface="+mn-ea"/>
              </a:rPr>
              <a:t>基础冲切验算的规则</a:t>
            </a:r>
            <a:endParaRPr lang="zh-CN" altLang="en-US" sz="2535"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100969" y="1720053"/>
            <a:ext cx="6563789" cy="3885731"/>
          </a:xfrm>
          <a:prstGeom prst="rect">
            <a:avLst/>
          </a:prstGeom>
        </p:spPr>
      </p:pic>
      <p:pic>
        <p:nvPicPr>
          <p:cNvPr id="10" name="图片 9"/>
          <p:cNvPicPr>
            <a:picLocks noChangeAspect="1"/>
          </p:cNvPicPr>
          <p:nvPr/>
        </p:nvPicPr>
        <p:blipFill>
          <a:blip r:embed="rId2"/>
          <a:stretch>
            <a:fillRect/>
          </a:stretch>
        </p:blipFill>
        <p:spPr>
          <a:xfrm>
            <a:off x="6462820" y="1750211"/>
            <a:ext cx="5514280" cy="3855573"/>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41168" y="1143694"/>
            <a:ext cx="9690871" cy="5398338"/>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350651" y="1067293"/>
            <a:ext cx="8172902" cy="545865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551036" y="1177203"/>
            <a:ext cx="8093821" cy="475429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437775" y="1087398"/>
            <a:ext cx="8837726" cy="493323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348054" y="1203340"/>
            <a:ext cx="11497018" cy="5248887"/>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84102" y="1539103"/>
            <a:ext cx="10743061" cy="4430591"/>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84102" y="1167150"/>
            <a:ext cx="10420702" cy="5228111"/>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不同标高基础的荷载计算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989669" y="790506"/>
            <a:ext cx="4827340" cy="13404"/>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941168" y="904438"/>
            <a:ext cx="9710976" cy="5579288"/>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三、为何采用非线性</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一、筏板建模还是防水板建模</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为何采用非线性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606527"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3905395" y="-18407"/>
            <a:ext cx="8457731" cy="3598222"/>
          </a:xfrm>
          <a:prstGeom prst="rect">
            <a:avLst/>
          </a:prstGeom>
        </p:spPr>
      </p:pic>
      <p:pic>
        <p:nvPicPr>
          <p:cNvPr id="2" name="图片 1"/>
          <p:cNvPicPr>
            <a:picLocks noChangeAspect="1"/>
          </p:cNvPicPr>
          <p:nvPr/>
        </p:nvPicPr>
        <p:blipFill>
          <a:blip r:embed="rId2"/>
          <a:stretch>
            <a:fillRect/>
          </a:stretch>
        </p:blipFill>
        <p:spPr>
          <a:xfrm>
            <a:off x="297791" y="3693076"/>
            <a:ext cx="7881372" cy="3015831"/>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717" y="-21087"/>
            <a:ext cx="11282559" cy="1206332"/>
          </a:xfrm>
        </p:spPr>
        <p:txBody>
          <a:bodyPr>
            <a:normAutofit/>
          </a:bodyPr>
          <a:lstStyle/>
          <a:p>
            <a:r>
              <a:rPr lang="zh-CN" altLang="zh-CN" sz="2345" dirty="0">
                <a:effectLst/>
              </a:rPr>
              <a:t>如果地基土或者桩出现了部分受压部分受拉的情况，就应该通过考虑土桩抗拉抗压刚度不同的非线性迭代计算方法进行分析</a:t>
            </a:r>
            <a:endParaRPr lang="zh-CN" altLang="en-US" sz="2345" dirty="0"/>
          </a:p>
        </p:txBody>
      </p:sp>
      <p:sp>
        <p:nvSpPr>
          <p:cNvPr id="3" name="内容占位符 2"/>
          <p:cNvSpPr>
            <a:spLocks noGrp="1"/>
          </p:cNvSpPr>
          <p:nvPr>
            <p:ph idx="1"/>
          </p:nvPr>
        </p:nvSpPr>
        <p:spPr/>
        <p:txBody>
          <a:bodyPr/>
          <a:lstStyle/>
          <a:p>
            <a:endParaRPr lang="zh-CN" altLang="en-US"/>
          </a:p>
        </p:txBody>
      </p:sp>
      <p:pic>
        <p:nvPicPr>
          <p:cNvPr id="2050" name="图片 20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1059" y="1196310"/>
            <a:ext cx="10932451" cy="21129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 name="图片 2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39" y="3393044"/>
            <a:ext cx="10932451" cy="21194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8672" y="5596401"/>
            <a:ext cx="10913958" cy="1064260"/>
          </a:xfrm>
          <a:prstGeom prst="rect">
            <a:avLst/>
          </a:prstGeom>
          <a:solidFill>
            <a:srgbClr val="FFFFCC"/>
          </a:solidFill>
          <a:ln>
            <a:solidFill>
              <a:srgbClr val="000000"/>
            </a:solidFill>
          </a:ln>
        </p:spPr>
        <p:txBody>
          <a:bodyPr wrap="square" rtlCol="0">
            <a:spAutoFit/>
          </a:bodyPr>
          <a:lstStyle/>
          <a:p>
            <a:r>
              <a:rPr lang="zh-CN" altLang="zh-CN" sz="2110" b="1" spc="300" dirty="0">
                <a:solidFill>
                  <a:schemeClr val="tx1">
                    <a:lumMod val="85000"/>
                    <a:lumOff val="15000"/>
                  </a:schemeClr>
                </a:solidFill>
                <a:effectLst/>
                <a:uFillTx/>
                <a:latin typeface="Arial" panose="020B0604020202020204" pitchFamily="34" charset="0"/>
                <a:ea typeface="微软雅黑" panose="020B0503020204020204" pitchFamily="34" charset="-122"/>
                <a:cs typeface="+mj-cs"/>
              </a:rPr>
              <a:t>水浮力大时，部分区域的筏板会出现上拱效应，上拱区域的土将失去支撑作用，该区域的抗拔锚杆将起拉杆作用。这种情况需采用迭代计算才能得出土的压力和锚杆的压力值</a:t>
            </a:r>
            <a:endParaRPr lang="zh-CN" altLang="zh-CN" sz="2110" b="1" spc="300" dirty="0">
              <a:solidFill>
                <a:schemeClr val="tx1">
                  <a:lumMod val="85000"/>
                  <a:lumOff val="15000"/>
                </a:schemeClr>
              </a:solidFill>
              <a:effectLst/>
              <a:uFillTx/>
              <a:latin typeface="Arial" panose="020B0604020202020204" pitchFamily="34" charset="0"/>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为何采用非线性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606527"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80651" y="2587942"/>
            <a:ext cx="12002338" cy="3974195"/>
          </a:xfrm>
          <a:prstGeom prst="rect">
            <a:avLst/>
          </a:prstGeom>
        </p:spPr>
      </p:pic>
      <p:pic>
        <p:nvPicPr>
          <p:cNvPr id="7" name="图片 6"/>
          <p:cNvPicPr>
            <a:picLocks noChangeAspect="1"/>
          </p:cNvPicPr>
          <p:nvPr/>
        </p:nvPicPr>
        <p:blipFill>
          <a:blip r:embed="rId3"/>
          <a:stretch>
            <a:fillRect/>
          </a:stretch>
        </p:blipFill>
        <p:spPr>
          <a:xfrm>
            <a:off x="3467764" y="980839"/>
            <a:ext cx="4752280" cy="1607103"/>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为何采用非线性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606527"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11437" y="1208702"/>
            <a:ext cx="10052770" cy="4691293"/>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为何采用非线性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606527"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1349310" y="1023061"/>
            <a:ext cx="8424222" cy="5317916"/>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为何采用非线性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606527"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07529" y="803910"/>
            <a:ext cx="6695145" cy="3980897"/>
          </a:xfrm>
          <a:prstGeom prst="rect">
            <a:avLst/>
          </a:prstGeom>
        </p:spPr>
      </p:pic>
      <p:pic>
        <p:nvPicPr>
          <p:cNvPr id="3" name="图片 2"/>
          <p:cNvPicPr>
            <a:picLocks noChangeAspect="1"/>
          </p:cNvPicPr>
          <p:nvPr/>
        </p:nvPicPr>
        <p:blipFill>
          <a:blip r:embed="rId2"/>
          <a:stretch>
            <a:fillRect/>
          </a:stretch>
        </p:blipFill>
        <p:spPr>
          <a:xfrm>
            <a:off x="5131833" y="2099377"/>
            <a:ext cx="7398839" cy="4584063"/>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为何采用非线性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606527"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6334" y="1189266"/>
            <a:ext cx="8892681" cy="5212697"/>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四、新抗浮标准执行与整体抗浮、局部抗浮</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新抗浮标准的执行</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cstate="print"/>
          <a:srcRect/>
          <a:stretch>
            <a:fillRect/>
          </a:stretch>
        </p:blipFill>
        <p:spPr bwMode="auto">
          <a:xfrm>
            <a:off x="483967" y="1023485"/>
            <a:ext cx="4133469" cy="5870818"/>
          </a:xfrm>
          <a:prstGeom prst="rect">
            <a:avLst/>
          </a:prstGeom>
          <a:noFill/>
          <a:ln w="9525">
            <a:solidFill>
              <a:srgbClr val="0070C0"/>
            </a:solidFill>
            <a:miter lim="800000"/>
            <a:headEnd/>
            <a:tailEnd/>
          </a:ln>
        </p:spPr>
      </p:pic>
      <p:sp>
        <p:nvSpPr>
          <p:cNvPr id="2" name="文本框 31"/>
          <p:cNvSpPr txBox="1"/>
          <p:nvPr>
            <p:custDataLst>
              <p:tags r:id="rId2"/>
            </p:custDataLst>
          </p:nvPr>
        </p:nvSpPr>
        <p:spPr>
          <a:xfrm>
            <a:off x="5292173" y="2469877"/>
            <a:ext cx="5134721" cy="38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20000"/>
              </a:lnSpc>
              <a:spcBef>
                <a:spcPts val="0"/>
              </a:spcBef>
            </a:pP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自</a:t>
            </a:r>
            <a:r>
              <a:rPr lang="en-US" altLang="zh-CN"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2020</a:t>
            </a: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3</a:t>
            </a: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1</a:t>
            </a: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日起实施</a:t>
            </a:r>
            <a:endParaRPr lang="zh-CN" altLang="en-US" sz="1690" b="1"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31"/>
          <p:cNvSpPr txBox="1"/>
          <p:nvPr>
            <p:custDataLst>
              <p:tags r:id="rId3"/>
            </p:custDataLst>
          </p:nvPr>
        </p:nvSpPr>
        <p:spPr>
          <a:xfrm>
            <a:off x="5292173" y="4835094"/>
            <a:ext cx="5134721" cy="38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20000"/>
              </a:lnSpc>
              <a:spcBef>
                <a:spcPts val="0"/>
              </a:spcBef>
            </a:pP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下载网址：</a:t>
            </a:r>
            <a:endParaRPr lang="zh-CN" altLang="en-US" sz="1690" b="1"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1"/>
          <p:cNvSpPr txBox="1"/>
          <p:nvPr>
            <p:custDataLst>
              <p:tags r:id="rId4"/>
            </p:custDataLst>
          </p:nvPr>
        </p:nvSpPr>
        <p:spPr>
          <a:xfrm>
            <a:off x="5292173" y="2946278"/>
            <a:ext cx="5134721" cy="38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20000"/>
              </a:lnSpc>
              <a:spcBef>
                <a:spcPts val="0"/>
              </a:spcBef>
            </a:pP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第</a:t>
            </a:r>
            <a:r>
              <a:rPr lang="en-US" altLang="zh-CN"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3.0.4</a:t>
            </a: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条为强制性条文，必须严格执行</a:t>
            </a:r>
            <a:endParaRPr lang="zh-CN" altLang="en-US" sz="1690" b="1"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458295" y="4895620"/>
            <a:ext cx="5490658" cy="318770"/>
          </a:xfrm>
          <a:prstGeom prst="rect">
            <a:avLst/>
          </a:prstGeom>
        </p:spPr>
        <p:txBody>
          <a:bodyPr wrap="square">
            <a:spAutoFit/>
          </a:bodyPr>
          <a:lstStyle/>
          <a:p>
            <a:r>
              <a:rPr lang="en-US" altLang="zh-CN" sz="1480" dirty="0" smtClean="0">
                <a:hlinkClick r:id="rId5"/>
              </a:rPr>
              <a:t>http://www.mohurd.gov.cn/wjfb/202004/t20200413_244932.html</a:t>
            </a:r>
            <a:endParaRPr lang="zh-CN" altLang="en-US" sz="1480" dirty="0"/>
          </a:p>
        </p:txBody>
      </p:sp>
      <p:sp>
        <p:nvSpPr>
          <p:cNvPr id="11" name="文本框 31"/>
          <p:cNvSpPr txBox="1"/>
          <p:nvPr>
            <p:custDataLst>
              <p:tags r:id="rId6"/>
            </p:custDataLst>
          </p:nvPr>
        </p:nvSpPr>
        <p:spPr>
          <a:xfrm>
            <a:off x="5292172" y="1993477"/>
            <a:ext cx="5763834" cy="38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20000"/>
              </a:lnSpc>
              <a:spcBef>
                <a:spcPts val="0"/>
              </a:spcBef>
            </a:pPr>
            <a:r>
              <a:rPr lang="zh-CN" altLang="en-US" sz="1690" b="1" spc="150" dirty="0" smtClean="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rPr>
              <a:t>我国第一部适用于全行业的建筑工程抗浮设计规范</a:t>
            </a:r>
            <a:endParaRPr lang="zh-CN" altLang="en-US" sz="1690" b="1" spc="150" dirty="0">
              <a:solidFill>
                <a:sysClr val="windowText" lastClr="000000">
                  <a:lumMod val="75000"/>
                  <a:lumOff val="25000"/>
                </a:sys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30" name="Picture 6"/>
          <p:cNvPicPr>
            <a:picLocks noChangeAspect="1" noChangeArrowheads="1"/>
          </p:cNvPicPr>
          <p:nvPr/>
        </p:nvPicPr>
        <p:blipFill>
          <a:blip r:embed="rId7" cstate="print"/>
          <a:srcRect/>
          <a:stretch>
            <a:fillRect/>
          </a:stretch>
        </p:blipFill>
        <p:spPr bwMode="auto">
          <a:xfrm>
            <a:off x="7321478" y="5255332"/>
            <a:ext cx="3764292" cy="512627"/>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5841893" y="3585177"/>
            <a:ext cx="4815277" cy="1025383"/>
          </a:xfrm>
          <a:prstGeom prst="rect">
            <a:avLst/>
          </a:prstGeom>
          <a:noFill/>
          <a:ln w="9525">
            <a:noFill/>
            <a:miter lim="800000"/>
            <a:headEnd/>
            <a:tailEnd/>
          </a:ln>
        </p:spPr>
      </p:pic>
      <p:sp>
        <p:nvSpPr>
          <p:cNvPr id="14" name="圆角矩形 13"/>
          <p:cNvSpPr/>
          <p:nvPr/>
        </p:nvSpPr>
        <p:spPr>
          <a:xfrm>
            <a:off x="5515178" y="3474596"/>
            <a:ext cx="5529024" cy="12565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Tree>
    <p:custDataLst>
      <p:tags r:id="rId9"/>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6386" name="Picture 2" descr="E:\Documents\My Knowledge\temp\6053cabf-6d59-4e30-8acc-9a4e5b40a2c7\128\index_files\6ac21b8a-e73d-4164-b709-42ef4923c8ea.png"/>
          <p:cNvPicPr>
            <a:picLocks noChangeAspect="1" noChangeArrowheads="1"/>
          </p:cNvPicPr>
          <p:nvPr/>
        </p:nvPicPr>
        <p:blipFill>
          <a:blip r:embed="rId1" cstate="print"/>
          <a:srcRect/>
          <a:stretch>
            <a:fillRect/>
          </a:stretch>
        </p:blipFill>
        <p:spPr bwMode="auto">
          <a:xfrm>
            <a:off x="5718244" y="1468733"/>
            <a:ext cx="6433773" cy="4986175"/>
          </a:xfrm>
          <a:prstGeom prst="rect">
            <a:avLst/>
          </a:prstGeom>
          <a:noFill/>
          <a:ln>
            <a:solidFill>
              <a:srgbClr val="0070C0"/>
            </a:solidFill>
          </a:ln>
        </p:spPr>
      </p:pic>
      <p:pic>
        <p:nvPicPr>
          <p:cNvPr id="16388" name="Picture 4" descr="E:\Documents\My Knowledge\temp\6053cabf-6d59-4e30-8acc-9a4e5b40a2c7\128\index_files\0800a80f-1aa7-4775-876a-145ce1aa4004.png"/>
          <p:cNvPicPr>
            <a:picLocks noChangeAspect="1" noChangeArrowheads="1"/>
          </p:cNvPicPr>
          <p:nvPr/>
        </p:nvPicPr>
        <p:blipFill>
          <a:blip r:embed="rId2" cstate="print"/>
          <a:srcRect/>
          <a:stretch>
            <a:fillRect/>
          </a:stretch>
        </p:blipFill>
        <p:spPr bwMode="auto">
          <a:xfrm>
            <a:off x="299801" y="1656385"/>
            <a:ext cx="4795172" cy="281478"/>
          </a:xfrm>
          <a:prstGeom prst="rect">
            <a:avLst/>
          </a:prstGeom>
          <a:noFill/>
        </p:spPr>
      </p:pic>
      <p:pic>
        <p:nvPicPr>
          <p:cNvPr id="16390" name="Picture 6" descr="E:\Documents\My Knowledge\temp\6053cabf-6d59-4e30-8acc-9a4e5b40a2c7\128\index_files\53c102ec-1f35-4302-af71-39d9f3819b1f.png"/>
          <p:cNvPicPr>
            <a:picLocks noChangeAspect="1" noChangeArrowheads="1"/>
          </p:cNvPicPr>
          <p:nvPr/>
        </p:nvPicPr>
        <p:blipFill>
          <a:blip r:embed="rId3" cstate="print"/>
          <a:srcRect/>
          <a:stretch>
            <a:fillRect/>
          </a:stretch>
        </p:blipFill>
        <p:spPr bwMode="auto">
          <a:xfrm>
            <a:off x="299801" y="2103733"/>
            <a:ext cx="4915805" cy="2794671"/>
          </a:xfrm>
          <a:prstGeom prst="rect">
            <a:avLst/>
          </a:prstGeom>
          <a:noFill/>
        </p:spPr>
      </p:pic>
      <p:sp>
        <p:nvSpPr>
          <p:cNvPr id="10" name="矩形 9"/>
          <p:cNvSpPr/>
          <p:nvPr/>
        </p:nvSpPr>
        <p:spPr>
          <a:xfrm>
            <a:off x="35078" y="1468733"/>
            <a:ext cx="5388285" cy="36927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
        <p:nvSpPr>
          <p:cNvPr id="11" name="矩形 10"/>
          <p:cNvSpPr/>
          <p:nvPr/>
        </p:nvSpPr>
        <p:spPr>
          <a:xfrm>
            <a:off x="4036081" y="4062349"/>
            <a:ext cx="385356" cy="7640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筏板建模、防水板建模</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106366" y="792517"/>
            <a:ext cx="5710644" cy="11393"/>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75305" y="1193287"/>
            <a:ext cx="8137383" cy="4290522"/>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941168" y="1035794"/>
            <a:ext cx="9097757" cy="5378232"/>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343576" y="2760179"/>
            <a:ext cx="8283483" cy="4061319"/>
          </a:xfrm>
          <a:prstGeom prst="rect">
            <a:avLst/>
          </a:prstGeom>
        </p:spPr>
      </p:pic>
      <p:pic>
        <p:nvPicPr>
          <p:cNvPr id="2" name="图片 1"/>
          <p:cNvPicPr>
            <a:picLocks noChangeAspect="1"/>
          </p:cNvPicPr>
          <p:nvPr/>
        </p:nvPicPr>
        <p:blipFill>
          <a:blip r:embed="rId2"/>
          <a:stretch>
            <a:fillRect/>
          </a:stretch>
        </p:blipFill>
        <p:spPr>
          <a:xfrm>
            <a:off x="4659353" y="129034"/>
            <a:ext cx="7871319" cy="2975620"/>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stretch>
            <a:fillRect/>
          </a:stretch>
        </p:blipFill>
        <p:spPr>
          <a:xfrm>
            <a:off x="941168" y="1463372"/>
            <a:ext cx="9046823" cy="3931303"/>
          </a:xfrm>
          <a:prstGeom prst="rect">
            <a:avLst/>
          </a:prstGeom>
        </p:spPr>
      </p:pic>
      <p:sp>
        <p:nvSpPr>
          <p:cNvPr id="15" name="文本框 14"/>
          <p:cNvSpPr txBox="1"/>
          <p:nvPr/>
        </p:nvSpPr>
        <p:spPr>
          <a:xfrm>
            <a:off x="6984893" y="2567166"/>
            <a:ext cx="486918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即压重荷载与锚杆抗拔承载力的组合系数</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5393205" y="1916417"/>
            <a:ext cx="122428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rPr>
              <a:t>总抗浮力</a:t>
            </a:r>
            <a:endParaRPr lang="zh-CN" altLang="en-US" sz="1900" b="1" spc="150" dirty="0" smtClean="0">
              <a:solidFill>
                <a:srgbClr val="FF0000"/>
              </a:solidFill>
              <a:latin typeface="Arial" panose="020B0604020202020204" pitchFamily="34" charset="0"/>
              <a:ea typeface="微软雅黑" panose="020B0503020204020204" pitchFamily="34" charset="-122"/>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stretch>
            <a:fillRect/>
          </a:stretch>
        </p:blipFill>
        <p:spPr>
          <a:xfrm>
            <a:off x="1943094" y="1299847"/>
            <a:ext cx="8627958" cy="5062575"/>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41168" y="1143694"/>
            <a:ext cx="9901979" cy="5539077"/>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144904" y="935266"/>
            <a:ext cx="9411404" cy="523816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92202" y="904438"/>
            <a:ext cx="9409393" cy="552902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2097" y="1122918"/>
            <a:ext cx="11742976" cy="5305182"/>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565780" y="1078686"/>
            <a:ext cx="8886649" cy="570997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36424" y="399789"/>
            <a:ext cx="39992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局部抗浮原理与整体抗浮</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相</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同</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p:cNvPicPr>
            <a:picLocks noChangeAspect="1"/>
          </p:cNvPicPr>
          <p:nvPr/>
        </p:nvPicPr>
        <p:blipFill>
          <a:blip r:embed="rId1"/>
          <a:stretch>
            <a:fillRect/>
          </a:stretch>
        </p:blipFill>
        <p:spPr>
          <a:xfrm>
            <a:off x="1231358" y="904438"/>
            <a:ext cx="10022612" cy="6021609"/>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筏板建模、防水板建模</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106366" y="792517"/>
            <a:ext cx="5710644" cy="11393"/>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84102" y="1331345"/>
            <a:ext cx="10545356" cy="529781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36424" y="399789"/>
            <a:ext cx="582295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局部抗浮原理与整体抗浮</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类</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同，结果不容易满足</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1268888" y="990221"/>
            <a:ext cx="9218391" cy="5639604"/>
          </a:xfrm>
          <a:prstGeom prst="rect">
            <a:avLst/>
          </a:prstGeom>
        </p:spPr>
      </p:pic>
      <mc:AlternateContent xmlns:mc="http://schemas.openxmlformats.org/markup-compatibility/2006" xmlns:p14="http://schemas.microsoft.com/office/powerpoint/2010/main">
        <mc:Choice Requires="p14">
          <p:contentPart r:id="rId2" p14:bwMode="auto">
            <p14:nvContentPartPr>
              <p14:cNvPr id="10" name="墨迹 9"/>
              <p14:cNvContentPartPr/>
              <p14:nvPr/>
            </p14:nvContentPartPr>
            <p14:xfrm>
              <a:off x="5808719" y="2703214"/>
              <a:ext cx="122644" cy="141409"/>
            </p14:xfrm>
          </p:contentPart>
        </mc:Choice>
        <mc:Fallback xmlns="">
          <p:pic>
            <p:nvPicPr>
              <p:cNvPr id="10" name="墨迹 9"/>
            </p:nvPicPr>
            <p:blipFill>
              <a:blip r:embed="rId3"/>
            </p:blipFill>
            <p:spPr>
              <a:xfrm>
                <a:off x="5808719" y="2703214"/>
                <a:ext cx="122644" cy="14140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1" name="墨迹 10"/>
              <p14:cNvContentPartPr/>
              <p14:nvPr/>
            </p14:nvContentPartPr>
            <p14:xfrm>
              <a:off x="3772698" y="2703214"/>
              <a:ext cx="141409" cy="103208"/>
            </p14:xfrm>
          </p:contentPart>
        </mc:Choice>
        <mc:Fallback xmlns="">
          <p:pic>
            <p:nvPicPr>
              <p:cNvPr id="11" name="墨迹 10"/>
            </p:nvPicPr>
            <p:blipFill>
              <a:blip r:embed="rId5"/>
            </p:blipFill>
            <p:spPr>
              <a:xfrm>
                <a:off x="3772698" y="2703214"/>
                <a:ext cx="141409" cy="10320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2" name="墨迹 11"/>
              <p14:cNvContentPartPr/>
              <p14:nvPr/>
            </p14:nvContentPartPr>
            <p14:xfrm>
              <a:off x="3471115" y="4041572"/>
              <a:ext cx="122644" cy="121974"/>
            </p14:xfrm>
          </p:contentPart>
        </mc:Choice>
        <mc:Fallback xmlns="">
          <p:pic>
            <p:nvPicPr>
              <p:cNvPr id="12" name="墨迹 11"/>
            </p:nvPicPr>
            <p:blipFill>
              <a:blip r:embed="rId7"/>
            </p:blipFill>
            <p:spPr>
              <a:xfrm>
                <a:off x="3471115" y="4041572"/>
                <a:ext cx="122644" cy="12197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4" name="墨迹 13"/>
              <p14:cNvContentPartPr/>
              <p14:nvPr/>
            </p14:nvContentPartPr>
            <p14:xfrm>
              <a:off x="6167268" y="3683024"/>
              <a:ext cx="132026" cy="160174"/>
            </p14:xfrm>
          </p:contentPart>
        </mc:Choice>
        <mc:Fallback xmlns="">
          <p:pic>
            <p:nvPicPr>
              <p:cNvPr id="14" name="墨迹 13"/>
            </p:nvPicPr>
            <p:blipFill>
              <a:blip r:embed="rId9"/>
            </p:blipFill>
            <p:spPr>
              <a:xfrm>
                <a:off x="6167268" y="3683024"/>
                <a:ext cx="132026" cy="16017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墨迹 14"/>
              <p14:cNvContentPartPr/>
              <p14:nvPr/>
            </p14:nvContentPartPr>
            <p14:xfrm>
              <a:off x="6129738" y="3032944"/>
              <a:ext cx="244617" cy="1055541"/>
            </p14:xfrm>
          </p:contentPart>
        </mc:Choice>
        <mc:Fallback xmlns="">
          <p:pic>
            <p:nvPicPr>
              <p:cNvPr id="15" name="墨迹 14"/>
            </p:nvPicPr>
            <p:blipFill>
              <a:blip r:embed="rId11"/>
            </p:blipFill>
            <p:spPr>
              <a:xfrm>
                <a:off x="6129738" y="3032944"/>
                <a:ext cx="244617" cy="1055541"/>
              </a:xfrm>
              <a:prstGeom prst="rect"/>
            </p:spPr>
          </p:pic>
        </mc:Fallback>
      </mc:AlternateContent>
    </p:spTree>
    <p:custDataLst>
      <p:tags r:id="rId1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36424" y="399789"/>
            <a:ext cx="582295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局部抗浮原理与整体抗浮</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类</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同，结果不容易满足</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a:stretch>
            <a:fillRect/>
          </a:stretch>
        </p:blipFill>
        <p:spPr>
          <a:xfrm>
            <a:off x="1470614" y="993572"/>
            <a:ext cx="9017335" cy="5850712"/>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445564" y="415203"/>
            <a:ext cx="695198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各个不利组合下最大桩拔力满足承载力，可不用看局部抗浮</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a:blip r:embed="rId1"/>
          <a:stretch>
            <a:fillRect/>
          </a:stretch>
        </p:blipFill>
        <p:spPr>
          <a:xfrm>
            <a:off x="1516856" y="1017699"/>
            <a:ext cx="9399340" cy="570997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445564" y="415203"/>
            <a:ext cx="695198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各个不利组合下最大桩拔力满足承载力，可不用看局部抗浮</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537717" y="1096781"/>
            <a:ext cx="11118364" cy="4664485"/>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445564" y="415203"/>
            <a:ext cx="695198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各个不利组合下最大桩拔力满足承载力，可不用看局部抗浮</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a:stretch>
            <a:fillRect/>
          </a:stretch>
        </p:blipFill>
        <p:spPr>
          <a:xfrm>
            <a:off x="1606661" y="993572"/>
            <a:ext cx="8980475" cy="5120211"/>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232445" y="317356"/>
            <a:ext cx="7733030" cy="968375"/>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容易混淆的参数设置，如下仅为初步布桩的工具，不影响任何计算</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不作为局部抗浮验算结果输出送审</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a:blip r:embed="rId1"/>
          <a:stretch>
            <a:fillRect/>
          </a:stretch>
        </p:blipFill>
        <p:spPr>
          <a:xfrm>
            <a:off x="-91587" y="1709330"/>
            <a:ext cx="7439720" cy="4698665"/>
          </a:xfrm>
          <a:prstGeom prst="rect">
            <a:avLst/>
          </a:prstGeom>
        </p:spPr>
      </p:pic>
      <p:pic>
        <p:nvPicPr>
          <p:cNvPr id="2" name="图片 1"/>
          <p:cNvPicPr>
            <a:picLocks noChangeAspect="1"/>
          </p:cNvPicPr>
          <p:nvPr/>
        </p:nvPicPr>
        <p:blipFill>
          <a:blip r:embed="rId2"/>
          <a:stretch>
            <a:fillRect/>
          </a:stretch>
        </p:blipFill>
        <p:spPr>
          <a:xfrm>
            <a:off x="6739606" y="1714691"/>
            <a:ext cx="4787129" cy="4693303"/>
          </a:xfrm>
          <a:prstGeom prst="rect">
            <a:avLst/>
          </a:prstGeom>
        </p:spPr>
      </p:pic>
      <p:pic>
        <p:nvPicPr>
          <p:cNvPr id="8" name="图片 7"/>
          <p:cNvPicPr>
            <a:picLocks noChangeAspect="1"/>
          </p:cNvPicPr>
          <p:nvPr/>
        </p:nvPicPr>
        <p:blipFill>
          <a:blip r:embed="rId3"/>
          <a:stretch>
            <a:fillRect/>
          </a:stretch>
        </p:blipFill>
        <p:spPr>
          <a:xfrm>
            <a:off x="9395548" y="4247989"/>
            <a:ext cx="2131187" cy="1246544"/>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整体抗浮与局部抗浮</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1"/>
            </p:custDataLst>
          </p:nvPr>
        </p:nvPicPr>
        <p:blipFill>
          <a:blip r:embed="rId2"/>
          <a:stretch>
            <a:fillRect/>
          </a:stretch>
        </p:blipFill>
        <p:spPr>
          <a:xfrm>
            <a:off x="96065" y="2925045"/>
            <a:ext cx="12002338" cy="3974195"/>
          </a:xfrm>
          <a:prstGeom prst="rect">
            <a:avLst/>
          </a:prstGeom>
        </p:spPr>
      </p:pic>
      <p:sp>
        <p:nvSpPr>
          <p:cNvPr id="2" name="文本框 1"/>
          <p:cNvSpPr txBox="1"/>
          <p:nvPr/>
        </p:nvSpPr>
        <p:spPr>
          <a:xfrm>
            <a:off x="207986" y="1252934"/>
            <a:ext cx="11638280" cy="1260475"/>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结论：整体抗浮首先必须满足，影响安全，但它的计算与配筋、冲切、桩反力等计算没有任何关系；</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endPar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同理，局部抗浮仅仅影响局部竖向构件的稳定性判断，它与配筋、冲切、桩反力等计算没有</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任何关系。可以</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C00000"/>
                </a:solidFill>
                <a:latin typeface="Arial" panose="020B0604020202020204" pitchFamily="34" charset="0"/>
                <a:ea typeface="微软雅黑" panose="020B0503020204020204" pitchFamily="34" charset="-122"/>
                <a:sym typeface="Arial" panose="020B0604020202020204" pitchFamily="34" charset="0"/>
              </a:rPr>
              <a:t>个别</a:t>
            </a:r>
            <a:r>
              <a:rPr lang="en-US" altLang="zh-CN" sz="1900" b="1" spc="150" dirty="0" smtClean="0">
                <a:solidFill>
                  <a:srgbClr val="C0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不满足，</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只要筏板配筋正常、桩拔力、冲切等设计能满足承载力要求即可。</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1" cstate="print"/>
          <a:srcRect/>
          <a:stretch>
            <a:fillRect/>
          </a:stretch>
        </p:blipFill>
        <p:spPr bwMode="auto">
          <a:xfrm>
            <a:off x="5905896" y="1272369"/>
            <a:ext cx="6384051" cy="4925859"/>
          </a:xfrm>
          <a:prstGeom prst="rect">
            <a:avLst/>
          </a:prstGeom>
          <a:noFill/>
          <a:ln w="9525">
            <a:solidFill>
              <a:srgbClr val="0070C0"/>
            </a:solidFill>
            <a:miter lim="800000"/>
            <a:headEnd/>
            <a:tailEnd/>
          </a:ln>
        </p:spPr>
      </p:pic>
      <p:sp>
        <p:nvSpPr>
          <p:cNvPr id="15" name="矩形 14"/>
          <p:cNvSpPr/>
          <p:nvPr/>
        </p:nvSpPr>
        <p:spPr>
          <a:xfrm>
            <a:off x="7634973" y="2974638"/>
            <a:ext cx="1709763" cy="1910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pic>
        <p:nvPicPr>
          <p:cNvPr id="132098" name="Picture 2" descr="E:\Documents\My Knowledge\temp\6053cabf-6d59-4e30-8acc-9a4e5b40a2c7\128\index_files\9c80e2b7-3e2d-424f-8e23-f86e03b7cb80.png"/>
          <p:cNvPicPr>
            <a:picLocks noChangeAspect="1" noChangeArrowheads="1"/>
          </p:cNvPicPr>
          <p:nvPr/>
        </p:nvPicPr>
        <p:blipFill>
          <a:blip r:embed="rId2" cstate="print"/>
          <a:srcRect/>
          <a:stretch>
            <a:fillRect/>
          </a:stretch>
        </p:blipFill>
        <p:spPr bwMode="auto">
          <a:xfrm>
            <a:off x="-72151" y="1272369"/>
            <a:ext cx="4825330" cy="532798"/>
          </a:xfrm>
          <a:prstGeom prst="rect">
            <a:avLst/>
          </a:prstGeom>
          <a:noFill/>
          <a:ln>
            <a:solidFill>
              <a:srgbClr val="FF0000"/>
            </a:solidFill>
          </a:ln>
        </p:spPr>
      </p:pic>
      <p:pic>
        <p:nvPicPr>
          <p:cNvPr id="132099" name="Picture 3"/>
          <p:cNvPicPr>
            <a:picLocks noChangeAspect="1" noChangeArrowheads="1"/>
          </p:cNvPicPr>
          <p:nvPr/>
        </p:nvPicPr>
        <p:blipFill>
          <a:blip r:embed="rId3" cstate="print"/>
          <a:srcRect/>
          <a:stretch>
            <a:fillRect/>
          </a:stretch>
        </p:blipFill>
        <p:spPr bwMode="auto">
          <a:xfrm>
            <a:off x="-115713" y="1976063"/>
            <a:ext cx="5832759" cy="2759486"/>
          </a:xfrm>
          <a:prstGeom prst="rect">
            <a:avLst/>
          </a:prstGeom>
          <a:noFill/>
          <a:ln w="9525">
            <a:noFill/>
            <a:miter lim="800000"/>
            <a:headEnd/>
            <a:tailEnd/>
          </a:ln>
        </p:spPr>
      </p:pic>
      <p:sp>
        <p:nvSpPr>
          <p:cNvPr id="11" name="矩形 10"/>
          <p:cNvSpPr/>
          <p:nvPr/>
        </p:nvSpPr>
        <p:spPr>
          <a:xfrm>
            <a:off x="-75502" y="2368121"/>
            <a:ext cx="5756201" cy="128675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4" name="矩形 13"/>
          <p:cNvSpPr/>
          <p:nvPr/>
        </p:nvSpPr>
        <p:spPr>
          <a:xfrm>
            <a:off x="-75502" y="3654876"/>
            <a:ext cx="5756201" cy="10153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7" name="文本框 31"/>
          <p:cNvSpPr txBox="1"/>
          <p:nvPr>
            <p:custDataLst>
              <p:tags r:id="rId4"/>
            </p:custDataLst>
          </p:nvPr>
        </p:nvSpPr>
        <p:spPr>
          <a:xfrm>
            <a:off x="236132" y="4817636"/>
            <a:ext cx="4624275" cy="16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50000"/>
              </a:lnSpc>
              <a:spcBef>
                <a:spcPts val="0"/>
              </a:spcBef>
            </a:pPr>
            <a:r>
              <a:rPr lang="zh-CN" altLang="en-US" sz="169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抗浮设计的结构重要性系数受</a:t>
            </a:r>
            <a:r>
              <a:rPr lang="en-US" altLang="zh-CN" sz="169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zh-CN" altLang="en-US" sz="169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个参数控制，二者取大：</a:t>
            </a:r>
            <a:endParaRPr lang="en-US" altLang="zh-CN" sz="169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342900" indent="-342900" algn="l">
              <a:lnSpc>
                <a:spcPct val="150000"/>
              </a:lnSpc>
              <a:spcBef>
                <a:spcPts val="0"/>
              </a:spcBef>
              <a:buAutoNum type="arabicParenBoth"/>
            </a:pPr>
            <a:r>
              <a:rPr lang="zh-CN" altLang="en-US" sz="169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结构重要性系数</a:t>
            </a:r>
            <a:endParaRPr lang="en-US" altLang="zh-CN" sz="169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342900" indent="-342900" algn="l">
              <a:lnSpc>
                <a:spcPct val="150000"/>
              </a:lnSpc>
              <a:spcBef>
                <a:spcPts val="0"/>
              </a:spcBef>
              <a:buAutoNum type="arabicParenBoth"/>
            </a:pPr>
            <a:r>
              <a:rPr lang="zh-CN" altLang="en-US" sz="169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抗浮工程设计等级</a:t>
            </a:r>
            <a:endParaRPr lang="zh-CN" altLang="en-US" sz="1690" b="1" spc="15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 name="直接箭头连接符 1"/>
          <p:cNvCxnSpPr/>
          <p:nvPr/>
        </p:nvCxnSpPr>
        <p:spPr>
          <a:xfrm flipV="1">
            <a:off x="5724946" y="1791092"/>
            <a:ext cx="1819551" cy="1240512"/>
          </a:xfrm>
          <a:prstGeom prst="straightConnector1">
            <a:avLst/>
          </a:prstGeom>
          <a:ln>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5724946" y="3101974"/>
            <a:ext cx="1801456" cy="107765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584709" y="1687884"/>
            <a:ext cx="1747757" cy="189974"/>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Tree>
    <p:custDataLst>
      <p:tags r:id="rId5"/>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4213" y="1353462"/>
            <a:ext cx="11720860" cy="4641699"/>
          </a:xfrm>
          <a:prstGeom prst="rect">
            <a:avLst/>
          </a:prstGeom>
        </p:spPr>
      </p:pic>
      <p:sp>
        <p:nvSpPr>
          <p:cNvPr id="3" name="文本框 2"/>
          <p:cNvSpPr txBox="1"/>
          <p:nvPr/>
        </p:nvSpPr>
        <p:spPr>
          <a:xfrm>
            <a:off x="7087432" y="964754"/>
            <a:ext cx="3927475"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更正</a:t>
            </a:r>
            <a:r>
              <a:rPr lang="en-US" altLang="zh-CN"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地震组合不考虑重要性系数</a:t>
            </a:r>
            <a:endParaRPr lang="zh-CN" altLang="en-US" sz="1900" b="1" spc="150" dirty="0" smtClean="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84102" y="1103483"/>
            <a:ext cx="11072792" cy="4900391"/>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筏板建模、防水板建模</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3606527"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1437" y="1401045"/>
            <a:ext cx="10250475" cy="494931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07986" y="1110855"/>
            <a:ext cx="11210850" cy="4636338"/>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3648" y="1041826"/>
            <a:ext cx="9037441" cy="5428496"/>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5362" name="Picture 2" descr="E:\Documents\My Knowledge\temp\6053cabf-6d59-4e30-8acc-9a4e5b40a2c7\128\index_files\0735cada-17bd-4672-89cf-92dbbe4ded56.png"/>
          <p:cNvPicPr>
            <a:picLocks noChangeAspect="1" noChangeArrowheads="1"/>
          </p:cNvPicPr>
          <p:nvPr/>
        </p:nvPicPr>
        <p:blipFill>
          <a:blip r:embed="rId1" cstate="print"/>
          <a:srcRect/>
          <a:stretch>
            <a:fillRect/>
          </a:stretch>
        </p:blipFill>
        <p:spPr bwMode="auto">
          <a:xfrm>
            <a:off x="5678033" y="1494200"/>
            <a:ext cx="6463931" cy="4996227"/>
          </a:xfrm>
          <a:prstGeom prst="rect">
            <a:avLst/>
          </a:prstGeom>
          <a:noFill/>
          <a:ln>
            <a:solidFill>
              <a:srgbClr val="0070C0"/>
            </a:solidFill>
          </a:ln>
        </p:spPr>
      </p:pic>
      <p:grpSp>
        <p:nvGrpSpPr>
          <p:cNvPr id="2" name="组合 1"/>
          <p:cNvGrpSpPr/>
          <p:nvPr/>
        </p:nvGrpSpPr>
        <p:grpSpPr>
          <a:xfrm>
            <a:off x="249537" y="1621535"/>
            <a:ext cx="4885646" cy="1809775"/>
            <a:chOff x="6689725" y="1663700"/>
            <a:chExt cx="4629150" cy="1714762"/>
          </a:xfrm>
        </p:grpSpPr>
        <p:pic>
          <p:nvPicPr>
            <p:cNvPr id="15364" name="Picture 4" descr="E:\Documents\My Knowledge\temp\6053cabf-6d59-4e30-8acc-9a4e5b40a2c7\128\index_files\0cb85648-61cc-4d94-ad4a-5e2b42ba282e.png"/>
            <p:cNvPicPr>
              <a:picLocks noChangeAspect="1" noChangeArrowheads="1"/>
            </p:cNvPicPr>
            <p:nvPr/>
          </p:nvPicPr>
          <p:blipFill>
            <a:blip r:embed="rId2" cstate="print"/>
            <a:srcRect/>
            <a:stretch>
              <a:fillRect/>
            </a:stretch>
          </p:blipFill>
          <p:spPr bwMode="auto">
            <a:xfrm>
              <a:off x="6689725" y="1663700"/>
              <a:ext cx="4591050" cy="266700"/>
            </a:xfrm>
            <a:prstGeom prst="rect">
              <a:avLst/>
            </a:prstGeom>
            <a:noFill/>
          </p:spPr>
        </p:pic>
        <p:pic>
          <p:nvPicPr>
            <p:cNvPr id="15366" name="Picture 6" descr="E:\Documents\My Knowledge\temp\6053cabf-6d59-4e30-8acc-9a4e5b40a2c7\128\index_files\ab06c877-a3d3-4515-8cde-fac6f97afbfb.png"/>
            <p:cNvPicPr>
              <a:picLocks noChangeAspect="1" noChangeArrowheads="1"/>
            </p:cNvPicPr>
            <p:nvPr/>
          </p:nvPicPr>
          <p:blipFill>
            <a:blip r:embed="rId3" cstate="print"/>
            <a:srcRect b="65005"/>
            <a:stretch>
              <a:fillRect/>
            </a:stretch>
          </p:blipFill>
          <p:spPr bwMode="auto">
            <a:xfrm>
              <a:off x="6689725" y="1868487"/>
              <a:ext cx="4629150" cy="1509975"/>
            </a:xfrm>
            <a:prstGeom prst="rect">
              <a:avLst/>
            </a:prstGeom>
            <a:noFill/>
          </p:spPr>
        </p:pic>
      </p:grpSp>
      <p:sp>
        <p:nvSpPr>
          <p:cNvPr id="8" name="矩形 7"/>
          <p:cNvSpPr/>
          <p:nvPr/>
        </p:nvSpPr>
        <p:spPr>
          <a:xfrm>
            <a:off x="115500" y="1480797"/>
            <a:ext cx="5388285" cy="2092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
        <p:nvSpPr>
          <p:cNvPr id="4" name="椭圆 3"/>
          <p:cNvSpPr/>
          <p:nvPr/>
        </p:nvSpPr>
        <p:spPr>
          <a:xfrm>
            <a:off x="3767516" y="3122749"/>
            <a:ext cx="703694" cy="2814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grpSp>
        <p:nvGrpSpPr>
          <p:cNvPr id="17" name="组合 16"/>
          <p:cNvGrpSpPr/>
          <p:nvPr/>
        </p:nvGrpSpPr>
        <p:grpSpPr>
          <a:xfrm>
            <a:off x="178676" y="4749330"/>
            <a:ext cx="4244804" cy="1707634"/>
            <a:chOff x="860440" y="3960303"/>
            <a:chExt cx="4867275" cy="2095456"/>
          </a:xfrm>
        </p:grpSpPr>
        <p:pic>
          <p:nvPicPr>
            <p:cNvPr id="1028" name="Picture 4"/>
            <p:cNvPicPr>
              <a:picLocks noChangeAspect="1" noChangeArrowheads="1"/>
            </p:cNvPicPr>
            <p:nvPr/>
          </p:nvPicPr>
          <p:blipFill>
            <a:blip r:embed="rId4" cstate="print"/>
            <a:srcRect/>
            <a:stretch>
              <a:fillRect/>
            </a:stretch>
          </p:blipFill>
          <p:spPr bwMode="auto">
            <a:xfrm>
              <a:off x="860440" y="3960303"/>
              <a:ext cx="4867275" cy="12192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60440" y="5265184"/>
              <a:ext cx="4476750" cy="790575"/>
            </a:xfrm>
            <a:prstGeom prst="rect">
              <a:avLst/>
            </a:prstGeom>
            <a:noFill/>
            <a:ln w="9525">
              <a:noFill/>
              <a:miter lim="800000"/>
              <a:headEnd/>
              <a:tailEnd/>
            </a:ln>
          </p:spPr>
        </p:pic>
      </p:grpSp>
      <p:pic>
        <p:nvPicPr>
          <p:cNvPr id="1030" name="Picture 6"/>
          <p:cNvPicPr>
            <a:picLocks noChangeAspect="1" noChangeArrowheads="1"/>
          </p:cNvPicPr>
          <p:nvPr/>
        </p:nvPicPr>
        <p:blipFill>
          <a:blip r:embed="rId6" cstate="print"/>
          <a:srcRect/>
          <a:stretch>
            <a:fillRect/>
          </a:stretch>
        </p:blipFill>
        <p:spPr bwMode="auto">
          <a:xfrm>
            <a:off x="152115" y="3974502"/>
            <a:ext cx="2335378" cy="761778"/>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2532271" y="4059296"/>
            <a:ext cx="2885836" cy="578347"/>
          </a:xfrm>
          <a:prstGeom prst="rect">
            <a:avLst/>
          </a:prstGeom>
          <a:noFill/>
          <a:ln w="9525">
            <a:noFill/>
            <a:miter lim="800000"/>
            <a:headEnd/>
            <a:tailEnd/>
          </a:ln>
        </p:spPr>
      </p:pic>
      <p:sp>
        <p:nvSpPr>
          <p:cNvPr id="20" name="矩形 19"/>
          <p:cNvSpPr/>
          <p:nvPr/>
        </p:nvSpPr>
        <p:spPr>
          <a:xfrm>
            <a:off x="116976" y="3871605"/>
            <a:ext cx="5388285" cy="263963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
        <p:nvSpPr>
          <p:cNvPr id="21" name="椭圆 20"/>
          <p:cNvSpPr/>
          <p:nvPr/>
        </p:nvSpPr>
        <p:spPr>
          <a:xfrm>
            <a:off x="2812779" y="5770317"/>
            <a:ext cx="703694" cy="281478"/>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00"/>
          </a:p>
        </p:txBody>
      </p:sp>
    </p:spTree>
    <p:custDataLst>
      <p:tags r:id="rId8"/>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537632" y="1008316"/>
            <a:ext cx="8193008" cy="5870818"/>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新抗浮标准相关参数</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4634591" y="803681"/>
            <a:ext cx="7210482"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53" name="TextBox 41"/>
          <p:cNvSpPr txBox="1"/>
          <p:nvPr/>
        </p:nvSpPr>
        <p:spPr>
          <a:xfrm>
            <a:off x="941168" y="3311071"/>
            <a:ext cx="1936834" cy="480060"/>
          </a:xfrm>
          <a:prstGeom prst="rect">
            <a:avLst/>
          </a:prstGeom>
          <a:noFill/>
        </p:spPr>
        <p:txBody>
          <a:bodyPr wrap="square" rtlCol="0">
            <a:spAutoFit/>
          </a:bodyPr>
          <a:lstStyle/>
          <a:p>
            <a:pPr>
              <a:lnSpc>
                <a:spcPct val="120000"/>
              </a:lnSpc>
            </a:pPr>
            <a:endParaRPr lang="zh-CN" altLang="en-US" sz="211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806376" y="904438"/>
            <a:ext cx="8193008" cy="5870818"/>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五、抗浮结果的合理性判断</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1091959" y="1064612"/>
            <a:ext cx="9450945" cy="571131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stretch>
            <a:fillRect/>
          </a:stretch>
        </p:blipFill>
        <p:spPr>
          <a:xfrm>
            <a:off x="986070" y="1061931"/>
            <a:ext cx="9399340" cy="5709974"/>
          </a:xfrm>
          <a:prstGeom prst="rect">
            <a:avLst/>
          </a:prstGeom>
        </p:spPr>
      </p:pic>
      <p:sp>
        <p:nvSpPr>
          <p:cNvPr id="2" name="文本框 1"/>
          <p:cNvSpPr txBox="1"/>
          <p:nvPr/>
        </p:nvSpPr>
        <p:spPr>
          <a:xfrm>
            <a:off x="6525817" y="396438"/>
            <a:ext cx="4608830"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rPr>
              <a:t>高水标准组合收敛，可以查看抗拔结果</a:t>
            </a:r>
            <a:endParaRPr lang="zh-CN" altLang="en-US" sz="1900"/>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50899" y="396438"/>
            <a:ext cx="4869180"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rPr>
              <a:t>高水</a:t>
            </a:r>
            <a:r>
              <a:rPr lang="zh-CN" altLang="en-US" sz="1900" b="1" spc="150" dirty="0" smtClean="0">
                <a:solidFill>
                  <a:srgbClr val="FF0000"/>
                </a:solidFill>
                <a:latin typeface="Arial" panose="020B0604020202020204" pitchFamily="34" charset="0"/>
                <a:ea typeface="微软雅黑" panose="020B0503020204020204" pitchFamily="34" charset="-122"/>
              </a:rPr>
              <a:t>基本组合不</a:t>
            </a:r>
            <a:r>
              <a:rPr lang="en-US" altLang="zh-CN" sz="1900" b="1" spc="150" dirty="0" smtClean="0">
                <a:solidFill>
                  <a:srgbClr val="FF0000"/>
                </a:solidFill>
                <a:latin typeface="Arial" panose="020B0604020202020204" pitchFamily="34" charset="0"/>
                <a:ea typeface="微软雅黑" panose="020B0503020204020204" pitchFamily="34" charset="-122"/>
              </a:rPr>
              <a:t>收敛，</a:t>
            </a:r>
            <a:r>
              <a:rPr lang="zh-CN" altLang="en-US" sz="1900" b="1" spc="150" dirty="0" smtClean="0">
                <a:solidFill>
                  <a:srgbClr val="FF0000"/>
                </a:solidFill>
                <a:latin typeface="Arial" panose="020B0604020202020204" pitchFamily="34" charset="0"/>
                <a:ea typeface="微软雅黑" panose="020B0503020204020204" pitchFamily="34" charset="-122"/>
              </a:rPr>
              <a:t>配筋冲切均不可用</a:t>
            </a:r>
            <a:endParaRPr lang="zh-CN" altLang="en-US" sz="1900" b="1" spc="150" dirty="0" smtClean="0">
              <a:solidFill>
                <a:srgbClr val="FF0000"/>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622746" y="1029092"/>
            <a:ext cx="8495261" cy="569858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抗浮不收敛的处理方法一</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689426"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1123458" y="904438"/>
            <a:ext cx="8125989" cy="6006865"/>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二、桩土刚度及荷载取值</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抗浮不收敛的处理方法一</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689426"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tretch>
            <a:fillRect/>
          </a:stretch>
        </p:blipFill>
        <p:spPr>
          <a:xfrm>
            <a:off x="-230985" y="1280411"/>
            <a:ext cx="6807066" cy="4297224"/>
          </a:xfrm>
          <a:prstGeom prst="rect">
            <a:avLst/>
          </a:prstGeom>
        </p:spPr>
      </p:pic>
      <p:sp>
        <p:nvSpPr>
          <p:cNvPr id="3" name="文本框 2"/>
          <p:cNvSpPr txBox="1"/>
          <p:nvPr/>
        </p:nvSpPr>
        <p:spPr>
          <a:xfrm>
            <a:off x="5826814" y="396438"/>
            <a:ext cx="40881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增加迭代次数仍然不收敛原因分析</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4489126" y="3504084"/>
              <a:ext cx="1932813" cy="471140"/>
            </p14:xfrm>
          </p:contentPart>
        </mc:Choice>
        <mc:Fallback xmlns="">
          <p:pic>
            <p:nvPicPr>
              <p:cNvPr id="4" name="墨迹 3"/>
            </p:nvPicPr>
            <p:blipFill>
              <a:blip r:embed="rId3"/>
            </p:blipFill>
            <p:spPr>
              <a:xfrm>
                <a:off x="4489126" y="3504084"/>
                <a:ext cx="1932813" cy="471140"/>
              </a:xfrm>
              <a:prstGeom prst="rect"/>
            </p:spPr>
          </p:pic>
        </mc:Fallback>
      </mc:AlternateContent>
      <p:pic>
        <p:nvPicPr>
          <p:cNvPr id="7" name="图片 6"/>
          <p:cNvPicPr>
            <a:picLocks noChangeAspect="1"/>
          </p:cNvPicPr>
          <p:nvPr/>
        </p:nvPicPr>
        <p:blipFill>
          <a:blip r:embed="rId4"/>
          <a:stretch>
            <a:fillRect/>
          </a:stretch>
        </p:blipFill>
        <p:spPr>
          <a:xfrm>
            <a:off x="6632376" y="1323303"/>
            <a:ext cx="5537066" cy="2973609"/>
          </a:xfrm>
          <a:prstGeom prst="rect">
            <a:avLst/>
          </a:prstGeom>
        </p:spPr>
      </p:pic>
      <p:sp>
        <p:nvSpPr>
          <p:cNvPr id="10" name="文本框 9"/>
          <p:cNvSpPr txBox="1"/>
          <p:nvPr/>
        </p:nvSpPr>
        <p:spPr>
          <a:xfrm>
            <a:off x="6632376" y="4400791"/>
            <a:ext cx="5129530" cy="155321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虽然</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1.0</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恒</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-1.0</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高水基本组合整体抗浮满足</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但</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1.0</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恒</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-1.35</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高水基本组合下，此时考虑</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分项系数后的水浮力设计值，可能大于恒载</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导致无论迭代多少次，都不收敛，此时需要</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采用方法二</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spTree>
    <p:custDataLst>
      <p:tags r:id="rId5"/>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抗浮不收敛的处理方法二</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689426"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70244" y="2463287"/>
            <a:ext cx="6107430" cy="1456690"/>
          </a:xfrm>
          <a:prstGeom prst="rect">
            <a:avLst/>
          </a:prstGeom>
          <a:noFill/>
        </p:spPr>
        <p:txBody>
          <a:bodyPr wrap="none" rtlCol="0" anchor="t">
            <a:spAutoFit/>
          </a:bodyPr>
          <a:p>
            <a:r>
              <a:rPr lang="zh-CN" altLang="en-US" sz="2955" b="1" spc="150" dirty="0" smtClean="0">
                <a:solidFill>
                  <a:srgbClr val="FF0000"/>
                </a:solidFill>
                <a:latin typeface="Arial" panose="020B0604020202020204" pitchFamily="34" charset="0"/>
                <a:ea typeface="微软雅黑" panose="020B0503020204020204" pitchFamily="34" charset="-122"/>
                <a:sym typeface="+mn-ea"/>
              </a:rPr>
              <a:t>增加配重、或者增加抗拔承载能力</a:t>
            </a:r>
            <a:endParaRPr lang="zh-CN" altLang="en-US" sz="2955" b="1" spc="150" dirty="0" smtClean="0">
              <a:solidFill>
                <a:srgbClr val="FF0000"/>
              </a:solidFill>
              <a:latin typeface="Arial" panose="020B0604020202020204" pitchFamily="34" charset="0"/>
              <a:ea typeface="微软雅黑" panose="020B0503020204020204" pitchFamily="34" charset="-122"/>
              <a:sym typeface="+mn-ea"/>
            </a:endParaRPr>
          </a:p>
          <a:p>
            <a:endParaRPr lang="zh-CN" altLang="en-US" sz="2955"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2955" b="1" spc="150" dirty="0" smtClean="0">
                <a:solidFill>
                  <a:srgbClr val="FF0000"/>
                </a:solidFill>
                <a:latin typeface="Arial" panose="020B0604020202020204" pitchFamily="34" charset="0"/>
                <a:ea typeface="微软雅黑" panose="020B0503020204020204" pitchFamily="34" charset="-122"/>
                <a:sym typeface="+mn-ea"/>
              </a:rPr>
              <a:t>确保</a:t>
            </a:r>
            <a:r>
              <a:rPr lang="en-US" altLang="zh-CN" sz="2955" b="1" spc="150" dirty="0" smtClean="0">
                <a:solidFill>
                  <a:srgbClr val="FF0000"/>
                </a:solidFill>
                <a:latin typeface="Arial" panose="020B0604020202020204" pitchFamily="34" charset="0"/>
                <a:ea typeface="微软雅黑" panose="020B0503020204020204" pitchFamily="34" charset="-122"/>
                <a:sym typeface="+mn-ea"/>
              </a:rPr>
              <a:t>1.0</a:t>
            </a:r>
            <a:r>
              <a:rPr lang="zh-CN" altLang="en-US" sz="2955" b="1" spc="150" dirty="0" smtClean="0">
                <a:solidFill>
                  <a:srgbClr val="FF0000"/>
                </a:solidFill>
                <a:latin typeface="Arial" panose="020B0604020202020204" pitchFamily="34" charset="0"/>
                <a:ea typeface="微软雅黑" panose="020B0503020204020204" pitchFamily="34" charset="-122"/>
                <a:sym typeface="+mn-ea"/>
              </a:rPr>
              <a:t>恒</a:t>
            </a:r>
            <a:r>
              <a:rPr lang="en-US" altLang="zh-CN" sz="2955" b="1" spc="150" dirty="0" smtClean="0">
                <a:solidFill>
                  <a:srgbClr val="FF0000"/>
                </a:solidFill>
                <a:latin typeface="Arial" panose="020B0604020202020204" pitchFamily="34" charset="0"/>
                <a:ea typeface="微软雅黑" panose="020B0503020204020204" pitchFamily="34" charset="-122"/>
                <a:sym typeface="+mn-ea"/>
              </a:rPr>
              <a:t>-1.35</a:t>
            </a:r>
            <a:r>
              <a:rPr lang="zh-CN" altLang="en-US" sz="2955" b="1" spc="150" dirty="0" smtClean="0">
                <a:solidFill>
                  <a:srgbClr val="FF0000"/>
                </a:solidFill>
                <a:latin typeface="Arial" panose="020B0604020202020204" pitchFamily="34" charset="0"/>
                <a:ea typeface="微软雅黑" panose="020B0503020204020204" pitchFamily="34" charset="-122"/>
                <a:sym typeface="+mn-ea"/>
              </a:rPr>
              <a:t>高水组合能够收敛</a:t>
            </a:r>
            <a:endParaRPr lang="zh-CN" altLang="en-US" sz="2955" b="1" spc="150" dirty="0" smtClean="0">
              <a:solidFill>
                <a:srgbClr val="FF0000"/>
              </a:solidFill>
              <a:latin typeface="Arial" panose="020B0604020202020204" pitchFamily="34" charset="0"/>
              <a:ea typeface="微软雅黑" panose="020B0503020204020204" pitchFamily="34" charset="-122"/>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50899" y="261061"/>
            <a:ext cx="40881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一、查看三维位移的结果概念判断</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66635" y="939287"/>
            <a:ext cx="10056121" cy="542179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50899" y="261061"/>
            <a:ext cx="46088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二、宏观手工复核总荷载与总拔力相等</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484102" y="1185245"/>
            <a:ext cx="10149947" cy="5862776"/>
          </a:xfrm>
          <a:prstGeom prst="rect">
            <a:avLst/>
          </a:prstGeom>
        </p:spPr>
      </p:pic>
      <mc:AlternateContent xmlns:mc="http://schemas.openxmlformats.org/markup-compatibility/2006" xmlns:p14="http://schemas.microsoft.com/office/powerpoint/2010/main">
        <mc:Choice Requires="p14">
          <p:contentPart r:id="rId2" p14:bwMode="auto">
            <p14:nvContentPartPr>
              <p14:cNvPr id="11" name="墨迹 10"/>
              <p14:cNvContentPartPr/>
              <p14:nvPr/>
            </p14:nvContentPartPr>
            <p14:xfrm>
              <a:off x="5422693" y="4578390"/>
              <a:ext cx="782106" cy="348496"/>
            </p14:xfrm>
          </p:contentPart>
        </mc:Choice>
        <mc:Fallback xmlns="">
          <p:pic>
            <p:nvPicPr>
              <p:cNvPr id="11" name="墨迹 10"/>
            </p:nvPicPr>
            <p:blipFill>
              <a:blip r:embed="rId3"/>
            </p:blipFill>
            <p:spPr>
              <a:xfrm>
                <a:off x="5422693" y="4578390"/>
                <a:ext cx="782106" cy="348496"/>
              </a:xfrm>
              <a:prstGeom prst="rect"/>
            </p:spPr>
          </p:pic>
        </mc:Fallback>
      </mc:AlternateContent>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50899" y="261061"/>
            <a:ext cx="46088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二、宏观手工复核总荷载与总拔力相等</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484102" y="1132301"/>
            <a:ext cx="11062739" cy="4964058"/>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50899" y="261061"/>
            <a:ext cx="46088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二、宏观手工复核总荷载与总拔力相等</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611437" y="1151736"/>
            <a:ext cx="11228945" cy="4785119"/>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50899" y="317356"/>
            <a:ext cx="46088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三、局部柱墙位置的手工计算判断拔力</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243421" y="1188596"/>
            <a:ext cx="8977124" cy="5388285"/>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50899" y="317356"/>
            <a:ext cx="460883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三、局部柱墙位置的手工计算判断拔力</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784345" y="1160448"/>
            <a:ext cx="10625778" cy="5790396"/>
          </a:xfrm>
          <a:prstGeom prst="rect">
            <a:avLst/>
          </a:prstGeom>
        </p:spPr>
      </p:pic>
      <p:sp>
        <p:nvSpPr>
          <p:cNvPr id="4" name="文本框 3"/>
          <p:cNvSpPr txBox="1"/>
          <p:nvPr/>
        </p:nvSpPr>
        <p:spPr>
          <a:xfrm>
            <a:off x="6344197" y="761018"/>
            <a:ext cx="538988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若基础桩土刚度集中，上部刚度不均匀不适用</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判断抗浮结果的正确性、合理性</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370332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导入</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 safe</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midas</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等软件对比</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11437" y="1143024"/>
            <a:ext cx="5880871" cy="5358127"/>
          </a:xfrm>
          <a:prstGeom prst="rect">
            <a:avLst/>
          </a:prstGeom>
        </p:spPr>
      </p:pic>
      <p:pic>
        <p:nvPicPr>
          <p:cNvPr id="8" name="图片 7"/>
          <p:cNvPicPr>
            <a:picLocks noChangeAspect="1"/>
          </p:cNvPicPr>
          <p:nvPr/>
        </p:nvPicPr>
        <p:blipFill>
          <a:blip r:embed="rId2"/>
          <a:stretch>
            <a:fillRect/>
          </a:stretch>
        </p:blipFill>
        <p:spPr>
          <a:xfrm>
            <a:off x="5230350" y="2349356"/>
            <a:ext cx="7006781" cy="2945462"/>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六、无需抗浮抗压两个模型</a:t>
            </a:r>
            <a:r>
              <a:rPr lang="en-US" altLang="zh-CN" sz="5065"/>
              <a:t> </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桩土刚度的取值</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106366" y="792517"/>
            <a:ext cx="5710644" cy="11393"/>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611437" y="1039145"/>
            <a:ext cx="10208253" cy="5092734"/>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无须抗浮抗压两个模型</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28052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1712550" y="1063942"/>
            <a:ext cx="7522153" cy="5582639"/>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无须抗浮抗压两个模型</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28052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tretch>
            <a:fillRect/>
          </a:stretch>
        </p:blipFill>
        <p:spPr>
          <a:xfrm>
            <a:off x="1930360" y="904438"/>
            <a:ext cx="8042216" cy="595124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无须抗浮抗压两个模型</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28052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998804" y="988211"/>
            <a:ext cx="9992454" cy="5730079"/>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userDrawn="1"/>
        </p:nvSpPr>
        <p:spPr>
          <a:xfrm>
            <a:off x="-340225" y="-189974"/>
            <a:ext cx="12867546" cy="723799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5065"/>
              <a:t>七、基础冲切验算的规则</a:t>
            </a:r>
            <a:endParaRPr lang="zh-CN" altLang="en-US" sz="5065"/>
          </a:p>
        </p:txBody>
      </p:sp>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4"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北京盈建科软件股份有限公司</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42411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1</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、规范中独立基础与桩承台的冲切</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11" name="图片 10"/>
          <p:cNvPicPr>
            <a:picLocks noChangeAspect="1"/>
          </p:cNvPicPr>
          <p:nvPr/>
        </p:nvPicPr>
        <p:blipFill>
          <a:blip r:embed="rId1"/>
          <a:stretch>
            <a:fillRect/>
          </a:stretch>
        </p:blipFill>
        <p:spPr>
          <a:xfrm>
            <a:off x="80651" y="2131546"/>
            <a:ext cx="4801203" cy="3490322"/>
          </a:xfrm>
          <a:prstGeom prst="rect">
            <a:avLst/>
          </a:prstGeom>
        </p:spPr>
      </p:pic>
      <p:pic>
        <p:nvPicPr>
          <p:cNvPr id="12" name="图片 11"/>
          <p:cNvPicPr>
            <a:picLocks noChangeAspect="1"/>
          </p:cNvPicPr>
          <p:nvPr/>
        </p:nvPicPr>
        <p:blipFill>
          <a:blip r:embed="rId2"/>
          <a:stretch>
            <a:fillRect/>
          </a:stretch>
        </p:blipFill>
        <p:spPr>
          <a:xfrm>
            <a:off x="4530007" y="2199235"/>
            <a:ext cx="3956770" cy="3354945"/>
          </a:xfrm>
          <a:prstGeom prst="rect">
            <a:avLst/>
          </a:prstGeom>
        </p:spPr>
      </p:pic>
      <p:pic>
        <p:nvPicPr>
          <p:cNvPr id="14" name="图片 13"/>
          <p:cNvPicPr>
            <a:picLocks noChangeAspect="1"/>
          </p:cNvPicPr>
          <p:nvPr/>
        </p:nvPicPr>
        <p:blipFill>
          <a:blip r:embed="rId3"/>
          <a:stretch>
            <a:fillRect/>
          </a:stretch>
        </p:blipFill>
        <p:spPr>
          <a:xfrm>
            <a:off x="8486777" y="1319282"/>
            <a:ext cx="3669931" cy="4444665"/>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37204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2</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、有限元计算的基础冲切查看</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207986" y="1347430"/>
            <a:ext cx="3840158" cy="4734855"/>
          </a:xfrm>
          <a:prstGeom prst="rect">
            <a:avLst/>
          </a:prstGeom>
        </p:spPr>
      </p:pic>
      <p:pic>
        <p:nvPicPr>
          <p:cNvPr id="3" name="图片 2"/>
          <p:cNvPicPr>
            <a:picLocks noChangeAspect="1"/>
          </p:cNvPicPr>
          <p:nvPr/>
        </p:nvPicPr>
        <p:blipFill>
          <a:blip r:embed="rId2"/>
          <a:stretch>
            <a:fillRect/>
          </a:stretch>
        </p:blipFill>
        <p:spPr>
          <a:xfrm>
            <a:off x="3559579" y="1319282"/>
            <a:ext cx="4053947" cy="4791821"/>
          </a:xfrm>
          <a:prstGeom prst="rect">
            <a:avLst/>
          </a:prstGeom>
        </p:spPr>
      </p:pic>
      <p:pic>
        <p:nvPicPr>
          <p:cNvPr id="8" name="图片 7"/>
          <p:cNvPicPr>
            <a:picLocks noChangeAspect="1"/>
          </p:cNvPicPr>
          <p:nvPr/>
        </p:nvPicPr>
        <p:blipFill>
          <a:blip r:embed="rId3"/>
          <a:stretch>
            <a:fillRect/>
          </a:stretch>
        </p:blipFill>
        <p:spPr>
          <a:xfrm>
            <a:off x="7729469" y="1319282"/>
            <a:ext cx="4429251" cy="4734855"/>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52825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3</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、筏板建模有桩，冲切依然不执行桩基规范</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883532" y="939287"/>
            <a:ext cx="9150702" cy="5450612"/>
          </a:xfrm>
          <a:prstGeom prst="rect">
            <a:avLst/>
          </a:prstGeom>
        </p:spPr>
      </p:pic>
      <p:sp>
        <p:nvSpPr>
          <p:cNvPr id="2" name="文本框 1"/>
          <p:cNvSpPr txBox="1"/>
          <p:nvPr/>
        </p:nvSpPr>
        <p:spPr>
          <a:xfrm>
            <a:off x="6773785" y="803910"/>
            <a:ext cx="5695950" cy="383540"/>
          </a:xfrm>
          <a:prstGeom prst="rect">
            <a:avLst/>
          </a:prstGeom>
          <a:noFill/>
        </p:spPr>
        <p:txBody>
          <a:bodyPr wrap="none" rtlCol="0" anchor="t">
            <a:spAutoFit/>
          </a:bodyPr>
          <a:p>
            <a:r>
              <a:rPr lang="zh-CN" altLang="en-US" sz="1900" b="1" spc="150" dirty="0" smtClean="0">
                <a:solidFill>
                  <a:srgbClr val="FF0000"/>
                </a:solidFill>
                <a:latin typeface="Arial" panose="020B0604020202020204" pitchFamily="34" charset="0"/>
                <a:ea typeface="微软雅黑" panose="020B0503020204020204" pitchFamily="34" charset="-122"/>
                <a:sym typeface="+mn-ea"/>
              </a:rPr>
              <a:t>冲切角度为固定的</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45</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度，冲切锥体不会碰到桩边</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4" name="图片 3"/>
          <p:cNvPicPr>
            <a:picLocks noChangeAspect="1"/>
          </p:cNvPicPr>
          <p:nvPr/>
        </p:nvPicPr>
        <p:blipFill>
          <a:blip r:embed="rId2"/>
          <a:stretch>
            <a:fillRect/>
          </a:stretch>
        </p:blipFill>
        <p:spPr>
          <a:xfrm>
            <a:off x="8505543" y="2919013"/>
            <a:ext cx="3339530" cy="3470887"/>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31997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4</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、多墙柱冲切可能更不利</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8" name="内容占位符 7"/>
          <p:cNvPicPr>
            <a:picLocks noGrp="1" noChangeAspect="1"/>
          </p:cNvPicPr>
          <p:nvPr>
            <p:ph idx="1"/>
          </p:nvPr>
        </p:nvPicPr>
        <p:blipFill>
          <a:blip r:embed="rId1"/>
          <a:stretch>
            <a:fillRect/>
          </a:stretch>
        </p:blipFill>
        <p:spPr>
          <a:xfrm>
            <a:off x="538932" y="1006269"/>
            <a:ext cx="7970851" cy="974997"/>
          </a:xfrm>
        </p:spPr>
      </p:pic>
      <p:pic>
        <p:nvPicPr>
          <p:cNvPr id="30" name="图片 29"/>
          <p:cNvPicPr>
            <a:picLocks noChangeAspect="1"/>
          </p:cNvPicPr>
          <p:nvPr/>
        </p:nvPicPr>
        <p:blipFill>
          <a:blip r:embed="rId2"/>
          <a:stretch>
            <a:fillRect/>
          </a:stretch>
        </p:blipFill>
        <p:spPr>
          <a:xfrm>
            <a:off x="547017" y="1981266"/>
            <a:ext cx="6925493" cy="3829626"/>
          </a:xfrm>
          <a:prstGeom prst="rect">
            <a:avLst/>
          </a:prstGeom>
        </p:spPr>
      </p:pic>
      <p:pic>
        <p:nvPicPr>
          <p:cNvPr id="32" name="图片 31"/>
          <p:cNvPicPr>
            <a:picLocks noChangeAspect="1"/>
          </p:cNvPicPr>
          <p:nvPr/>
        </p:nvPicPr>
        <p:blipFill>
          <a:blip r:embed="rId3"/>
          <a:stretch>
            <a:fillRect/>
          </a:stretch>
        </p:blipFill>
        <p:spPr>
          <a:xfrm>
            <a:off x="8095312" y="859012"/>
            <a:ext cx="4131173" cy="5689157"/>
          </a:xfrm>
          <a:prstGeom prst="rect">
            <a:avLst/>
          </a:prstGeom>
        </p:spPr>
      </p:pic>
      <p:sp>
        <p:nvSpPr>
          <p:cNvPr id="37" name="文本框 36"/>
          <p:cNvSpPr txBox="1"/>
          <p:nvPr/>
        </p:nvSpPr>
        <p:spPr>
          <a:xfrm>
            <a:off x="547017" y="5866025"/>
            <a:ext cx="7478765" cy="1064260"/>
          </a:xfrm>
          <a:prstGeom prst="rect">
            <a:avLst/>
          </a:prstGeom>
          <a:noFill/>
        </p:spPr>
        <p:txBody>
          <a:bodyPr wrap="square" rtlCol="0" anchor="t">
            <a:spAutoFit/>
          </a:bodyPr>
          <a:lstStyle>
            <a:defPPr>
              <a:defRPr lang="zh-CN"/>
            </a:defPPr>
            <a:lvl1pPr marL="342900" indent="-342900">
              <a:lnSpc>
                <a:spcPct val="150000"/>
              </a:lnSpc>
              <a:buFont typeface="Wingdings" panose="05000000000000000000" pitchFamily="2" charset="2"/>
              <a:buChar char="ü"/>
              <a:defRPr sz="2000">
                <a:solidFill>
                  <a:schemeClr val="tx1">
                    <a:lumMod val="65000"/>
                    <a:lumOff val="35000"/>
                  </a:schemeClr>
                </a:solidFill>
              </a:defRPr>
            </a:lvl1pPr>
          </a:lstStyle>
          <a:p>
            <a:r>
              <a:rPr lang="zh-CN" altLang="en-US" sz="2110" dirty="0"/>
              <a:t>可以根据</a:t>
            </a:r>
            <a:r>
              <a:rPr lang="en-US" altLang="zh-CN" sz="2110" dirty="0"/>
              <a:t>Fl</a:t>
            </a:r>
            <a:r>
              <a:rPr lang="zh-CN" altLang="en-US" sz="2110" dirty="0"/>
              <a:t>是否乘了冲切力放大系数来判断是否被判断成了边角柱（</a:t>
            </a:r>
            <a:r>
              <a:rPr lang="en-US" altLang="zh-CN" sz="2110" dirty="0"/>
              <a:t>14385-8194</a:t>
            </a:r>
            <a:r>
              <a:rPr lang="zh-CN" altLang="en-US" sz="2110" dirty="0"/>
              <a:t>）</a:t>
            </a:r>
            <a:r>
              <a:rPr lang="en-US" altLang="zh-CN" sz="2110" dirty="0"/>
              <a:t>*1.2=7429</a:t>
            </a:r>
            <a:endParaRPr lang="zh-CN" altLang="en-US" sz="2110" dirty="0"/>
          </a:p>
        </p:txBody>
      </p:sp>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2085173" y="3617345"/>
              <a:ext cx="264053" cy="1064923"/>
            </p14:xfrm>
          </p:contentPart>
        </mc:Choice>
        <mc:Fallback xmlns="">
          <p:pic>
            <p:nvPicPr>
              <p:cNvPr id="2" name="墨迹 1"/>
            </p:nvPicPr>
            <p:blipFill>
              <a:blip r:embed="rId5"/>
            </p:blipFill>
            <p:spPr>
              <a:xfrm>
                <a:off x="2085173" y="3617345"/>
                <a:ext cx="264053" cy="106492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1887469" y="3315762"/>
              <a:ext cx="471140" cy="310966"/>
            </p14:xfrm>
          </p:contentPart>
        </mc:Choice>
        <mc:Fallback xmlns="">
          <p:pic>
            <p:nvPicPr>
              <p:cNvPr id="4" name="墨迹 3"/>
            </p:nvPicPr>
            <p:blipFill>
              <a:blip r:embed="rId7"/>
            </p:blipFill>
            <p:spPr>
              <a:xfrm>
                <a:off x="1887469" y="3315762"/>
                <a:ext cx="471140" cy="31096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墨迹 9"/>
              <p14:cNvContentPartPr/>
              <p14:nvPr/>
            </p14:nvContentPartPr>
            <p14:xfrm>
              <a:off x="1906234" y="3278232"/>
              <a:ext cx="207757" cy="1460332"/>
            </p14:xfrm>
          </p:contentPart>
        </mc:Choice>
        <mc:Fallback xmlns="">
          <p:pic>
            <p:nvPicPr>
              <p:cNvPr id="10" name="墨迹 9"/>
            </p:nvPicPr>
            <p:blipFill>
              <a:blip r:embed="rId9"/>
            </p:blipFill>
            <p:spPr>
              <a:xfrm>
                <a:off x="1906234" y="3278232"/>
                <a:ext cx="207757" cy="146033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924999" y="3334528"/>
              <a:ext cx="66348" cy="235235"/>
            </p14:xfrm>
          </p:contentPart>
        </mc:Choice>
        <mc:Fallback xmlns="">
          <p:pic>
            <p:nvPicPr>
              <p:cNvPr id="11" name="墨迹 10"/>
            </p:nvPicPr>
            <p:blipFill>
              <a:blip r:embed="rId11"/>
            </p:blipFill>
            <p:spPr>
              <a:xfrm>
                <a:off x="1924999" y="3334528"/>
                <a:ext cx="66348" cy="23523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2" name="墨迹 11"/>
              <p14:cNvContentPartPr/>
              <p14:nvPr/>
            </p14:nvContentPartPr>
            <p14:xfrm>
              <a:off x="1953817" y="3325145"/>
              <a:ext cx="244617" cy="480522"/>
            </p14:xfrm>
          </p:contentPart>
        </mc:Choice>
        <mc:Fallback xmlns="">
          <p:pic>
            <p:nvPicPr>
              <p:cNvPr id="12" name="墨迹 11"/>
            </p:nvPicPr>
            <p:blipFill>
              <a:blip r:embed="rId13"/>
            </p:blipFill>
            <p:spPr>
              <a:xfrm>
                <a:off x="1953817" y="3325145"/>
                <a:ext cx="244617" cy="48052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4" name="墨迹 13"/>
              <p14:cNvContentPartPr/>
              <p14:nvPr/>
            </p14:nvContentPartPr>
            <p14:xfrm>
              <a:off x="1831173" y="3372058"/>
              <a:ext cx="508670" cy="772723"/>
            </p14:xfrm>
          </p:contentPart>
        </mc:Choice>
        <mc:Fallback xmlns="">
          <p:pic>
            <p:nvPicPr>
              <p:cNvPr id="14" name="墨迹 13"/>
            </p:nvPicPr>
            <p:blipFill>
              <a:blip r:embed="rId15"/>
            </p:blipFill>
            <p:spPr>
              <a:xfrm>
                <a:off x="1831173" y="3372058"/>
                <a:ext cx="508670" cy="77272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5" name="墨迹 14"/>
              <p14:cNvContentPartPr/>
              <p14:nvPr/>
            </p14:nvContentPartPr>
            <p14:xfrm>
              <a:off x="1972582" y="3645493"/>
              <a:ext cx="376644" cy="612549"/>
            </p14:xfrm>
          </p:contentPart>
        </mc:Choice>
        <mc:Fallback xmlns="">
          <p:pic>
            <p:nvPicPr>
              <p:cNvPr id="15" name="墨迹 14"/>
            </p:nvPicPr>
            <p:blipFill>
              <a:blip r:embed="rId17"/>
            </p:blipFill>
            <p:spPr>
              <a:xfrm>
                <a:off x="1972582" y="3645493"/>
                <a:ext cx="376644" cy="61254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6" name="墨迹 15"/>
              <p14:cNvContentPartPr/>
              <p14:nvPr/>
            </p14:nvContentPartPr>
            <p14:xfrm>
              <a:off x="1963200" y="3975224"/>
              <a:ext cx="310966" cy="621931"/>
            </p14:xfrm>
          </p:contentPart>
        </mc:Choice>
        <mc:Fallback xmlns="">
          <p:pic>
            <p:nvPicPr>
              <p:cNvPr id="16" name="墨迹 15"/>
            </p:nvPicPr>
            <p:blipFill>
              <a:blip r:embed="rId19"/>
            </p:blipFill>
            <p:spPr>
              <a:xfrm>
                <a:off x="1963200" y="3975224"/>
                <a:ext cx="310966" cy="621931"/>
              </a:xfrm>
              <a:prstGeom prst="rect"/>
            </p:spPr>
          </p:pic>
        </mc:Fallback>
      </mc:AlternateContent>
    </p:spTree>
    <p:custDataLst>
      <p:tags r:id="rId20"/>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6914524" y="3410258"/>
            <a:ext cx="4587414" cy="3167963"/>
          </a:xfrm>
          <a:prstGeom prst="rect">
            <a:avLst/>
          </a:prstGeom>
        </p:spPr>
      </p:pic>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398081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5</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、桩基础的冲切没有不平衡弯矩</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18" name="图片 17"/>
          <p:cNvPicPr>
            <a:picLocks noChangeAspect="1"/>
          </p:cNvPicPr>
          <p:nvPr/>
        </p:nvPicPr>
        <p:blipFill>
          <a:blip r:embed="rId2"/>
          <a:stretch>
            <a:fillRect/>
          </a:stretch>
        </p:blipFill>
        <p:spPr>
          <a:xfrm>
            <a:off x="299131" y="939287"/>
            <a:ext cx="6580544" cy="5638934"/>
          </a:xfrm>
          <a:prstGeom prst="rect">
            <a:avLst/>
          </a:prstGeom>
        </p:spPr>
      </p:pic>
      <p:pic>
        <p:nvPicPr>
          <p:cNvPr id="19" name="图片 18"/>
          <p:cNvPicPr>
            <a:picLocks noChangeAspect="1"/>
          </p:cNvPicPr>
          <p:nvPr/>
        </p:nvPicPr>
        <p:blipFill>
          <a:blip r:embed="rId3"/>
          <a:stretch>
            <a:fillRect/>
          </a:stretch>
        </p:blipFill>
        <p:spPr>
          <a:xfrm>
            <a:off x="6728883" y="803910"/>
            <a:ext cx="5363488" cy="3174665"/>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398081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5</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、桩基础的冲切没有不平衡弯矩</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21" name="图片 20"/>
          <p:cNvPicPr>
            <a:picLocks noChangeAspect="1"/>
          </p:cNvPicPr>
          <p:nvPr/>
        </p:nvPicPr>
        <p:blipFill>
          <a:blip r:embed="rId1"/>
          <a:stretch>
            <a:fillRect/>
          </a:stretch>
        </p:blipFill>
        <p:spPr>
          <a:xfrm>
            <a:off x="1514176" y="1053219"/>
            <a:ext cx="8493251" cy="536885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桩土刚度的取值</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106366" y="792517"/>
            <a:ext cx="5710644" cy="11393"/>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stretch>
            <a:fillRect/>
          </a:stretch>
        </p:blipFill>
        <p:spPr>
          <a:xfrm>
            <a:off x="1656715" y="833755"/>
            <a:ext cx="7192010" cy="592074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559326" y="323388"/>
            <a:ext cx="42411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6</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、桩离柱太近，是否依然冲到桩边</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484102" y="1274380"/>
            <a:ext cx="7147520" cy="5074639"/>
          </a:xfrm>
          <a:prstGeom prst="rect">
            <a:avLst/>
          </a:prstGeom>
        </p:spPr>
      </p:pic>
      <p:pic>
        <p:nvPicPr>
          <p:cNvPr id="10" name="图片 9"/>
          <p:cNvPicPr>
            <a:picLocks noChangeAspect="1"/>
          </p:cNvPicPr>
          <p:nvPr/>
        </p:nvPicPr>
        <p:blipFill>
          <a:blip r:embed="rId2"/>
          <a:stretch>
            <a:fillRect/>
          </a:stretch>
        </p:blipFill>
        <p:spPr>
          <a:xfrm>
            <a:off x="8043115" y="1058580"/>
            <a:ext cx="2696823" cy="3110997"/>
          </a:xfrm>
          <a:prstGeom prst="rect">
            <a:avLst/>
          </a:prstGeom>
        </p:spPr>
      </p:pic>
      <p:pic>
        <p:nvPicPr>
          <p:cNvPr id="11" name="图片 10"/>
          <p:cNvPicPr>
            <a:picLocks noChangeAspect="1"/>
          </p:cNvPicPr>
          <p:nvPr/>
        </p:nvPicPr>
        <p:blipFill>
          <a:blip r:embed="rId3"/>
          <a:stretch>
            <a:fillRect/>
          </a:stretch>
        </p:blipFill>
        <p:spPr>
          <a:xfrm>
            <a:off x="7153110" y="4268765"/>
            <a:ext cx="3412580" cy="2271926"/>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611437" y="1228137"/>
            <a:ext cx="5076649" cy="2171398"/>
          </a:xfrm>
          <a:prstGeom prst="rect">
            <a:avLst/>
          </a:prstGeom>
        </p:spPr>
      </p:pic>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350899" y="261061"/>
            <a:ext cx="37204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7</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、连续超长墙肢是否要看冲切</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102644" y="2539554"/>
            <a:ext cx="10343008" cy="2507856"/>
          </a:xfrm>
          <a:prstGeom prst="rect">
            <a:avLst/>
          </a:prstGeom>
        </p:spPr>
      </p:pic>
      <p:pic>
        <p:nvPicPr>
          <p:cNvPr id="4" name="图片 3"/>
          <p:cNvPicPr>
            <a:picLocks noChangeAspect="1"/>
          </p:cNvPicPr>
          <p:nvPr/>
        </p:nvPicPr>
        <p:blipFill>
          <a:blip r:embed="rId3"/>
          <a:stretch>
            <a:fillRect/>
          </a:stretch>
        </p:blipFill>
        <p:spPr>
          <a:xfrm>
            <a:off x="2034054" y="3879974"/>
            <a:ext cx="10343008" cy="2985299"/>
          </a:xfrm>
          <a:prstGeom prst="rect">
            <a:avLst/>
          </a:prstGeom>
        </p:spPr>
      </p:pic>
      <p:sp>
        <p:nvSpPr>
          <p:cNvPr id="14" name="文本框 13"/>
          <p:cNvSpPr txBox="1"/>
          <p:nvPr/>
        </p:nvSpPr>
        <p:spPr>
          <a:xfrm>
            <a:off x="6675606" y="785158"/>
            <a:ext cx="4662140" cy="1650365"/>
          </a:xfrm>
          <a:prstGeom prst="rect">
            <a:avLst/>
          </a:prstGeom>
          <a:noFill/>
        </p:spPr>
        <p:txBody>
          <a:bodyPr wrap="square" rtlCol="0" anchor="t">
            <a:spAutoFit/>
          </a:bodyPr>
          <a:lstStyle>
            <a:defPPr>
              <a:defRPr lang="zh-CN"/>
            </a:defPPr>
            <a:lvl1pPr marL="342900" indent="-342900">
              <a:lnSpc>
                <a:spcPct val="150000"/>
              </a:lnSpc>
              <a:buFont typeface="Wingdings" panose="05000000000000000000" pitchFamily="2" charset="2"/>
              <a:buChar char="ü"/>
              <a:defRPr sz="2000">
                <a:solidFill>
                  <a:schemeClr val="tx1">
                    <a:lumMod val="65000"/>
                    <a:lumOff val="35000"/>
                  </a:schemeClr>
                </a:solidFill>
              </a:defRPr>
            </a:lvl1pPr>
          </a:lstStyle>
          <a:p>
            <a:r>
              <a:rPr lang="zh-CN" altLang="en-US" sz="1690" dirty="0"/>
              <a:t>勾选上此参数后，自动对</a:t>
            </a:r>
            <a:r>
              <a:rPr lang="en-US" altLang="zh-CN" sz="1690" dirty="0"/>
              <a:t>L/B</a:t>
            </a:r>
            <a:r>
              <a:rPr lang="zh-CN" altLang="en-US" sz="1690" dirty="0"/>
              <a:t>大于</a:t>
            </a:r>
            <a:r>
              <a:rPr lang="en-US" altLang="zh-CN" sz="1690" dirty="0"/>
              <a:t>8</a:t>
            </a:r>
            <a:r>
              <a:rPr lang="zh-CN" altLang="en-US" sz="1690" dirty="0"/>
              <a:t>的长墙肢按组合墙进行冲切验算；</a:t>
            </a:r>
            <a:endParaRPr lang="en-US" altLang="zh-CN" sz="1690" dirty="0"/>
          </a:p>
          <a:p>
            <a:endParaRPr lang="en-US" altLang="zh-CN" sz="1690" dirty="0"/>
          </a:p>
          <a:p>
            <a:r>
              <a:rPr lang="zh-CN" altLang="en-US" sz="1690" dirty="0"/>
              <a:t>外包矩形尺寸大于</a:t>
            </a:r>
            <a:r>
              <a:rPr lang="en-US" altLang="zh-CN" sz="1690" dirty="0"/>
              <a:t>20m</a:t>
            </a:r>
            <a:r>
              <a:rPr lang="zh-CN" altLang="en-US" sz="1690" dirty="0"/>
              <a:t>的不进行冲切验算。</a:t>
            </a:r>
            <a:endParaRPr lang="en-US" altLang="zh-CN" sz="1690" dirty="0"/>
          </a:p>
        </p:txBody>
      </p:sp>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559326" y="323388"/>
            <a:ext cx="42411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8</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、几种常见的冲切锥体，其他类推</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090619" y="1464712"/>
            <a:ext cx="4313979" cy="4976792"/>
          </a:xfrm>
          <a:prstGeom prst="rect">
            <a:avLst/>
          </a:prstGeom>
        </p:spPr>
      </p:pic>
      <p:pic>
        <p:nvPicPr>
          <p:cNvPr id="3" name="图片 2"/>
          <p:cNvPicPr>
            <a:picLocks noChangeAspect="1"/>
          </p:cNvPicPr>
          <p:nvPr/>
        </p:nvPicPr>
        <p:blipFill>
          <a:blip r:embed="rId2"/>
          <a:stretch>
            <a:fillRect/>
          </a:stretch>
        </p:blipFill>
        <p:spPr>
          <a:xfrm>
            <a:off x="6452767" y="876960"/>
            <a:ext cx="4756971" cy="3166623"/>
          </a:xfrm>
          <a:prstGeom prst="rect">
            <a:avLst/>
          </a:prstGeom>
        </p:spPr>
      </p:pic>
      <p:pic>
        <p:nvPicPr>
          <p:cNvPr id="4" name="图片 3"/>
          <p:cNvPicPr>
            <a:picLocks noChangeAspect="1"/>
          </p:cNvPicPr>
          <p:nvPr/>
        </p:nvPicPr>
        <p:blipFill>
          <a:blip r:embed="rId3"/>
          <a:stretch>
            <a:fillRect/>
          </a:stretch>
        </p:blipFill>
        <p:spPr>
          <a:xfrm>
            <a:off x="7216777" y="4043583"/>
            <a:ext cx="3950739" cy="2844934"/>
          </a:xfrm>
          <a:prstGeom prst="rect">
            <a:avLst/>
          </a:prstGeom>
        </p:spPr>
      </p:pic>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559326" y="323388"/>
            <a:ext cx="42411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8</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、几种常见的冲切锥体，其他类推</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sp>
        <p:nvSpPr>
          <p:cNvPr id="8" name="Rectangle 3"/>
          <p:cNvSpPr>
            <a:spLocks noChangeArrowheads="1"/>
          </p:cNvSpPr>
          <p:nvPr/>
        </p:nvSpPr>
        <p:spPr bwMode="auto">
          <a:xfrm>
            <a:off x="2058174" y="1626123"/>
            <a:ext cx="904756" cy="289560"/>
          </a:xfrm>
          <a:prstGeom prst="rect">
            <a:avLst/>
          </a:prstGeom>
          <a:noFill/>
          <a:ln w="9525">
            <a:noFill/>
            <a:miter lim="800000"/>
          </a:ln>
          <a:effectLst/>
        </p:spPr>
        <p:txBody>
          <a:bodyPr vert="horz" wrap="square" lIns="96506" tIns="48253" rIns="96506" bIns="48253" numCol="1" anchor="ctr" anchorCtr="0" compatLnSpc="1">
            <a:spAutoFit/>
          </a:bodyPr>
          <a:p>
            <a:pPr marL="0" marR="0" lvl="0" algn="ctr" defTabSz="914400" rtl="0" eaLnBrk="1" fontAlgn="base" latinLnBrk="0" hangingPunct="1">
              <a:lnSpc>
                <a:spcPct val="100000"/>
              </a:lnSpc>
              <a:spcBef>
                <a:spcPct val="0"/>
              </a:spcBef>
              <a:spcAft>
                <a:spcPct val="0"/>
              </a:spcAft>
              <a:buClrTx/>
              <a:buSzTx/>
            </a:pPr>
            <a:r>
              <a:rPr kumimoji="0" lang="zh-CN" sz="1265" b="1" i="0"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单个墙肢</a:t>
            </a:r>
            <a:endParaRPr kumimoji="0" lang="en-US" altLang="zh-CN" sz="1265" b="1" i="0"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3811389" y="1624729"/>
            <a:ext cx="1055548" cy="285750"/>
          </a:xfrm>
          <a:prstGeom prst="rect">
            <a:avLst/>
          </a:prstGeom>
          <a:noFill/>
        </p:spPr>
        <p:txBody>
          <a:bodyPr wrap="square">
            <a:spAutoFit/>
          </a:bodyPr>
          <a:p>
            <a:pPr lvl="0" algn="ctr" eaLnBrk="1" hangingPunct="1"/>
            <a:r>
              <a:rPr lang="zh-CN" altLang="en-US" sz="1265" b="1" dirty="0" smtClean="0">
                <a:latin typeface="Times New Roman" panose="02020603050405020304" pitchFamily="18" charset="0"/>
                <a:cs typeface="Times New Roman" panose="02020603050405020304" pitchFamily="18" charset="0"/>
              </a:rPr>
              <a:t>多墙肢组合</a:t>
            </a:r>
            <a:endParaRPr lang="zh-CN" altLang="en-US" sz="1265" b="1" dirty="0" smtClean="0">
              <a:latin typeface="Times New Roman" panose="02020603050405020304" pitchFamily="18" charset="0"/>
              <a:cs typeface="Times New Roman" panose="02020603050405020304" pitchFamily="18" charset="0"/>
            </a:endParaRPr>
          </a:p>
        </p:txBody>
      </p:sp>
      <p:sp>
        <p:nvSpPr>
          <p:cNvPr id="11" name="矩形 10"/>
          <p:cNvSpPr/>
          <p:nvPr/>
        </p:nvSpPr>
        <p:spPr>
          <a:xfrm>
            <a:off x="5677196" y="1624729"/>
            <a:ext cx="1055548" cy="285750"/>
          </a:xfrm>
          <a:prstGeom prst="rect">
            <a:avLst/>
          </a:prstGeom>
          <a:noFill/>
        </p:spPr>
        <p:txBody>
          <a:bodyPr wrap="square">
            <a:spAutoFit/>
          </a:bodyPr>
          <a:p>
            <a:pPr lvl="0" algn="ctr" eaLnBrk="1" hangingPunct="1"/>
            <a:r>
              <a:rPr lang="zh-CN" altLang="en-US" sz="1265" b="1" dirty="0" smtClean="0">
                <a:latin typeface="Arial" panose="020B0604020202020204" pitchFamily="34" charset="0"/>
                <a:cs typeface="Times New Roman" panose="02020603050405020304" pitchFamily="18" charset="0"/>
              </a:rPr>
              <a:t>多柱墙组合</a:t>
            </a:r>
            <a:endParaRPr lang="en-US" altLang="zh-CN" sz="1265" b="1" dirty="0" smtClean="0">
              <a:latin typeface="Arial" panose="020B0604020202020204" pitchFamily="34" charset="0"/>
              <a:cs typeface="Times New Roman" panose="02020603050405020304" pitchFamily="18" charset="0"/>
            </a:endParaRPr>
          </a:p>
        </p:txBody>
      </p:sp>
      <p:sp>
        <p:nvSpPr>
          <p:cNvPr id="12" name="矩形 11"/>
          <p:cNvSpPr/>
          <p:nvPr/>
        </p:nvSpPr>
        <p:spPr>
          <a:xfrm>
            <a:off x="8014482" y="1624729"/>
            <a:ext cx="1055548" cy="285750"/>
          </a:xfrm>
          <a:prstGeom prst="rect">
            <a:avLst/>
          </a:prstGeom>
          <a:noFill/>
        </p:spPr>
        <p:txBody>
          <a:bodyPr wrap="square">
            <a:spAutoFit/>
          </a:bodyPr>
          <a:p>
            <a:pPr lvl="0" algn="ctr" eaLnBrk="1" hangingPunct="1"/>
            <a:r>
              <a:rPr lang="zh-CN" altLang="en-US" sz="1265" b="1" dirty="0" smtClean="0">
                <a:latin typeface="Arial" panose="020B0604020202020204" pitchFamily="34" charset="0"/>
                <a:cs typeface="Times New Roman" panose="02020603050405020304" pitchFamily="18" charset="0"/>
              </a:rPr>
              <a:t>多柱组合</a:t>
            </a:r>
            <a:endParaRPr lang="en-US" altLang="zh-CN" sz="1265" b="1" dirty="0" smtClean="0">
              <a:latin typeface="Times New Roman" panose="02020603050405020304" pitchFamily="18" charset="0"/>
              <a:cs typeface="Times New Roman" panose="02020603050405020304" pitchFamily="18" charset="0"/>
            </a:endParaRPr>
          </a:p>
        </p:txBody>
      </p:sp>
      <p:sp>
        <p:nvSpPr>
          <p:cNvPr id="14" name="矩形 13"/>
          <p:cNvSpPr/>
          <p:nvPr/>
        </p:nvSpPr>
        <p:spPr>
          <a:xfrm>
            <a:off x="3439434" y="5008325"/>
            <a:ext cx="1785385" cy="480695"/>
          </a:xfrm>
          <a:prstGeom prst="rect">
            <a:avLst/>
          </a:prstGeom>
        </p:spPr>
        <p:txBody>
          <a:bodyPr wrap="square">
            <a:spAutoFit/>
          </a:bodyPr>
          <a:p>
            <a:r>
              <a:rPr lang="zh-CN" altLang="en-US" sz="1265" dirty="0" smtClean="0"/>
              <a:t>能够包含</a:t>
            </a:r>
            <a:r>
              <a:rPr lang="zh-CN" altLang="en-US" sz="1265" b="1" dirty="0" smtClean="0">
                <a:solidFill>
                  <a:srgbClr val="FF3300"/>
                </a:solidFill>
              </a:rPr>
              <a:t>所有墙肢</a:t>
            </a:r>
            <a:r>
              <a:rPr lang="zh-CN" altLang="en-US" sz="1265" b="1" dirty="0" smtClean="0"/>
              <a:t>的</a:t>
            </a:r>
            <a:r>
              <a:rPr lang="zh-CN" altLang="en-US" sz="1265" dirty="0" smtClean="0"/>
              <a:t>最小的凸多边形</a:t>
            </a:r>
            <a:endParaRPr lang="zh-CN" altLang="en-US" sz="1265" dirty="0"/>
          </a:p>
        </p:txBody>
      </p:sp>
      <p:pic>
        <p:nvPicPr>
          <p:cNvPr id="15" name="Picture 4"/>
          <p:cNvPicPr>
            <a:picLocks noChangeAspect="1" noChangeArrowheads="1"/>
          </p:cNvPicPr>
          <p:nvPr/>
        </p:nvPicPr>
        <p:blipFill>
          <a:blip r:embed="rId1" cstate="print"/>
          <a:srcRect/>
          <a:stretch>
            <a:fillRect/>
          </a:stretch>
        </p:blipFill>
        <p:spPr bwMode="auto">
          <a:xfrm>
            <a:off x="1796800" y="2014648"/>
            <a:ext cx="1357134" cy="2834014"/>
          </a:xfrm>
          <a:prstGeom prst="rect">
            <a:avLst/>
          </a:prstGeom>
          <a:noFill/>
          <a:ln w="9525">
            <a:noFill/>
            <a:miter lim="800000"/>
            <a:headEnd/>
            <a:tailEnd/>
          </a:ln>
          <a:effectLst/>
        </p:spPr>
      </p:pic>
      <p:sp>
        <p:nvSpPr>
          <p:cNvPr id="16" name="矩形 15"/>
          <p:cNvSpPr/>
          <p:nvPr/>
        </p:nvSpPr>
        <p:spPr bwMode="auto">
          <a:xfrm>
            <a:off x="1681192" y="1540095"/>
            <a:ext cx="1583322" cy="3468230"/>
          </a:xfrm>
          <a:prstGeom prst="rect">
            <a:avLst/>
          </a:prstGeom>
          <a:noFill/>
          <a:ln w="25400" cap="flat" cmpd="sng" algn="ctr">
            <a:solidFill>
              <a:srgbClr val="00B0F0"/>
            </a:solidFill>
            <a:prstDash val="solid"/>
            <a:round/>
            <a:headEnd type="none" w="med" len="med"/>
            <a:tailEnd type="none" w="med" len="med"/>
          </a:ln>
        </p:spPr>
        <p:txBody>
          <a:bodyPr vert="horz" wrap="square" lIns="96506" tIns="48253" rIns="96506" bIns="48253"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9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3434408" y="1540095"/>
            <a:ext cx="1809511" cy="3468230"/>
          </a:xfrm>
          <a:prstGeom prst="rect">
            <a:avLst/>
          </a:prstGeom>
          <a:noFill/>
          <a:ln w="25400" cap="flat" cmpd="sng" algn="ctr">
            <a:solidFill>
              <a:srgbClr val="00B0F0"/>
            </a:solidFill>
            <a:prstDash val="solid"/>
            <a:round/>
            <a:headEnd type="none" w="med" len="med"/>
            <a:tailEnd type="none" w="med" len="med"/>
          </a:ln>
        </p:spPr>
        <p:txBody>
          <a:bodyPr vert="horz" wrap="square" lIns="96506" tIns="48253" rIns="96506" bIns="48253"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9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bwMode="auto">
          <a:xfrm>
            <a:off x="5375611" y="1540095"/>
            <a:ext cx="1809511" cy="3468230"/>
          </a:xfrm>
          <a:prstGeom prst="rect">
            <a:avLst/>
          </a:prstGeom>
          <a:noFill/>
          <a:ln w="25400" cap="flat" cmpd="sng" algn="ctr">
            <a:solidFill>
              <a:srgbClr val="00B0F0"/>
            </a:solidFill>
            <a:prstDash val="solid"/>
            <a:round/>
            <a:headEnd type="none" w="med" len="med"/>
            <a:tailEnd type="none" w="med" len="med"/>
          </a:ln>
        </p:spPr>
        <p:txBody>
          <a:bodyPr vert="horz" wrap="square" lIns="96506" tIns="48253" rIns="96506" bIns="48253"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9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矩形 18"/>
          <p:cNvSpPr/>
          <p:nvPr/>
        </p:nvSpPr>
        <p:spPr bwMode="auto">
          <a:xfrm>
            <a:off x="7308772" y="1540095"/>
            <a:ext cx="2277974" cy="3468230"/>
          </a:xfrm>
          <a:prstGeom prst="rect">
            <a:avLst/>
          </a:prstGeom>
          <a:noFill/>
          <a:ln w="25400" cap="flat" cmpd="sng" algn="ctr">
            <a:solidFill>
              <a:srgbClr val="00B0F0"/>
            </a:solidFill>
            <a:prstDash val="solid"/>
            <a:round/>
            <a:headEnd type="none" w="med" len="med"/>
            <a:tailEnd type="none" w="med" len="med"/>
          </a:ln>
        </p:spPr>
        <p:txBody>
          <a:bodyPr vert="horz" wrap="square" lIns="96506" tIns="48253" rIns="96506" bIns="48253" numCol="1" rtlCol="0"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9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20" name="Picture 5"/>
          <p:cNvPicPr>
            <a:picLocks noChangeAspect="1" noChangeArrowheads="1"/>
          </p:cNvPicPr>
          <p:nvPr/>
        </p:nvPicPr>
        <p:blipFill>
          <a:blip r:embed="rId2" cstate="print"/>
          <a:srcRect/>
          <a:stretch>
            <a:fillRect/>
          </a:stretch>
        </p:blipFill>
        <p:spPr bwMode="auto">
          <a:xfrm>
            <a:off x="3536927" y="2481787"/>
            <a:ext cx="1607469" cy="1899736"/>
          </a:xfrm>
          <a:prstGeom prst="rect">
            <a:avLst/>
          </a:prstGeom>
          <a:noFill/>
          <a:ln w="9525">
            <a:noFill/>
            <a:miter lim="800000"/>
            <a:headEnd/>
            <a:tailEnd/>
          </a:ln>
          <a:effectLst/>
        </p:spPr>
      </p:pic>
      <p:pic>
        <p:nvPicPr>
          <p:cNvPr id="21" name="Picture 6"/>
          <p:cNvPicPr>
            <a:picLocks noChangeAspect="1" noChangeArrowheads="1"/>
          </p:cNvPicPr>
          <p:nvPr/>
        </p:nvPicPr>
        <p:blipFill>
          <a:blip r:embed="rId3" cstate="print"/>
          <a:srcRect/>
          <a:stretch>
            <a:fillRect/>
          </a:stretch>
        </p:blipFill>
        <p:spPr bwMode="auto">
          <a:xfrm>
            <a:off x="5516614" y="2481787"/>
            <a:ext cx="1593112" cy="1899736"/>
          </a:xfrm>
          <a:prstGeom prst="rect">
            <a:avLst/>
          </a:prstGeom>
          <a:noFill/>
          <a:ln w="9525">
            <a:noFill/>
            <a:miter lim="800000"/>
            <a:headEnd/>
            <a:tailEnd/>
          </a:ln>
          <a:effectLst/>
        </p:spPr>
      </p:pic>
      <p:pic>
        <p:nvPicPr>
          <p:cNvPr id="22" name="Picture 8"/>
          <p:cNvPicPr>
            <a:picLocks noChangeAspect="1" noChangeArrowheads="1"/>
          </p:cNvPicPr>
          <p:nvPr/>
        </p:nvPicPr>
        <p:blipFill>
          <a:blip r:embed="rId4" cstate="print"/>
          <a:srcRect/>
          <a:stretch>
            <a:fillRect/>
          </a:stretch>
        </p:blipFill>
        <p:spPr bwMode="auto">
          <a:xfrm>
            <a:off x="7391958" y="2753088"/>
            <a:ext cx="2103307" cy="1357134"/>
          </a:xfrm>
          <a:prstGeom prst="rect">
            <a:avLst/>
          </a:prstGeom>
          <a:noFill/>
          <a:ln w="9525">
            <a:noFill/>
            <a:miter lim="800000"/>
            <a:headEnd/>
            <a:tailEnd/>
          </a:ln>
          <a:effectLst/>
        </p:spPr>
      </p:pic>
      <p:sp>
        <p:nvSpPr>
          <p:cNvPr id="23" name="矩形 22"/>
          <p:cNvSpPr/>
          <p:nvPr/>
        </p:nvSpPr>
        <p:spPr>
          <a:xfrm>
            <a:off x="1982777" y="5105774"/>
            <a:ext cx="1281737" cy="285750"/>
          </a:xfrm>
          <a:prstGeom prst="rect">
            <a:avLst/>
          </a:prstGeom>
        </p:spPr>
        <p:txBody>
          <a:bodyPr wrap="square">
            <a:spAutoFit/>
          </a:bodyPr>
          <a:p>
            <a:r>
              <a:rPr lang="zh-CN" altLang="en-US" sz="1265" dirty="0" smtClean="0"/>
              <a:t>狭长矩形</a:t>
            </a:r>
            <a:endParaRPr lang="zh-CN" altLang="en-US" sz="1265" dirty="0"/>
          </a:p>
        </p:txBody>
      </p:sp>
      <p:sp>
        <p:nvSpPr>
          <p:cNvPr id="24" name="矩形 23"/>
          <p:cNvSpPr/>
          <p:nvPr/>
        </p:nvSpPr>
        <p:spPr>
          <a:xfrm>
            <a:off x="5375611" y="5008325"/>
            <a:ext cx="1809511" cy="480695"/>
          </a:xfrm>
          <a:prstGeom prst="rect">
            <a:avLst/>
          </a:prstGeom>
        </p:spPr>
        <p:txBody>
          <a:bodyPr wrap="square">
            <a:spAutoFit/>
          </a:bodyPr>
          <a:p>
            <a:r>
              <a:rPr lang="zh-CN" altLang="en-US" sz="1265" dirty="0" smtClean="0"/>
              <a:t>能够包含</a:t>
            </a:r>
            <a:r>
              <a:rPr lang="zh-CN" altLang="en-US" sz="1265" b="1" dirty="0" smtClean="0">
                <a:solidFill>
                  <a:srgbClr val="FF3300"/>
                </a:solidFill>
              </a:rPr>
              <a:t>所有墙肢和边框柱</a:t>
            </a:r>
            <a:r>
              <a:rPr lang="zh-CN" altLang="en-US" sz="1265" dirty="0" smtClean="0"/>
              <a:t>的最小的凸多边形</a:t>
            </a:r>
            <a:endParaRPr lang="zh-CN" altLang="en-US" sz="1265" dirty="0"/>
          </a:p>
        </p:txBody>
      </p:sp>
      <p:sp>
        <p:nvSpPr>
          <p:cNvPr id="25" name="矩形 24"/>
          <p:cNvSpPr/>
          <p:nvPr/>
        </p:nvSpPr>
        <p:spPr>
          <a:xfrm>
            <a:off x="7319831" y="5008325"/>
            <a:ext cx="2261889" cy="480695"/>
          </a:xfrm>
          <a:prstGeom prst="rect">
            <a:avLst/>
          </a:prstGeom>
        </p:spPr>
        <p:txBody>
          <a:bodyPr wrap="square">
            <a:spAutoFit/>
          </a:bodyPr>
          <a:p>
            <a:r>
              <a:rPr lang="zh-CN" altLang="en-US" sz="1265" dirty="0" smtClean="0"/>
              <a:t>能够包含</a:t>
            </a:r>
            <a:r>
              <a:rPr lang="zh-CN" altLang="en-US" sz="1265" b="1" dirty="0" smtClean="0">
                <a:solidFill>
                  <a:srgbClr val="FF3300"/>
                </a:solidFill>
              </a:rPr>
              <a:t>所有柱</a:t>
            </a:r>
            <a:r>
              <a:rPr lang="zh-CN" altLang="en-US" sz="1265" dirty="0" smtClean="0"/>
              <a:t>的最小的凸多边形</a:t>
            </a:r>
            <a:endParaRPr lang="zh-CN" altLang="en-US" sz="1265" dirty="0"/>
          </a:p>
        </p:txBody>
      </p:sp>
    </p:spTree>
    <p:custDataLst>
      <p:tags r:id="rId5"/>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559326" y="323388"/>
            <a:ext cx="42411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8</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、几种常见的冲切锥体，其他类推</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3" name="Picture 1"/>
          <p:cNvPicPr>
            <a:picLocks noChangeAspect="1" noChangeArrowheads="1"/>
          </p:cNvPicPr>
          <p:nvPr/>
        </p:nvPicPr>
        <p:blipFill>
          <a:blip r:embed="rId1" cstate="print"/>
          <a:srcRect/>
          <a:stretch>
            <a:fillRect/>
          </a:stretch>
        </p:blipFill>
        <p:spPr bwMode="auto">
          <a:xfrm>
            <a:off x="1337957" y="1601135"/>
            <a:ext cx="8358839" cy="4425524"/>
          </a:xfrm>
          <a:prstGeom prst="rect">
            <a:avLst/>
          </a:prstGeom>
          <a:noFill/>
          <a:ln w="9525">
            <a:noFill/>
            <a:miter lim="800000"/>
            <a:headEnd/>
            <a:tailEnd/>
          </a:ln>
          <a:effectLst/>
        </p:spPr>
      </p:pic>
      <p:pic>
        <p:nvPicPr>
          <p:cNvPr id="4" name="Picture 3"/>
          <p:cNvPicPr>
            <a:picLocks noChangeAspect="1" noChangeArrowheads="1"/>
          </p:cNvPicPr>
          <p:nvPr/>
        </p:nvPicPr>
        <p:blipFill>
          <a:blip r:embed="rId2" cstate="print"/>
          <a:srcRect/>
          <a:stretch>
            <a:fillRect/>
          </a:stretch>
        </p:blipFill>
        <p:spPr bwMode="auto">
          <a:xfrm>
            <a:off x="5215772" y="3077655"/>
            <a:ext cx="2638871" cy="2270457"/>
          </a:xfrm>
          <a:prstGeom prst="rect">
            <a:avLst/>
          </a:prstGeom>
          <a:noFill/>
          <a:ln w="19050">
            <a:solidFill>
              <a:srgbClr val="FF0000"/>
            </a:solidFill>
            <a:miter lim="800000"/>
            <a:headEnd/>
            <a:tailEnd/>
          </a:ln>
          <a:effectLst/>
        </p:spPr>
      </p:pic>
      <p:sp>
        <p:nvSpPr>
          <p:cNvPr id="10" name="矩形 9"/>
          <p:cNvSpPr/>
          <p:nvPr/>
        </p:nvSpPr>
        <p:spPr bwMode="auto">
          <a:xfrm>
            <a:off x="3398219" y="3622039"/>
            <a:ext cx="226189" cy="301584"/>
          </a:xfrm>
          <a:prstGeom prst="rect">
            <a:avLst/>
          </a:prstGeom>
          <a:noFill/>
          <a:ln w="25400" cap="flat" cmpd="sng" algn="ctr">
            <a:solidFill>
              <a:srgbClr val="FF0000"/>
            </a:solidFill>
            <a:prstDash val="solid"/>
            <a:round/>
            <a:headEnd type="none" w="med" len="med"/>
            <a:tailEnd type="none" w="med" len="med"/>
          </a:ln>
        </p:spPr>
        <p:txBody>
          <a:bodyPr vert="horz" wrap="square" lIns="96506" tIns="48253" rIns="96506" bIns="48253" numCol="1" rtlCol="0"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69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1" name="Picture 4"/>
          <p:cNvPicPr>
            <a:picLocks noChangeAspect="1" noChangeArrowheads="1"/>
          </p:cNvPicPr>
          <p:nvPr/>
        </p:nvPicPr>
        <p:blipFill>
          <a:blip r:embed="rId3" cstate="print"/>
          <a:srcRect/>
          <a:stretch>
            <a:fillRect/>
          </a:stretch>
        </p:blipFill>
        <p:spPr bwMode="auto">
          <a:xfrm>
            <a:off x="7060479" y="2256863"/>
            <a:ext cx="1548127" cy="301583"/>
          </a:xfrm>
          <a:prstGeom prst="rect">
            <a:avLst/>
          </a:prstGeom>
          <a:noFill/>
          <a:ln w="9525">
            <a:noFill/>
            <a:miter lim="800000"/>
            <a:headEnd/>
            <a:tailEnd/>
          </a:ln>
          <a:effectLst/>
        </p:spPr>
      </p:pic>
      <p:sp>
        <p:nvSpPr>
          <p:cNvPr id="12" name="矩形 11"/>
          <p:cNvSpPr/>
          <p:nvPr/>
        </p:nvSpPr>
        <p:spPr>
          <a:xfrm>
            <a:off x="5064979" y="2653513"/>
            <a:ext cx="3015852" cy="675640"/>
          </a:xfrm>
          <a:prstGeom prst="rect">
            <a:avLst/>
          </a:prstGeom>
        </p:spPr>
        <p:txBody>
          <a:bodyPr wrap="square">
            <a:spAutoFit/>
          </a:bodyPr>
          <a:lstStyle/>
          <a:p>
            <a:r>
              <a:rPr lang="zh-CN" altLang="en-US" sz="1900" b="1" dirty="0" smtClean="0">
                <a:solidFill>
                  <a:srgbClr val="FF0000"/>
                </a:solidFill>
                <a:latin typeface="楷体" panose="02010609060101010101" pitchFamily="49" charset="-122"/>
                <a:ea typeface="楷体" panose="02010609060101010101" pitchFamily="49" charset="-122"/>
              </a:rPr>
              <a:t>建议：单算、合算都能通过</a:t>
            </a:r>
            <a:endParaRPr lang="en-US" altLang="zh-CN" sz="1900" b="1" dirty="0" smtClean="0">
              <a:solidFill>
                <a:srgbClr val="FF0000"/>
              </a:solidFill>
              <a:latin typeface="楷体" panose="02010609060101010101" pitchFamily="49" charset="-122"/>
              <a:ea typeface="楷体" panose="02010609060101010101" pitchFamily="49" charset="-122"/>
            </a:endParaRPr>
          </a:p>
        </p:txBody>
      </p:sp>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559326" y="323388"/>
            <a:ext cx="293941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9</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、桩对柱墩的冲切问题</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308056" y="1169831"/>
            <a:ext cx="8212443" cy="5074639"/>
          </a:xfrm>
          <a:prstGeom prst="rect">
            <a:avLst/>
          </a:prstGeom>
        </p:spPr>
      </p:pic>
      <p:pic>
        <p:nvPicPr>
          <p:cNvPr id="10" name="图片 9"/>
          <p:cNvPicPr>
            <a:picLocks noChangeAspect="1"/>
          </p:cNvPicPr>
          <p:nvPr/>
        </p:nvPicPr>
        <p:blipFill>
          <a:blip r:embed="rId2"/>
          <a:stretch>
            <a:fillRect/>
          </a:stretch>
        </p:blipFill>
        <p:spPr>
          <a:xfrm>
            <a:off x="6669907" y="1169831"/>
            <a:ext cx="5860765" cy="5545778"/>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6350899"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559326" y="323388"/>
            <a:ext cx="3352800"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10</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、下柱墩反向冲切的含义</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255112" y="1315261"/>
            <a:ext cx="6606011" cy="3411910"/>
          </a:xfrm>
          <a:prstGeom prst="rect">
            <a:avLst/>
          </a:prstGeom>
        </p:spPr>
      </p:pic>
      <p:pic>
        <p:nvPicPr>
          <p:cNvPr id="11" name="图片 10"/>
          <p:cNvPicPr>
            <a:picLocks noChangeAspect="1"/>
          </p:cNvPicPr>
          <p:nvPr/>
        </p:nvPicPr>
        <p:blipFill>
          <a:blip r:embed="rId2"/>
          <a:stretch>
            <a:fillRect/>
          </a:stretch>
        </p:blipFill>
        <p:spPr>
          <a:xfrm>
            <a:off x="6438693" y="917842"/>
            <a:ext cx="5738792" cy="5696570"/>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239062"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239062" y="396438"/>
            <a:ext cx="5422265"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11</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、抗浮组合的冲切与抗压的冲切有什么不同</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207986" y="1425842"/>
            <a:ext cx="4272427" cy="4845435"/>
          </a:xfrm>
          <a:prstGeom prst="rect">
            <a:avLst/>
          </a:prstGeom>
        </p:spPr>
      </p:pic>
      <p:pic>
        <p:nvPicPr>
          <p:cNvPr id="3" name="图片 2"/>
          <p:cNvPicPr>
            <a:picLocks noChangeAspect="1"/>
          </p:cNvPicPr>
          <p:nvPr/>
        </p:nvPicPr>
        <p:blipFill>
          <a:blip r:embed="rId3"/>
          <a:stretch>
            <a:fillRect/>
          </a:stretch>
        </p:blipFill>
        <p:spPr>
          <a:xfrm>
            <a:off x="4924075" y="1390322"/>
            <a:ext cx="4151794" cy="4915805"/>
          </a:xfrm>
          <a:prstGeom prst="rect">
            <a:avLst/>
          </a:prstGeom>
        </p:spPr>
      </p:pic>
      <p:sp>
        <p:nvSpPr>
          <p:cNvPr id="4" name="文本框 3"/>
          <p:cNvSpPr txBox="1"/>
          <p:nvPr/>
        </p:nvSpPr>
        <p:spPr>
          <a:xfrm>
            <a:off x="9075870" y="2244137"/>
            <a:ext cx="3074807" cy="2362200"/>
          </a:xfrm>
          <a:prstGeom prst="rect">
            <a:avLst/>
          </a:prstGeom>
          <a:noFill/>
        </p:spPr>
        <p:txBody>
          <a:bodyPr wrap="square" rtlCol="0" anchor="t">
            <a:spAutoFit/>
          </a:bodyPr>
          <a:p>
            <a:r>
              <a:rPr lang="zh-CN" altLang="en-US" sz="2110" b="1" spc="150" dirty="0" smtClean="0">
                <a:solidFill>
                  <a:srgbClr val="FF0000"/>
                </a:solidFill>
                <a:latin typeface="Arial" panose="020B0604020202020204" pitchFamily="34" charset="0"/>
                <a:ea typeface="微软雅黑" panose="020B0503020204020204" pitchFamily="34" charset="-122"/>
                <a:sym typeface="+mn-ea"/>
              </a:rPr>
              <a:t>通过隔离体分析</a:t>
            </a:r>
            <a:endParaRPr lang="zh-CN" altLang="en-US" sz="211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2110" b="1" spc="150" dirty="0" smtClean="0">
                <a:solidFill>
                  <a:srgbClr val="FF0000"/>
                </a:solidFill>
                <a:latin typeface="Arial" panose="020B0604020202020204" pitchFamily="34" charset="0"/>
                <a:ea typeface="微软雅黑" panose="020B0503020204020204" pitchFamily="34" charset="-122"/>
                <a:sym typeface="+mn-ea"/>
              </a:rPr>
              <a:t>可知，高水组合</a:t>
            </a:r>
            <a:endParaRPr lang="zh-CN" altLang="en-US" sz="211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2110" b="1" spc="150" dirty="0" smtClean="0">
                <a:solidFill>
                  <a:srgbClr val="FF0000"/>
                </a:solidFill>
                <a:latin typeface="Arial" panose="020B0604020202020204" pitchFamily="34" charset="0"/>
                <a:ea typeface="微软雅黑" panose="020B0503020204020204" pitchFamily="34" charset="-122"/>
                <a:sym typeface="+mn-ea"/>
              </a:rPr>
              <a:t>下的冲切与常规</a:t>
            </a:r>
            <a:endParaRPr lang="zh-CN" altLang="en-US" sz="211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2110" b="1" spc="150" dirty="0" smtClean="0">
                <a:solidFill>
                  <a:srgbClr val="FF0000"/>
                </a:solidFill>
                <a:latin typeface="Arial" panose="020B0604020202020204" pitchFamily="34" charset="0"/>
                <a:ea typeface="微软雅黑" panose="020B0503020204020204" pitchFamily="34" charset="-122"/>
                <a:sym typeface="+mn-ea"/>
              </a:rPr>
              <a:t>竖向恒活下的冲</a:t>
            </a:r>
            <a:endParaRPr lang="zh-CN" altLang="en-US" sz="211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2110" b="1" spc="150" dirty="0" smtClean="0">
                <a:solidFill>
                  <a:srgbClr val="FF0000"/>
                </a:solidFill>
                <a:latin typeface="Arial" panose="020B0604020202020204" pitchFamily="34" charset="0"/>
                <a:ea typeface="微软雅黑" panose="020B0503020204020204" pitchFamily="34" charset="-122"/>
                <a:sym typeface="+mn-ea"/>
              </a:rPr>
              <a:t>切没有任何区别</a:t>
            </a:r>
            <a:endParaRPr lang="zh-CN" altLang="en-US" sz="211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2110" b="1" spc="150" dirty="0" smtClean="0">
                <a:solidFill>
                  <a:srgbClr val="FF0000"/>
                </a:solidFill>
                <a:latin typeface="Arial" panose="020B0604020202020204" pitchFamily="34" charset="0"/>
                <a:ea typeface="微软雅黑" panose="020B0503020204020204" pitchFamily="34" charset="-122"/>
                <a:sym typeface="+mn-ea"/>
              </a:rPr>
              <a:t>，抗冲切力均为</a:t>
            </a:r>
            <a:endParaRPr lang="zh-CN" altLang="en-US" sz="2110" b="1" spc="150" dirty="0" smtClean="0">
              <a:solidFill>
                <a:srgbClr val="FF0000"/>
              </a:solidFill>
              <a:latin typeface="Arial" panose="020B0604020202020204" pitchFamily="34" charset="0"/>
              <a:ea typeface="微软雅黑" panose="020B0503020204020204" pitchFamily="34" charset="-122"/>
              <a:sym typeface="+mn-ea"/>
            </a:endParaRPr>
          </a:p>
          <a:p>
            <a:r>
              <a:rPr lang="zh-CN" altLang="en-US" sz="2110" b="1" spc="150" dirty="0" smtClean="0">
                <a:solidFill>
                  <a:srgbClr val="FF0000"/>
                </a:solidFill>
                <a:latin typeface="Arial" panose="020B0604020202020204" pitchFamily="34" charset="0"/>
                <a:ea typeface="微软雅黑" panose="020B0503020204020204" pitchFamily="34" charset="-122"/>
                <a:sym typeface="+mn-ea"/>
              </a:rPr>
              <a:t>向上。</a:t>
            </a:r>
            <a:endParaRPr lang="zh-CN" altLang="en-US" sz="2110" b="1" spc="150" dirty="0" smtClean="0">
              <a:solidFill>
                <a:srgbClr val="FF0000"/>
              </a:solidFill>
              <a:latin typeface="Arial" panose="020B0604020202020204" pitchFamily="34" charset="0"/>
              <a:ea typeface="微软雅黑" panose="020B0503020204020204" pitchFamily="34" charset="-122"/>
              <a:sym typeface="+mn-ea"/>
            </a:endParaRPr>
          </a:p>
        </p:txBody>
      </p:sp>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239062"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239062" y="396438"/>
            <a:ext cx="3398520"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12</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、抗拔桩</a:t>
            </a:r>
            <a:r>
              <a:rPr lang="en-US" altLang="zh-CN" sz="1900" b="1" spc="150" dirty="0" smtClean="0">
                <a:solidFill>
                  <a:srgbClr val="FF0000"/>
                </a:solidFill>
                <a:latin typeface="Arial" panose="020B0604020202020204" pitchFamily="34" charset="0"/>
                <a:ea typeface="微软雅黑" panose="020B0503020204020204" pitchFamily="34" charset="-122"/>
                <a:sym typeface="+mn-ea"/>
              </a:rPr>
              <a:t>45</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度冲切更不利</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555141" y="1111525"/>
            <a:ext cx="5569235" cy="5508918"/>
          </a:xfrm>
          <a:prstGeom prst="rect">
            <a:avLst/>
          </a:prstGeom>
        </p:spPr>
      </p:pic>
      <p:pic>
        <p:nvPicPr>
          <p:cNvPr id="3" name="图片 2"/>
          <p:cNvPicPr>
            <a:picLocks noChangeAspect="1"/>
          </p:cNvPicPr>
          <p:nvPr/>
        </p:nvPicPr>
        <p:blipFill>
          <a:blip r:embed="rId2"/>
          <a:stretch>
            <a:fillRect/>
          </a:stretch>
        </p:blipFill>
        <p:spPr>
          <a:xfrm>
            <a:off x="6157215" y="1112195"/>
            <a:ext cx="5300491" cy="5508248"/>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矩形 4"/>
          <p:cNvSpPr/>
          <p:nvPr userDrawn="1"/>
        </p:nvSpPr>
        <p:spPr>
          <a:xfrm>
            <a:off x="80316" y="245646"/>
            <a:ext cx="403786" cy="403787"/>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6" name="矩形 5"/>
          <p:cNvSpPr/>
          <p:nvPr userDrawn="1"/>
        </p:nvSpPr>
        <p:spPr>
          <a:xfrm>
            <a:off x="207651" y="399789"/>
            <a:ext cx="403786" cy="403787"/>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900" noProof="1"/>
          </a:p>
        </p:txBody>
      </p:sp>
      <p:sp>
        <p:nvSpPr>
          <p:cNvPr id="9" name="文本占位符 10"/>
          <p:cNvSpPr txBox="1">
            <a:spLocks noChangeArrowheads="1"/>
          </p:cNvSpPr>
          <p:nvPr/>
        </p:nvSpPr>
        <p:spPr bwMode="auto">
          <a:xfrm>
            <a:off x="611437" y="399789"/>
            <a:ext cx="637345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06" tIns="48253" rIns="96506" bIns="48253"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sz="2955" noProof="0">
                <a:ln>
                  <a:noFill/>
                </a:ln>
                <a:solidFill>
                  <a:schemeClr val="tx1"/>
                </a:solidFill>
                <a:effectLst/>
                <a:uLnTx/>
                <a:uFillTx/>
                <a:sym typeface="微软雅黑" panose="020B0503020204020204" pitchFamily="34" charset="-122"/>
              </a:rPr>
              <a:t>基础冲切验算</a:t>
            </a:r>
            <a:endParaRPr kumimoji="0" sz="2955"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13" name="直接连接符 12"/>
          <p:cNvCxnSpPr/>
          <p:nvPr/>
        </p:nvCxnSpPr>
        <p:spPr>
          <a:xfrm>
            <a:off x="5239062" y="785145"/>
            <a:ext cx="5494174" cy="18765"/>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239062" y="396438"/>
            <a:ext cx="4133850" cy="383540"/>
          </a:xfrm>
          <a:prstGeom prst="rect">
            <a:avLst/>
          </a:prstGeom>
          <a:noFill/>
        </p:spPr>
        <p:txBody>
          <a:bodyPr wrap="none" rtlCol="0" anchor="t">
            <a:spAutoFit/>
          </a:bodyPr>
          <a:p>
            <a:r>
              <a:rPr lang="en-US" altLang="zh-CN" sz="1900" b="1" spc="150" dirty="0" smtClean="0">
                <a:solidFill>
                  <a:srgbClr val="FF0000"/>
                </a:solidFill>
                <a:latin typeface="Arial" panose="020B0604020202020204" pitchFamily="34" charset="0"/>
                <a:ea typeface="微软雅黑" panose="020B0503020204020204" pitchFamily="34" charset="-122"/>
                <a:sym typeface="+mn-ea"/>
              </a:rPr>
              <a:t>13</a:t>
            </a:r>
            <a:r>
              <a:rPr lang="zh-CN" altLang="en-US" sz="1900" b="1" spc="150" dirty="0" smtClean="0">
                <a:solidFill>
                  <a:srgbClr val="FF0000"/>
                </a:solidFill>
                <a:latin typeface="Arial" panose="020B0604020202020204" pitchFamily="34" charset="0"/>
                <a:ea typeface="微软雅黑" panose="020B0503020204020204" pitchFamily="34" charset="-122"/>
                <a:sym typeface="+mn-ea"/>
              </a:rPr>
              <a:t>、单桩承台冲切由高水组合控制</a:t>
            </a:r>
            <a:endParaRPr lang="zh-CN" altLang="en-US" sz="1900" b="1" spc="150" dirty="0" smtClean="0">
              <a:solidFill>
                <a:srgbClr val="FF0000"/>
              </a:solidFill>
              <a:latin typeface="Arial" panose="020B0604020202020204" pitchFamily="34" charset="0"/>
              <a:ea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2077801" y="1006976"/>
            <a:ext cx="6755462" cy="5880871"/>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10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10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10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UNIT_PLACING_PICTURE_USER_VIEWPORT" val="{&quot;height&quot;:5220,&quot;width&quot;:15765}"/>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0826_3*n_h_h_f*1_2_2_1"/>
  <p:tag name="KSO_WM_TEMPLATE_CATEGORY" val="diagram"/>
  <p:tag name="KSO_WM_TEMPLATE_INDEX" val="20170826"/>
  <p:tag name="KSO_WM_UNIT_LAYERLEVEL" val="1_1_1_1"/>
  <p:tag name="KSO_WM_TAG_VERSION" val="1.0"/>
  <p:tag name="KSO_WM_BEAUTIFY_FLAG" val="#wm#"/>
  <p:tag name="KSO_WM_UNIT_PRESET_TEXT" val="单击此处添加文本具体内容，简明扼要的阐述您的观点。"/>
  <p:tag name="KSO_WM_UNIT_VALUE" val="36"/>
  <p:tag name="KSO_WM_UNIT_TEXT_FILL_FORE_SCHEMECOLOR_INDEX" val="13"/>
  <p:tag name="KSO_WM_UNIT_TEXT_FILL_TYPE" val="1"/>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KSO_WM_BEAUTIFY_FLAG" val="#wm#"/>
  <p:tag name="KSO_WM_TEMPLATE_CATEGORY" val="custom"/>
  <p:tag name="KSO_WM_TEMPLATE_INDEX" val="20205081"/>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wm#"/>
  <p:tag name="KSO_WM_TEMPLATE_CATEGORY" val="custom"/>
  <p:tag name="KSO_WM_TEMPLATE_INDEX" val="20205081"/>
</p:tagLst>
</file>

<file path=ppt/tags/tag154.xml><?xml version="1.0" encoding="utf-8"?>
<p:tagLst xmlns:p="http://schemas.openxmlformats.org/presentationml/2006/main">
  <p:tag name="KSO_WM_BEAUTIFY_FLAG" val="#wm#"/>
  <p:tag name="KSO_WM_TEMPLATE_CATEGORY" val="custom"/>
  <p:tag name="KSO_WM_TEMPLATE_INDEX" val="20205081"/>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wm#"/>
  <p:tag name="KSO_WM_TEMPLATE_CATEGORY" val="custom"/>
  <p:tag name="KSO_WM_TEMPLATE_INDEX" val="20205081"/>
</p:tagLst>
</file>

<file path=ppt/tags/tag157.xml><?xml version="1.0" encoding="utf-8"?>
<p:tagLst xmlns:p="http://schemas.openxmlformats.org/presentationml/2006/main">
  <p:tag name="KSO_WM_BEAUTIFY_FLAG" val="#wm#"/>
  <p:tag name="KSO_WM_TEMPLATE_CATEGORY" val="custom"/>
  <p:tag name="KSO_WM_TEMPLATE_INDEX" val="20205081"/>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5081"/>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UNIT_PLACING_PICTURE_USER_VIEWPORT" val="{&quot;height&quot;:7230,&quot;width&quot;:6375}"/>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UNIT_PLACING_PICTURE_USER_VIEWPORT" val="{&quot;height&quot;:5220,&quot;width&quot;:15765}"/>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1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otalTime>0</TotalTime>
  <Words>2619</Words>
  <Application>WPS 演示</Application>
  <PresentationFormat>宽屏</PresentationFormat>
  <Paragraphs>387</Paragraphs>
  <Slides>100</Slides>
  <Notes>32</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100</vt:i4>
      </vt:variant>
    </vt:vector>
  </HeadingPairs>
  <TitlesOfParts>
    <vt:vector size="130" baseType="lpstr">
      <vt:lpstr>Arial</vt:lpstr>
      <vt:lpstr>宋体</vt:lpstr>
      <vt:lpstr>Wingdings</vt:lpstr>
      <vt:lpstr>微软雅黑</vt:lpstr>
      <vt:lpstr>Wingdings</vt:lpstr>
      <vt:lpstr>Impact</vt:lpstr>
      <vt:lpstr>Segoe UI Light</vt:lpstr>
      <vt:lpstr>Calibri</vt:lpstr>
      <vt:lpstr>Open Sans Extrabold</vt:lpstr>
      <vt:lpstr>Arial Unicode MS</vt:lpstr>
      <vt:lpstr>Agency FB</vt:lpstr>
      <vt:lpstr>Helvetica</vt:lpstr>
      <vt:lpstr>Times New Roman</vt:lpstr>
      <vt:lpstr>等线</vt:lpstr>
      <vt:lpstr>Calibri</vt:lpstr>
      <vt:lpstr>Yu Gothic UI Semibold</vt:lpstr>
      <vt:lpstr>隶书</vt:lpstr>
      <vt:lpstr>黑体</vt:lpstr>
      <vt:lpstr>仿宋</vt:lpstr>
      <vt:lpstr>方正姚体</vt:lpstr>
      <vt:lpstr>方正舒体</vt:lpstr>
      <vt:lpstr>华文彩云</vt:lpstr>
      <vt:lpstr>华文仿宋</vt:lpstr>
      <vt:lpstr>华文琥珀</vt:lpstr>
      <vt:lpstr>华文隶书</vt:lpstr>
      <vt:lpstr>华文楷体</vt:lpstr>
      <vt:lpstr>华文宋体</vt:lpstr>
      <vt:lpstr>华文细黑</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如果地基土或者桩出现了部分受压部分受拉的情况，就应该通过考虑土桩抗拉抗压刚度不同的非线性迭代计算方法进行分析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win10</dc:creator>
  <cp:lastModifiedBy>YJK</cp:lastModifiedBy>
  <cp:revision>441</cp:revision>
  <dcterms:created xsi:type="dcterms:W3CDTF">2019-06-19T02:08:00Z</dcterms:created>
  <dcterms:modified xsi:type="dcterms:W3CDTF">2021-07-20T18:42:40Z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14ED59A32D7C4246915859F584B0A387</vt:lpwstr>
  </property>
</Properties>
</file>