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90" r:id="rId3"/>
    <p:sldMasterId id="2147483710" r:id="rId4"/>
    <p:sldMasterId id="2147483732" r:id="rId5"/>
  </p:sldMasterIdLst>
  <p:notesMasterIdLst>
    <p:notesMasterId r:id="rId22"/>
  </p:notesMasterIdLst>
  <p:handoutMasterIdLst>
    <p:handoutMasterId r:id="rId23"/>
  </p:handoutMasterIdLst>
  <p:sldIdLst>
    <p:sldId id="1617" r:id="rId6"/>
    <p:sldId id="3169" r:id="rId7"/>
    <p:sldId id="3138" r:id="rId8"/>
    <p:sldId id="3512" r:id="rId9"/>
    <p:sldId id="3513" r:id="rId10"/>
    <p:sldId id="3514" r:id="rId11"/>
    <p:sldId id="3516" r:id="rId12"/>
    <p:sldId id="3517" r:id="rId13"/>
    <p:sldId id="3518" r:id="rId14"/>
    <p:sldId id="3519" r:id="rId15"/>
    <p:sldId id="3524" r:id="rId16"/>
    <p:sldId id="3520" r:id="rId17"/>
    <p:sldId id="3521" r:id="rId18"/>
    <p:sldId id="3522" r:id="rId19"/>
    <p:sldId id="3523" r:id="rId20"/>
    <p:sldId id="3406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8">
          <p15:clr>
            <a:srgbClr val="A4A3A4"/>
          </p15:clr>
        </p15:guide>
        <p15:guide id="2" pos="30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F62"/>
    <a:srgbClr val="65BEBD"/>
    <a:srgbClr val="2F5597"/>
    <a:srgbClr val="8590CA"/>
    <a:srgbClr val="AFD6BC"/>
    <a:srgbClr val="BBCCEA"/>
    <a:srgbClr val="AFDADD"/>
    <a:srgbClr val="AFD3E5"/>
    <a:srgbClr val="CFDB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1" autoAdjust="0"/>
    <p:restoredTop sz="99515" autoAdjust="0"/>
  </p:normalViewPr>
  <p:slideViewPr>
    <p:cSldViewPr>
      <p:cViewPr varScale="1">
        <p:scale>
          <a:sx n="90" d="100"/>
          <a:sy n="90" d="100"/>
        </p:scale>
        <p:origin x="-848" y="-64"/>
      </p:cViewPr>
      <p:guideLst>
        <p:guide orient="horz" pos="1578"/>
        <p:guide pos="306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3DAC1C-10EF-4507-A935-06E8898D40E7}" type="datetimeFigureOut">
              <a:rPr lang="zh-CN" altLang="en-US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67397C2-C356-4272-80D3-D44DEC57B12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1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174C514-708F-4BEF-BF8C-8455CE4B411B}" type="datetimeFigureOut">
              <a:rPr lang="zh-CN" altLang="en-US"/>
              <a:t>2021/3/5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74355F-02CC-41AB-8AA2-3B11FE3F289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79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结构设计越来越离不开软件，结构设计软件本质上是为结构设计提供高端的服务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4355F-02CC-41AB-8AA2-3B11FE3F28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3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681.xml"/><Relationship Id="rId3" Type="http://schemas.openxmlformats.org/officeDocument/2006/relationships/tags" Target="../tags/tag676.xml"/><Relationship Id="rId7" Type="http://schemas.openxmlformats.org/officeDocument/2006/relationships/tags" Target="../tags/tag680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5" Type="http://schemas.openxmlformats.org/officeDocument/2006/relationships/tags" Target="../tags/tag678.xml"/><Relationship Id="rId4" Type="http://schemas.openxmlformats.org/officeDocument/2006/relationships/tags" Target="../tags/tag677.xml"/><Relationship Id="rId9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689.xml"/><Relationship Id="rId3" Type="http://schemas.openxmlformats.org/officeDocument/2006/relationships/tags" Target="../tags/tag684.xml"/><Relationship Id="rId7" Type="http://schemas.openxmlformats.org/officeDocument/2006/relationships/tags" Target="../tags/tag688.xml"/><Relationship Id="rId12" Type="http://schemas.openxmlformats.org/officeDocument/2006/relationships/image" Target="../media/image4.jpeg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686.xml"/><Relationship Id="rId10" Type="http://schemas.openxmlformats.org/officeDocument/2006/relationships/tags" Target="../tags/tag691.xml"/><Relationship Id="rId4" Type="http://schemas.openxmlformats.org/officeDocument/2006/relationships/tags" Target="../tags/tag685.xml"/><Relationship Id="rId9" Type="http://schemas.openxmlformats.org/officeDocument/2006/relationships/tags" Target="../tags/tag69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7.jpeg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.png"/><Relationship Id="rId5" Type="http://schemas.openxmlformats.org/officeDocument/2006/relationships/tags" Target="../tags/tag18.xml"/><Relationship Id="rId10" Type="http://schemas.openxmlformats.org/officeDocument/2006/relationships/image" Target="../media/image3.jpe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4.jpe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2.png"/><Relationship Id="rId4" Type="http://schemas.openxmlformats.org/officeDocument/2006/relationships/tags" Target="../tags/tag151.xml"/><Relationship Id="rId9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5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5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4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.png"/><Relationship Id="rId5" Type="http://schemas.openxmlformats.org/officeDocument/2006/relationships/tags" Target="../tags/tag26.xml"/><Relationship Id="rId10" Type="http://schemas.openxmlformats.org/officeDocument/2006/relationships/image" Target="../media/image4.jpe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10" Type="http://schemas.openxmlformats.org/officeDocument/2006/relationships/image" Target="../media/image7.jpeg"/><Relationship Id="rId4" Type="http://schemas.openxmlformats.org/officeDocument/2006/relationships/tags" Target="../tags/tag218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image" Target="../media/image10.png"/><Relationship Id="rId5" Type="http://schemas.openxmlformats.org/officeDocument/2006/relationships/tags" Target="../tags/tag289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88.xml"/><Relationship Id="rId9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7" Type="http://schemas.openxmlformats.org/officeDocument/2006/relationships/image" Target="file:///C:\Users\1V994W2\PycharmProjects\PPT_Background_Generation/pic_temp/pic_half_top.png" TargetMode="Externa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image" Target="../media/image10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00.xml"/><Relationship Id="rId10" Type="http://schemas.openxmlformats.org/officeDocument/2006/relationships/image" Target="../media/image9.png"/><Relationship Id="rId4" Type="http://schemas.openxmlformats.org/officeDocument/2006/relationships/tags" Target="../tags/tag299.xml"/><Relationship Id="rId9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9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0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313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1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image" Target="file:///C:\Users\1V994W2\Documents\Tencent%20Files\574576071\FileRecv\&#25340;&#35013;&#32032;&#26448;\formiddle1\\15\subject_holdleft_111,134,161_0_staid_full_0.png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image" Target="../media/image10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27.xml"/><Relationship Id="rId10" Type="http://schemas.openxmlformats.org/officeDocument/2006/relationships/image" Target="../media/image9.png"/><Relationship Id="rId4" Type="http://schemas.openxmlformats.org/officeDocument/2006/relationships/tags" Target="../tags/tag326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image" Target="../media/image10.png"/><Relationship Id="rId5" Type="http://schemas.openxmlformats.org/officeDocument/2006/relationships/tags" Target="../tags/tag33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34.xml"/><Relationship Id="rId9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4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342.xml"/><Relationship Id="rId10" Type="http://schemas.openxmlformats.org/officeDocument/2006/relationships/image" Target="../media/image10.png"/><Relationship Id="rId4" Type="http://schemas.openxmlformats.org/officeDocument/2006/relationships/tags" Target="../tags/tag341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347.xml"/><Relationship Id="rId9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5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355.xml"/><Relationship Id="rId10" Type="http://schemas.openxmlformats.org/officeDocument/2006/relationships/image" Target="../media/image10.png"/><Relationship Id="rId4" Type="http://schemas.openxmlformats.org/officeDocument/2006/relationships/tags" Target="../tags/tag354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image" Target="../media/image10.png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61.xml"/><Relationship Id="rId10" Type="http://schemas.openxmlformats.org/officeDocument/2006/relationships/image" Target="../media/image9.png"/><Relationship Id="rId4" Type="http://schemas.openxmlformats.org/officeDocument/2006/relationships/tags" Target="../tags/tag360.xml"/><Relationship Id="rId9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69.xml"/><Relationship Id="rId10" Type="http://schemas.openxmlformats.org/officeDocument/2006/relationships/image" Target="../media/image9.png"/><Relationship Id="rId4" Type="http://schemas.openxmlformats.org/officeDocument/2006/relationships/tags" Target="../tags/tag368.xml"/><Relationship Id="rId9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image" Target="../media/image10.png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image" Target="../media/image9.png"/><Relationship Id="rId5" Type="http://schemas.openxmlformats.org/officeDocument/2006/relationships/tags" Target="../tags/tag37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image" Target="../media/image10.png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image" Target="../media/image9.png"/><Relationship Id="rId5" Type="http://schemas.openxmlformats.org/officeDocument/2006/relationships/tags" Target="../tags/tag38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image" Target="../media/image9.png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92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image" Target="../media/image10.png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image" Target="../media/image14.png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406.xml"/><Relationship Id="rId10" Type="http://schemas.openxmlformats.org/officeDocument/2006/relationships/image" Target="../media/image13.png"/><Relationship Id="rId4" Type="http://schemas.openxmlformats.org/officeDocument/2006/relationships/tags" Target="../tags/tag405.xml"/><Relationship Id="rId9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10" Type="http://schemas.openxmlformats.org/officeDocument/2006/relationships/image" Target="../media/image2.png"/><Relationship Id="rId4" Type="http://schemas.openxmlformats.org/officeDocument/2006/relationships/tags" Target="../tags/tag419.xml"/><Relationship Id="rId9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2.png"/><Relationship Id="rId5" Type="http://schemas.openxmlformats.org/officeDocument/2006/relationships/tags" Target="../tags/tag427.xml"/><Relationship Id="rId10" Type="http://schemas.openxmlformats.org/officeDocument/2006/relationships/image" Target="../media/image3.jpeg"/><Relationship Id="rId4" Type="http://schemas.openxmlformats.org/officeDocument/2006/relationships/tags" Target="../tags/tag426.xml"/><Relationship Id="rId9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image" Target="../media/image2.png"/><Relationship Id="rId5" Type="http://schemas.openxmlformats.org/officeDocument/2006/relationships/tags" Target="../tags/tag435.xml"/><Relationship Id="rId10" Type="http://schemas.openxmlformats.org/officeDocument/2006/relationships/image" Target="../media/image4.jpeg"/><Relationship Id="rId4" Type="http://schemas.openxmlformats.org/officeDocument/2006/relationships/tags" Target="../tags/tag434.xml"/><Relationship Id="rId9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43.xml"/><Relationship Id="rId4" Type="http://schemas.openxmlformats.org/officeDocument/2006/relationships/tags" Target="../tags/tag442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image" Target="../media/image5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48.xml"/><Relationship Id="rId10" Type="http://schemas.openxmlformats.org/officeDocument/2006/relationships/tags" Target="../tags/tag453.xml"/><Relationship Id="rId4" Type="http://schemas.openxmlformats.org/officeDocument/2006/relationships/tags" Target="../tags/tag447.xml"/><Relationship Id="rId9" Type="http://schemas.openxmlformats.org/officeDocument/2006/relationships/tags" Target="../tags/tag45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9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78.xml"/><Relationship Id="rId4" Type="http://schemas.openxmlformats.org/officeDocument/2006/relationships/tags" Target="../tags/tag47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3.xml"/><Relationship Id="rId4" Type="http://schemas.openxmlformats.org/officeDocument/2006/relationships/tags" Target="../tags/tag48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8.xml"/><Relationship Id="rId4" Type="http://schemas.openxmlformats.org/officeDocument/2006/relationships/tags" Target="../tags/tag487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10" Type="http://schemas.openxmlformats.org/officeDocument/2006/relationships/image" Target="../media/image7.jpeg"/><Relationship Id="rId4" Type="http://schemas.openxmlformats.org/officeDocument/2006/relationships/tags" Target="../tags/tag492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4" Type="http://schemas.openxmlformats.org/officeDocument/2006/relationships/tags" Target="../tags/tag51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tags" Target="../tags/tag52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tags" Target="../tags/tag536.xml"/><Relationship Id="rId9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12" Type="http://schemas.openxmlformats.org/officeDocument/2006/relationships/image" Target="../media/image4.jpeg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545.xml"/><Relationship Id="rId10" Type="http://schemas.openxmlformats.org/officeDocument/2006/relationships/tags" Target="../tags/tag550.xml"/><Relationship Id="rId4" Type="http://schemas.openxmlformats.org/officeDocument/2006/relationships/tags" Target="../tags/tag544.xml"/><Relationship Id="rId9" Type="http://schemas.openxmlformats.org/officeDocument/2006/relationships/tags" Target="../tags/tag549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10" Type="http://schemas.openxmlformats.org/officeDocument/2006/relationships/image" Target="../media/image2.png"/><Relationship Id="rId4" Type="http://schemas.openxmlformats.org/officeDocument/2006/relationships/tags" Target="../tags/tag560.xml"/><Relationship Id="rId9" Type="http://schemas.openxmlformats.org/officeDocument/2006/relationships/image" Target="../media/image1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image" Target="../media/image2.png"/><Relationship Id="rId5" Type="http://schemas.openxmlformats.org/officeDocument/2006/relationships/tags" Target="../tags/tag568.xml"/><Relationship Id="rId10" Type="http://schemas.openxmlformats.org/officeDocument/2006/relationships/image" Target="../media/image3.jpeg"/><Relationship Id="rId4" Type="http://schemas.openxmlformats.org/officeDocument/2006/relationships/tags" Target="../tags/tag567.xml"/><Relationship Id="rId9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image" Target="../media/image2.png"/><Relationship Id="rId5" Type="http://schemas.openxmlformats.org/officeDocument/2006/relationships/tags" Target="../tags/tag576.xml"/><Relationship Id="rId10" Type="http://schemas.openxmlformats.org/officeDocument/2006/relationships/image" Target="../media/image4.jpeg"/><Relationship Id="rId4" Type="http://schemas.openxmlformats.org/officeDocument/2006/relationships/tags" Target="../tags/tag575.xml"/><Relationship Id="rId9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582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4.xml"/><Relationship Id="rId4" Type="http://schemas.openxmlformats.org/officeDocument/2006/relationships/tags" Target="../tags/tag583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3" Type="http://schemas.openxmlformats.org/officeDocument/2006/relationships/tags" Target="../tags/tag587.xml"/><Relationship Id="rId7" Type="http://schemas.openxmlformats.org/officeDocument/2006/relationships/tags" Target="../tags/tag591.xml"/><Relationship Id="rId12" Type="http://schemas.openxmlformats.org/officeDocument/2006/relationships/image" Target="../media/image5.png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89.xml"/><Relationship Id="rId10" Type="http://schemas.openxmlformats.org/officeDocument/2006/relationships/tags" Target="../tags/tag594.xml"/><Relationship Id="rId4" Type="http://schemas.openxmlformats.org/officeDocument/2006/relationships/tags" Target="../tags/tag588.xml"/><Relationship Id="rId9" Type="http://schemas.openxmlformats.org/officeDocument/2006/relationships/tags" Target="../tags/tag59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99.xml"/><Relationship Id="rId4" Type="http://schemas.openxmlformats.org/officeDocument/2006/relationships/tags" Target="../tags/tag59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602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04.xml"/><Relationship Id="rId4" Type="http://schemas.openxmlformats.org/officeDocument/2006/relationships/tags" Target="../tags/tag603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07.xml"/><Relationship Id="rId7" Type="http://schemas.openxmlformats.org/officeDocument/2006/relationships/tags" Target="../tags/tag611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4" Type="http://schemas.openxmlformats.org/officeDocument/2006/relationships/tags" Target="../tags/tag608.xml"/><Relationship Id="rId9" Type="http://schemas.openxmlformats.org/officeDocument/2006/relationships/image" Target="../media/image6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4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19.xml"/><Relationship Id="rId4" Type="http://schemas.openxmlformats.org/officeDocument/2006/relationships/tags" Target="../tags/tag61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4.xml"/><Relationship Id="rId4" Type="http://schemas.openxmlformats.org/officeDocument/2006/relationships/tags" Target="../tags/tag62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29.xml"/><Relationship Id="rId4" Type="http://schemas.openxmlformats.org/officeDocument/2006/relationships/tags" Target="../tags/tag628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637.xml"/><Relationship Id="rId3" Type="http://schemas.openxmlformats.org/officeDocument/2006/relationships/tags" Target="../tags/tag632.xml"/><Relationship Id="rId7" Type="http://schemas.openxmlformats.org/officeDocument/2006/relationships/tags" Target="../tags/tag636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5" Type="http://schemas.openxmlformats.org/officeDocument/2006/relationships/tags" Target="../tags/tag634.xml"/><Relationship Id="rId10" Type="http://schemas.openxmlformats.org/officeDocument/2006/relationships/image" Target="../media/image7.jpeg"/><Relationship Id="rId4" Type="http://schemas.openxmlformats.org/officeDocument/2006/relationships/tags" Target="../tags/tag633.xml"/><Relationship Id="rId9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42.xml"/><Relationship Id="rId4" Type="http://schemas.openxmlformats.org/officeDocument/2006/relationships/tags" Target="../tags/tag641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45.xml"/><Relationship Id="rId7" Type="http://schemas.openxmlformats.org/officeDocument/2006/relationships/tags" Target="../tags/tag649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tags" Target="../tags/tag64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65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tags" Target="../tags/tag65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65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5" Type="http://schemas.openxmlformats.org/officeDocument/2006/relationships/tags" Target="../tags/tag660.xml"/><Relationship Id="rId4" Type="http://schemas.openxmlformats.org/officeDocument/2006/relationships/tags" Target="../tags/tag65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tags" Target="../tags/tag66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67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5" Type="http://schemas.openxmlformats.org/officeDocument/2006/relationships/tags" Target="../tags/tag672.xml"/><Relationship Id="rId4" Type="http://schemas.openxmlformats.org/officeDocument/2006/relationships/tags" Target="../tags/tag67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05250" y="0"/>
            <a:ext cx="52387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1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3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4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38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381"/>
            <a:ext cx="3962432" cy="4041680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CF9BD-50D8-477B-B6BC-1E8D9547BE3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20484" name="组合 7"/>
          <p:cNvGrpSpPr/>
          <p:nvPr/>
        </p:nvGrpSpPr>
        <p:grpSpPr>
          <a:xfrm>
            <a:off x="-2381" y="1934766"/>
            <a:ext cx="9142810" cy="1273969"/>
            <a:chOff x="-3175" y="2579899"/>
            <a:chExt cx="12190923" cy="1698202"/>
          </a:xfrm>
        </p:grpSpPr>
        <p:grpSp>
          <p:nvGrpSpPr>
            <p:cNvPr id="20485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9085485" y="4280208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488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6" y="4280207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4" y="5104718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00440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100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65F0E0C-3D37-44BD-926C-689F01B4B205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56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/>
          <a:stretch>
            <a:fillRect/>
          </a:stretch>
        </p:blipFill>
        <p:spPr>
          <a:xfrm>
            <a:off x="-1270" y="-8255"/>
            <a:ext cx="5442585" cy="5151755"/>
          </a:xfrm>
          <a:prstGeom prst="rect">
            <a:avLst/>
          </a:prstGeom>
        </p:spPr>
      </p:pic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 flipH="1">
            <a:off x="3378200" y="0"/>
            <a:ext cx="5774690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3"/>
            </p:custDataLst>
          </p:nvPr>
        </p:nvCxnSpPr>
        <p:spPr>
          <a:xfrm>
            <a:off x="4659206" y="2817244"/>
            <a:ext cx="9611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 userDrawn="1">
            <p:custDataLst>
              <p:tags r:id="rId4"/>
            </p:custDataLst>
          </p:nvPr>
        </p:nvSpPr>
        <p:spPr>
          <a:xfrm>
            <a:off x="2872177" y="4000500"/>
            <a:ext cx="2094677" cy="1143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5"/>
            </p:custDataLst>
          </p:nvPr>
        </p:nvSpPr>
        <p:spPr>
          <a:xfrm rot="10800000">
            <a:off x="4318826" y="0"/>
            <a:ext cx="2094677" cy="1143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72000" y="1752475"/>
            <a:ext cx="4429958" cy="986810"/>
          </a:xfrm>
        </p:spPr>
        <p:txBody>
          <a:bodyPr vert="horz" lIns="90000" tIns="46800" rIns="90000" bIns="468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571999" y="2895475"/>
            <a:ext cx="4429958" cy="696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24037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936B1-2986-4B3F-B9AC-713B3905BC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5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8E2D3C-8CDB-4BA8-A03C-7097AFA7FF4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7505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2"/>
            </p:custDataLst>
          </p:nvPr>
        </p:nvSpPr>
        <p:spPr>
          <a:xfrm flipH="1">
            <a:off x="3209925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4658916" y="2830116"/>
            <a:ext cx="9608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1752475"/>
            <a:ext cx="4429958" cy="986810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4571999" y="2895475"/>
            <a:ext cx="4429958" cy="696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B9D87-942B-4202-9849-B2EC8A45B67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178F8-BF60-4909-9F10-A8413897F3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64" name="组合 8"/>
          <p:cNvGrpSpPr/>
          <p:nvPr/>
        </p:nvGrpSpPr>
        <p:grpSpPr>
          <a:xfrm>
            <a:off x="0" y="0"/>
            <a:ext cx="9144000" cy="5076825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366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6"/>
                </p:custDataLst>
              </p:nvPr>
            </p:nvSpPr>
            <p:spPr>
              <a:xfrm rot="16200000" flipH="1">
                <a:off x="9085261" y="4281594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93690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70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64D03-2EBA-491F-9938-5B06C12B8A0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3617119" cy="514945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16388" name="组合 9"/>
          <p:cNvGrpSpPr/>
          <p:nvPr/>
        </p:nvGrpSpPr>
        <p:grpSpPr>
          <a:xfrm flipH="1">
            <a:off x="1191" y="0"/>
            <a:ext cx="656034" cy="953691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>
              <a:off x="1584362" y="6125375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00" y="57780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00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454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04AC8-0DFF-4B51-9A2C-EE880A9BAF6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786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17412" name="组合 10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70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000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A353EA-5FC6-4DCB-943B-8FBB83E261E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18436" name="组合 9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0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090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300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8B78A-89AA-4AA8-A729-BADA7A158F1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1"/>
          <p:cNvGrpSpPr/>
          <p:nvPr/>
        </p:nvGrpSpPr>
        <p:grpSpPr>
          <a:xfrm>
            <a:off x="8586788" y="4267200"/>
            <a:ext cx="557213" cy="809625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085539" y="4281209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5400000">
              <a:off x="9617987" y="5104832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00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40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40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60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0990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EF7D8-9D95-44EA-B0E9-268FE011B74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/>
          <a:stretch>
            <a:fillRect/>
          </a:stretch>
        </p:blipFill>
        <p:spPr>
          <a:xfrm>
            <a:off x="3742055" y="-2540"/>
            <a:ext cx="5401945" cy="5148580"/>
          </a:xfrm>
          <a:prstGeom prst="rect">
            <a:avLst/>
          </a:prstGeom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0484" name="组合 7"/>
          <p:cNvGrpSpPr/>
          <p:nvPr/>
        </p:nvGrpSpPr>
        <p:grpSpPr>
          <a:xfrm>
            <a:off x="-2381" y="1934766"/>
            <a:ext cx="9142810" cy="1273969"/>
            <a:chOff x="-3175" y="2579899"/>
            <a:chExt cx="12190923" cy="1698202"/>
          </a:xfrm>
        </p:grpSpPr>
        <p:grpSp>
          <p:nvGrpSpPr>
            <p:cNvPr id="20485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9085485" y="4280208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488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6" y="4280207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4" y="5104718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00440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100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F0E0C-3D37-44BD-926C-689F01B4B20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/>
          <a:stretch>
            <a:fillRect/>
          </a:stretch>
        </p:blipFill>
        <p:spPr>
          <a:xfrm>
            <a:off x="-1270" y="-8255"/>
            <a:ext cx="5442585" cy="5151755"/>
          </a:xfrm>
          <a:prstGeom prst="rect">
            <a:avLst/>
          </a:prstGeom>
        </p:spPr>
      </p:pic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 flipH="1">
            <a:off x="3378200" y="0"/>
            <a:ext cx="5774690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9" name="直接连接符 8"/>
          <p:cNvCxnSpPr/>
          <p:nvPr userDrawn="1">
            <p:custDataLst>
              <p:tags r:id="rId3"/>
            </p:custDataLst>
          </p:nvPr>
        </p:nvCxnSpPr>
        <p:spPr>
          <a:xfrm>
            <a:off x="4659206" y="2817244"/>
            <a:ext cx="9611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 userDrawn="1">
            <p:custDataLst>
              <p:tags r:id="rId4"/>
            </p:custDataLst>
          </p:nvPr>
        </p:nvSpPr>
        <p:spPr>
          <a:xfrm>
            <a:off x="2872177" y="4000500"/>
            <a:ext cx="2094677" cy="1143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5"/>
            </p:custDataLst>
          </p:nvPr>
        </p:nvSpPr>
        <p:spPr>
          <a:xfrm rot="10800000">
            <a:off x="4318826" y="0"/>
            <a:ext cx="2094677" cy="1143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72000" y="1752475"/>
            <a:ext cx="4429958" cy="986810"/>
          </a:xfrm>
        </p:spPr>
        <p:txBody>
          <a:bodyPr vert="horz" lIns="90000" tIns="46800" rIns="90000" bIns="468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571999" y="2895475"/>
            <a:ext cx="4429958" cy="696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05250" y="0"/>
            <a:ext cx="52387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1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3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4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5478" y="4810125"/>
            <a:ext cx="9159479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381"/>
            <a:ext cx="8139178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01C13-5709-44B5-BD96-0EAC4D39B60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14600" y="0"/>
            <a:ext cx="66294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2"/>
            </p:custDataLst>
          </p:nvPr>
        </p:nvSpPr>
        <p:spPr>
          <a:xfrm rot="16200000">
            <a:off x="2402681" y="2568179"/>
            <a:ext cx="1688306" cy="14549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 flipH="1">
            <a:off x="5892998" y="774502"/>
            <a:ext cx="1120379" cy="9667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204192" y="687586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675085" y="2330054"/>
            <a:ext cx="85963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 flipH="1">
            <a:off x="-77390" y="3830241"/>
            <a:ext cx="1120379" cy="9655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5400000" flipH="1">
            <a:off x="-47625" y="326231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665" y="1686504"/>
            <a:ext cx="3369897" cy="610176"/>
          </a:xfrm>
        </p:spPr>
        <p:txBody>
          <a:bodyPr lIns="90000" tIns="46800" rIns="90000" bIns="46800" anchor="b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661" y="2363419"/>
            <a:ext cx="3369897" cy="808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C23D09-069B-49AD-8348-DA5A84F2FF1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14600" y="0"/>
            <a:ext cx="66294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2"/>
            </p:custDataLst>
          </p:nvPr>
        </p:nvSpPr>
        <p:spPr>
          <a:xfrm rot="16200000">
            <a:off x="2402681" y="2568179"/>
            <a:ext cx="1688306" cy="14549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 flipH="1">
            <a:off x="5892998" y="774502"/>
            <a:ext cx="1120379" cy="9667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204192" y="687586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675085" y="2330054"/>
            <a:ext cx="85963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 flipH="1">
            <a:off x="-77390" y="3830241"/>
            <a:ext cx="1120379" cy="9655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5400000" flipH="1">
            <a:off x="-47625" y="326231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665" y="1686504"/>
            <a:ext cx="3369897" cy="610176"/>
          </a:xfrm>
        </p:spPr>
        <p:txBody>
          <a:bodyPr lIns="90000" tIns="46800" rIns="90000" bIns="46800" anchor="b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661" y="2363419"/>
            <a:ext cx="3369897" cy="808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C23D09-069B-49AD-8348-DA5A84F2FF1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381"/>
            <a:ext cx="3962432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92BB5-8F13-4BC5-829A-48A482C6705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71438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4894"/>
            <a:ext cx="3962400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71438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4894"/>
            <a:ext cx="3962432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65F3F-908B-4A8E-A639-8D44D54611B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/>
        </p:nvGrpSpPr>
        <p:grpSpPr>
          <a:xfrm>
            <a:off x="0" y="8335"/>
            <a:ext cx="9144000" cy="51435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96F7F-A21C-4CDE-8560-289E3EC62AE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4" y="4786313"/>
            <a:ext cx="9158288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6DEFE-E45E-4E91-A53B-8D49562036D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84" t="-1800" r="11439" b="1886"/>
          <a:stretch>
            <a:fillRect/>
          </a:stretch>
        </p:blipFill>
        <p:spPr>
          <a:xfrm>
            <a:off x="1289050" y="-102870"/>
            <a:ext cx="7854950" cy="5246370"/>
          </a:xfrm>
          <a:prstGeom prst="rect">
            <a:avLst/>
          </a:prstGeom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38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381"/>
            <a:ext cx="3962432" cy="4041680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CF9BD-50D8-477B-B6BC-1E8D9547BE3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936B1-2986-4B3F-B9AC-713B3905BC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5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8E2D3C-8CDB-4BA8-A03C-7097AFA7FF4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7505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2"/>
            </p:custDataLst>
          </p:nvPr>
        </p:nvSpPr>
        <p:spPr>
          <a:xfrm flipH="1">
            <a:off x="3209925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4658916" y="2830116"/>
            <a:ext cx="9608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1752475"/>
            <a:ext cx="4429958" cy="986810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4571999" y="2895475"/>
            <a:ext cx="4429958" cy="696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B9D87-942B-4202-9849-B2EC8A45B67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178F8-BF60-4909-9F10-A8413897F3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64" name="组合 8"/>
          <p:cNvGrpSpPr/>
          <p:nvPr/>
        </p:nvGrpSpPr>
        <p:grpSpPr>
          <a:xfrm>
            <a:off x="0" y="0"/>
            <a:ext cx="9144000" cy="5076825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366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6"/>
                </p:custDataLst>
              </p:nvPr>
            </p:nvSpPr>
            <p:spPr>
              <a:xfrm rot="16200000" flipH="1">
                <a:off x="9085261" y="4281594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93690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70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64D03-2EBA-491F-9938-5B06C12B8A0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3617119" cy="514945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16388" name="组合 9"/>
          <p:cNvGrpSpPr/>
          <p:nvPr/>
        </p:nvGrpSpPr>
        <p:grpSpPr>
          <a:xfrm flipH="1">
            <a:off x="1191" y="0"/>
            <a:ext cx="656034" cy="953691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>
              <a:off x="1584362" y="6125375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00" y="57780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00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454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04AC8-0DFF-4B51-9A2C-EE880A9BAF6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786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17412" name="组合 10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70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000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A353EA-5FC6-4DCB-943B-8FBB83E261E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18436" name="组合 9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0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090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300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8B78A-89AA-4AA8-A729-BADA7A158F1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1"/>
          <p:cNvGrpSpPr/>
          <p:nvPr/>
        </p:nvGrpSpPr>
        <p:grpSpPr>
          <a:xfrm>
            <a:off x="8586788" y="4267200"/>
            <a:ext cx="557213" cy="809625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085539" y="4281209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5400000">
              <a:off x="9617987" y="5104832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00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40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40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60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0990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EF7D8-9D95-44EA-B0E9-268FE011B74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5478" y="4810125"/>
            <a:ext cx="9159479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381"/>
            <a:ext cx="8139178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01C13-5709-44B5-BD96-0EAC4D39B60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0484" name="组合 7"/>
          <p:cNvGrpSpPr/>
          <p:nvPr/>
        </p:nvGrpSpPr>
        <p:grpSpPr>
          <a:xfrm>
            <a:off x="-2381" y="1934766"/>
            <a:ext cx="9142810" cy="1273969"/>
            <a:chOff x="-3175" y="2579899"/>
            <a:chExt cx="12190923" cy="1698202"/>
          </a:xfrm>
        </p:grpSpPr>
        <p:grpSp>
          <p:nvGrpSpPr>
            <p:cNvPr id="20485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9085485" y="4280208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488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6" y="4280207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4" y="5104718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00440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100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F0E0C-3D37-44BD-926C-689F01B4B20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2376729" y="1990040"/>
            <a:ext cx="4762500" cy="99822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Font typeface="Arial" panose="020B0604020202020204" pitchFamily="34" charset="0"/>
              <a:buNone/>
              <a:defRPr sz="5400" b="0" spc="-2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2376729" y="3170532"/>
            <a:ext cx="4762500" cy="57365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2376729" y="1990040"/>
            <a:ext cx="4762500" cy="99822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Font typeface="Arial" panose="020B0604020202020204" pitchFamily="34" charset="0"/>
              <a:buNone/>
              <a:defRPr sz="5400" b="0" spc="-2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2376729" y="3170532"/>
            <a:ext cx="4762500" cy="57365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87012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350495" y="2571750"/>
            <a:ext cx="4443011" cy="688903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1645920"/>
            <a:ext cx="3291840" cy="1851660"/>
          </a:xfrm>
          <a:prstGeom prst="rect">
            <a:avLst/>
          </a:prstGeom>
        </p:spPr>
      </p:pic>
      <p:sp>
        <p:nvSpPr>
          <p:cNvPr id="6" name="任意多边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5484971" cy="51435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2021/3/5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14600" y="0"/>
            <a:ext cx="66294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2"/>
            </p:custDataLst>
          </p:nvPr>
        </p:nvSpPr>
        <p:spPr>
          <a:xfrm rot="16200000">
            <a:off x="2402681" y="2568179"/>
            <a:ext cx="1688306" cy="14549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 flipH="1">
            <a:off x="5892998" y="774502"/>
            <a:ext cx="1120379" cy="9667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204192" y="687586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675085" y="2330054"/>
            <a:ext cx="85963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 flipH="1">
            <a:off x="-77390" y="3830241"/>
            <a:ext cx="1120379" cy="9655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5400000" flipH="1">
            <a:off x="-47625" y="326231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665" y="1686504"/>
            <a:ext cx="3369897" cy="610176"/>
          </a:xfrm>
        </p:spPr>
        <p:txBody>
          <a:bodyPr lIns="90000" tIns="46800" rIns="90000" bIns="46800" anchor="b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661" y="2363419"/>
            <a:ext cx="3369897" cy="808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C23D09-069B-49AD-8348-DA5A84F2FF1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>
            <p:custDataLst>
              <p:tags r:id="rId5"/>
            </p:custDataLst>
          </p:nvPr>
        </p:nvCxnSpPr>
        <p:spPr>
          <a:xfrm>
            <a:off x="2516981" y="2935367"/>
            <a:ext cx="411003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2560320" y="3087767"/>
            <a:ext cx="4023836" cy="57370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7"/>
            </p:custDataLst>
          </p:nvPr>
        </p:nvSpPr>
        <p:spPr>
          <a:xfrm>
            <a:off x="2559844" y="1784747"/>
            <a:ext cx="4024313" cy="104917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6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38576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4757738"/>
            <a:ext cx="540068" cy="385763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738"/>
            <a:ext cx="540068" cy="3857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4275535"/>
            <a:ext cx="1215152" cy="86796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535"/>
            <a:ext cx="1215152" cy="8679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381"/>
            <a:ext cx="3962432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92BB5-8F13-4BC5-829A-48A482C6705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05250" y="0"/>
            <a:ext cx="52387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1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3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4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7EB443D-81D1-48D3-991A-CBDD32BCEDA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09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/>
          <a:stretch>
            <a:fillRect/>
          </a:stretch>
        </p:blipFill>
        <p:spPr>
          <a:xfrm>
            <a:off x="3742055" y="-2540"/>
            <a:ext cx="5401945" cy="5148580"/>
          </a:xfrm>
          <a:prstGeom prst="rect">
            <a:avLst/>
          </a:prstGeom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7EB443D-81D1-48D3-991A-CBDD32BCEDA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50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84" t="-1800" r="11439" b="1886"/>
          <a:stretch>
            <a:fillRect/>
          </a:stretch>
        </p:blipFill>
        <p:spPr>
          <a:xfrm>
            <a:off x="1289050" y="-102870"/>
            <a:ext cx="7854950" cy="5246370"/>
          </a:xfrm>
          <a:prstGeom prst="rect">
            <a:avLst/>
          </a:prstGeom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7EB443D-81D1-48D3-991A-CBDD32BCEDA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5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5478" y="4810125"/>
            <a:ext cx="9159479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1050" noProof="1">
                <a:solidFill>
                  <a:prstClr val="white"/>
                </a:solidFill>
              </a:rPr>
              <a:t>北京盈建科软件股份有限公司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381"/>
            <a:ext cx="8139178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3001C13-5709-44B5-BD96-0EAC4D39B600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7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14600" y="0"/>
            <a:ext cx="66294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2"/>
            </p:custDataLst>
          </p:nvPr>
        </p:nvSpPr>
        <p:spPr>
          <a:xfrm rot="16200000">
            <a:off x="2402681" y="2568179"/>
            <a:ext cx="1688306" cy="14549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 flipH="1">
            <a:off x="5892998" y="774502"/>
            <a:ext cx="1120379" cy="9667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204192" y="687586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675085" y="2330054"/>
            <a:ext cx="85963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 flipH="1">
            <a:off x="-77390" y="3830241"/>
            <a:ext cx="1120379" cy="9655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5400000" flipH="1">
            <a:off x="-47625" y="326231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665" y="1686504"/>
            <a:ext cx="3369897" cy="610176"/>
          </a:xfrm>
        </p:spPr>
        <p:txBody>
          <a:bodyPr lIns="90000" tIns="46800" rIns="90000" bIns="46800" anchor="b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661" y="2363419"/>
            <a:ext cx="3369897" cy="808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6EC23D09-069B-49AD-8348-DA5A84F2FF1D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54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381"/>
            <a:ext cx="3962432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87692BB5-8F13-4BC5-829A-48A482C67059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53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71438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4894"/>
            <a:ext cx="3962400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71438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4894"/>
            <a:ext cx="3962432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AF65F3F-908B-4A8E-A639-8D44D54611B0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10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/>
        </p:nvGrpSpPr>
        <p:grpSpPr>
          <a:xfrm>
            <a:off x="0" y="8335"/>
            <a:ext cx="9144000" cy="51435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B7796F7F-A21C-4CDE-8560-289E3EC62AEE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82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4" y="4786313"/>
            <a:ext cx="9158288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1050" noProof="1">
                <a:solidFill>
                  <a:prstClr val="white"/>
                </a:solidFill>
              </a:rPr>
              <a:t>北京盈建科软件股份有限公司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D5E6DEFE-E45E-4E91-A53B-8D49562036DC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71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38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381"/>
            <a:ext cx="3962432" cy="4041680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9EFD9D74-47D9-4702-A33C-335B63B48DBF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8CCF9BD-50D8-477B-B6BC-1E8D9547BE3B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1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71438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4894"/>
            <a:ext cx="3962400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71438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4894"/>
            <a:ext cx="3962432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65F3F-908B-4A8E-A639-8D44D54611B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56936B1-2986-4B3F-B9AC-713B3905BCF6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11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5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28E2D3C-8CDB-4BA8-A03C-7097AFA7FF4D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24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7505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2"/>
            </p:custDataLst>
          </p:nvPr>
        </p:nvSpPr>
        <p:spPr>
          <a:xfrm flipH="1">
            <a:off x="3209925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4658916" y="2830116"/>
            <a:ext cx="9608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1752475"/>
            <a:ext cx="4429958" cy="986810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4571999" y="2895475"/>
            <a:ext cx="4429958" cy="696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A9B9D87-942B-4202-9849-B2EC8A45B679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670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C6B178F8-BF60-4909-9F10-A8413897F3F6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83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grpSp>
        <p:nvGrpSpPr>
          <p:cNvPr id="15364" name="组合 8"/>
          <p:cNvGrpSpPr/>
          <p:nvPr/>
        </p:nvGrpSpPr>
        <p:grpSpPr>
          <a:xfrm>
            <a:off x="0" y="0"/>
            <a:ext cx="9144000" cy="5076825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  <p:grpSp>
          <p:nvGrpSpPr>
            <p:cNvPr id="15366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6"/>
                </p:custDataLst>
              </p:nvPr>
            </p:nvSpPr>
            <p:spPr>
              <a:xfrm rot="16200000" flipH="1">
                <a:off x="9085261" y="4281594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93690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70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2C64D03-2EBA-491F-9938-5B06C12B8A0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3617119" cy="514945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16388" name="组合 9"/>
          <p:cNvGrpSpPr/>
          <p:nvPr/>
        </p:nvGrpSpPr>
        <p:grpSpPr>
          <a:xfrm flipH="1">
            <a:off x="1191" y="0"/>
            <a:ext cx="656034" cy="953691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>
              <a:off x="1584362" y="6125375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00" y="57780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00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454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CBC04AC8-0DFF-4B51-9A2C-EE880A9BAF61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91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786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17412" name="组合 10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70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000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FA353EA-5FC6-4DCB-943B-8FBB83E261EC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57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18436" name="组合 9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0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090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300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F78B78A-89AA-4AA8-A729-BADA7A158F1E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164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1"/>
          <p:cNvGrpSpPr/>
          <p:nvPr/>
        </p:nvGrpSpPr>
        <p:grpSpPr>
          <a:xfrm>
            <a:off x="8586788" y="4267200"/>
            <a:ext cx="557213" cy="809625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085539" y="4281209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5400000">
              <a:off x="9617987" y="5104832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00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40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40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60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0990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DB9EF7D8-9D95-44EA-B0E9-268FE011B741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6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20484" name="组合 7"/>
          <p:cNvGrpSpPr/>
          <p:nvPr/>
        </p:nvGrpSpPr>
        <p:grpSpPr>
          <a:xfrm>
            <a:off x="-2381" y="1934766"/>
            <a:ext cx="9142810" cy="1273969"/>
            <a:chOff x="-3175" y="2579899"/>
            <a:chExt cx="12190923" cy="1698202"/>
          </a:xfrm>
        </p:grpSpPr>
        <p:grpSp>
          <p:nvGrpSpPr>
            <p:cNvPr id="20485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9085485" y="4280208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488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6" y="4280207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4" y="5104718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00440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100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65F0E0C-3D37-44BD-926C-689F01B4B205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1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/>
        </p:nvGrpSpPr>
        <p:grpSpPr>
          <a:xfrm>
            <a:off x="0" y="8335"/>
            <a:ext cx="9144000" cy="51435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96F7F-A21C-4CDE-8560-289E3EC62AE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/>
          <a:stretch>
            <a:fillRect/>
          </a:stretch>
        </p:blipFill>
        <p:spPr>
          <a:xfrm>
            <a:off x="-1270" y="-8255"/>
            <a:ext cx="5442585" cy="5151755"/>
          </a:xfrm>
          <a:prstGeom prst="rect">
            <a:avLst/>
          </a:prstGeom>
        </p:spPr>
      </p:pic>
      <p:sp>
        <p:nvSpPr>
          <p:cNvPr id="12" name="任意多边形: 形状 11"/>
          <p:cNvSpPr/>
          <p:nvPr userDrawn="1">
            <p:custDataLst>
              <p:tags r:id="rId2"/>
            </p:custDataLst>
          </p:nvPr>
        </p:nvSpPr>
        <p:spPr>
          <a:xfrm flipH="1">
            <a:off x="3378200" y="0"/>
            <a:ext cx="5774690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3"/>
            </p:custDataLst>
          </p:nvPr>
        </p:nvCxnSpPr>
        <p:spPr>
          <a:xfrm>
            <a:off x="4659206" y="2817244"/>
            <a:ext cx="96112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 userDrawn="1">
            <p:custDataLst>
              <p:tags r:id="rId4"/>
            </p:custDataLst>
          </p:nvPr>
        </p:nvSpPr>
        <p:spPr>
          <a:xfrm>
            <a:off x="2872177" y="4000500"/>
            <a:ext cx="2094677" cy="1143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5"/>
            </p:custDataLst>
          </p:nvPr>
        </p:nvSpPr>
        <p:spPr>
          <a:xfrm rot="10800000">
            <a:off x="4318826" y="0"/>
            <a:ext cx="2094677" cy="1143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72000" y="1752475"/>
            <a:ext cx="4429958" cy="986810"/>
          </a:xfrm>
        </p:spPr>
        <p:txBody>
          <a:bodyPr vert="horz" lIns="90000" tIns="46800" rIns="90000" bIns="468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571999" y="2895475"/>
            <a:ext cx="4429958" cy="696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8757318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05250" y="0"/>
            <a:ext cx="523875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1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3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4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7EB443D-81D1-48D3-991A-CBDD32BCEDA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574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/>
          <a:stretch>
            <a:fillRect/>
          </a:stretch>
        </p:blipFill>
        <p:spPr>
          <a:xfrm>
            <a:off x="3742055" y="-2540"/>
            <a:ext cx="5401945" cy="5148580"/>
          </a:xfrm>
          <a:prstGeom prst="rect">
            <a:avLst/>
          </a:prstGeom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7EB443D-81D1-48D3-991A-CBDD32BCEDA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616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84" t="-1800" r="11439" b="1886"/>
          <a:stretch>
            <a:fillRect/>
          </a:stretch>
        </p:blipFill>
        <p:spPr>
          <a:xfrm>
            <a:off x="1289050" y="-102870"/>
            <a:ext cx="7854950" cy="5246370"/>
          </a:xfrm>
          <a:prstGeom prst="rect">
            <a:avLst/>
          </a:prstGeom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rgbClr val="F4C9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7749779" y="3749279"/>
            <a:ext cx="1302544" cy="148590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08056" y="0"/>
            <a:ext cx="1835944" cy="16216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6151" y="1904876"/>
            <a:ext cx="4972051" cy="85223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05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6151" y="2816147"/>
            <a:ext cx="4972051" cy="713238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7EB443D-81D1-48D3-991A-CBDD32BCEDA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5478" y="4810125"/>
            <a:ext cx="9159479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1050" noProof="1">
                <a:solidFill>
                  <a:prstClr val="white"/>
                </a:solidFill>
              </a:rPr>
              <a:t>北京盈建科软件股份有限公司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381"/>
            <a:ext cx="8139178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3001C13-5709-44B5-BD96-0EAC4D39B600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28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14600" y="0"/>
            <a:ext cx="66294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2"/>
            </p:custDataLst>
          </p:nvPr>
        </p:nvSpPr>
        <p:spPr>
          <a:xfrm rot="16200000">
            <a:off x="2402681" y="2568179"/>
            <a:ext cx="1688306" cy="14549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 flipH="1">
            <a:off x="5892998" y="774502"/>
            <a:ext cx="1120379" cy="9667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204192" y="687586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675085" y="2330054"/>
            <a:ext cx="85963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 flipH="1">
            <a:off x="-77390" y="3830241"/>
            <a:ext cx="1120379" cy="9655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5400000" flipH="1">
            <a:off x="-47625" y="326231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665" y="1686504"/>
            <a:ext cx="3369897" cy="610176"/>
          </a:xfrm>
        </p:spPr>
        <p:txBody>
          <a:bodyPr lIns="90000" tIns="46800" rIns="90000" bIns="46800" anchor="b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661" y="2363419"/>
            <a:ext cx="3369897" cy="808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6EC23D09-069B-49AD-8348-DA5A84F2FF1D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70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381"/>
            <a:ext cx="3962432" cy="404168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381"/>
            <a:ext cx="3962432" cy="404168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87692BB5-8F13-4BC5-829A-48A482C67059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546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71438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4894"/>
            <a:ext cx="3962400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71438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4894"/>
            <a:ext cx="3962432" cy="3701064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AF65F3F-908B-4A8E-A639-8D44D54611B0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97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/>
        </p:nvGrpSpPr>
        <p:grpSpPr>
          <a:xfrm>
            <a:off x="0" y="8335"/>
            <a:ext cx="9144000" cy="51435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B7796F7F-A21C-4CDE-8560-289E3EC62AEE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62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4" y="4786313"/>
            <a:ext cx="9158288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1050" noProof="1">
                <a:solidFill>
                  <a:prstClr val="white"/>
                </a:solidFill>
              </a:rPr>
              <a:t>北京盈建科软件股份有限公司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D5E6DEFE-E45E-4E91-A53B-8D49562036DC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4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44" y="4786313"/>
            <a:ext cx="9158288" cy="348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6DEFE-E45E-4E91-A53B-8D49562036D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7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26"/>
            <a:ext cx="8139178" cy="33147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381"/>
            <a:ext cx="3962432" cy="4041680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381"/>
            <a:ext cx="3962432" cy="4041680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9EFD9D74-47D9-4702-A33C-335B63B48DBF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8CCF9BD-50D8-477B-B6BC-1E8D9547BE3B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08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6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1"/>
            <a:ext cx="713238" cy="4041680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56936B1-2986-4B3F-B9AC-713B3905BCF6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002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5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28E2D3C-8CDB-4BA8-A03C-7097AFA7FF4D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00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7505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2"/>
            </p:custDataLst>
          </p:nvPr>
        </p:nvSpPr>
        <p:spPr>
          <a:xfrm flipH="1">
            <a:off x="3209925" y="0"/>
            <a:ext cx="5934075" cy="51435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4658916" y="2830116"/>
            <a:ext cx="96083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>
            <a:off x="2871788" y="4000500"/>
            <a:ext cx="2095500" cy="1143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10800000">
            <a:off x="4318397" y="0"/>
            <a:ext cx="2095500" cy="1143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1752475"/>
            <a:ext cx="4429958" cy="986810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4571999" y="2895475"/>
            <a:ext cx="4429958" cy="69634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A9B9D87-942B-4202-9849-B2EC8A45B679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359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C6B178F8-BF60-4909-9F10-A8413897F3F6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180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grpSp>
        <p:nvGrpSpPr>
          <p:cNvPr id="15364" name="组合 8"/>
          <p:cNvGrpSpPr/>
          <p:nvPr/>
        </p:nvGrpSpPr>
        <p:grpSpPr>
          <a:xfrm>
            <a:off x="0" y="0"/>
            <a:ext cx="9144000" cy="5076825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  <p:grpSp>
          <p:nvGrpSpPr>
            <p:cNvPr id="15366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6"/>
                </p:custDataLst>
              </p:nvPr>
            </p:nvSpPr>
            <p:spPr>
              <a:xfrm rot="16200000" flipH="1">
                <a:off x="9085261" y="4281594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sz="12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93690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70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2C64D03-2EBA-491F-9938-5B06C12B8A07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05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3617119" cy="514945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16388" name="组合 9"/>
          <p:cNvGrpSpPr/>
          <p:nvPr/>
        </p:nvGrpSpPr>
        <p:grpSpPr>
          <a:xfrm flipH="1">
            <a:off x="1191" y="0"/>
            <a:ext cx="656034" cy="953691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>
              <a:off x="1584362" y="6125375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00" y="57780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00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454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CBC04AC8-0DFF-4B51-9A2C-EE880A9BAF61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96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786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17412" name="组合 10"/>
          <p:cNvGrpSpPr/>
          <p:nvPr/>
        </p:nvGrpSpPr>
        <p:grpSpPr>
          <a:xfrm flipH="1">
            <a:off x="8524875" y="66675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70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000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FA353EA-5FC6-4DCB-943B-8FBB83E261EC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503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grpSp>
        <p:nvGrpSpPr>
          <p:cNvPr id="18436" name="组合 9"/>
          <p:cNvGrpSpPr/>
          <p:nvPr/>
        </p:nvGrpSpPr>
        <p:grpSpPr>
          <a:xfrm flipH="1">
            <a:off x="8524875" y="4214813"/>
            <a:ext cx="619125" cy="795338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5" y="917030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70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350" noProof="1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0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090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300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F78B78A-89AA-4AA8-A729-BADA7A158F1E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230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1"/>
          <p:cNvGrpSpPr/>
          <p:nvPr/>
        </p:nvGrpSpPr>
        <p:grpSpPr>
          <a:xfrm>
            <a:off x="8586788" y="4267200"/>
            <a:ext cx="557213" cy="809625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085539" y="4281209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5400000">
              <a:off x="9617987" y="5104832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200" noProof="1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sz="1350" noProof="1">
              <a:solidFill>
                <a:prstClr val="white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00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40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40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60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0990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DB9EF7D8-9D95-44EA-B0E9-268FE011B741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1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47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1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1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1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1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1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272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267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271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27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269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2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ags" Target="../tags/tag413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tags" Target="../tags/tag412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tags" Target="../tags/tag41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heme" Target="../theme/theme4.xml"/><Relationship Id="rId27" Type="http://schemas.openxmlformats.org/officeDocument/2006/relationships/tags" Target="../tags/tag4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tags" Target="../tags/tag554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tags" Target="../tags/tag553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tags" Target="../tags/tag552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theme" Target="../theme/theme5.xml"/><Relationship Id="rId27" Type="http://schemas.openxmlformats.org/officeDocument/2006/relationships/tags" Target="../tags/tag5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44" y="332185"/>
            <a:ext cx="8139113" cy="3321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4"/>
            </p:custDataLst>
          </p:nvPr>
        </p:nvSpPr>
        <p:spPr>
          <a:xfrm>
            <a:off x="502444" y="714375"/>
            <a:ext cx="8139113" cy="40421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3808B4-8302-491A-86D6-1383A48F977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171450" indent="-17145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44" y="332185"/>
            <a:ext cx="8139113" cy="3321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2"/>
            </p:custDataLst>
          </p:nvPr>
        </p:nvSpPr>
        <p:spPr>
          <a:xfrm>
            <a:off x="502444" y="714375"/>
            <a:ext cx="8139113" cy="40421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2021/3/5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3808B4-8302-491A-86D6-1383A48F977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171450" indent="-17145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44" y="332185"/>
            <a:ext cx="8139113" cy="3321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4"/>
            </p:custDataLst>
          </p:nvPr>
        </p:nvSpPr>
        <p:spPr>
          <a:xfrm>
            <a:off x="502444" y="714375"/>
            <a:ext cx="8139113" cy="40421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3808B4-8302-491A-86D6-1383A48F9774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171450" indent="-17145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44" y="332185"/>
            <a:ext cx="8139113" cy="3321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4"/>
            </p:custDataLst>
          </p:nvPr>
        </p:nvSpPr>
        <p:spPr>
          <a:xfrm>
            <a:off x="502444" y="714375"/>
            <a:ext cx="8139113" cy="40421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606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0FBDFE-C587-4B4C-A407-44438C67B59E}" type="datetimeFigureOut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2021/3/5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291" y="4762500"/>
            <a:ext cx="2969419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500"/>
            <a:ext cx="2025254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3808B4-8302-491A-86D6-1383A48F9774}" type="slidenum">
              <a:rPr lang="zh-CN" alt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171450" indent="-17145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slideLayout" Target="../slideLayouts/slideLayout89.xml"/><Relationship Id="rId5" Type="http://schemas.openxmlformats.org/officeDocument/2006/relationships/tags" Target="../tags/tag730.xml"/><Relationship Id="rId4" Type="http://schemas.openxmlformats.org/officeDocument/2006/relationships/tags" Target="../tags/tag7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33.xml"/><Relationship Id="rId7" Type="http://schemas.openxmlformats.org/officeDocument/2006/relationships/image" Target="../media/image23.png"/><Relationship Id="rId2" Type="http://schemas.openxmlformats.org/officeDocument/2006/relationships/tags" Target="../tags/tag732.xml"/><Relationship Id="rId1" Type="http://schemas.openxmlformats.org/officeDocument/2006/relationships/tags" Target="../tags/tag731.xml"/><Relationship Id="rId6" Type="http://schemas.openxmlformats.org/officeDocument/2006/relationships/slideLayout" Target="../slideLayouts/slideLayout89.xml"/><Relationship Id="rId5" Type="http://schemas.openxmlformats.org/officeDocument/2006/relationships/tags" Target="../tags/tag735.xml"/><Relationship Id="rId4" Type="http://schemas.openxmlformats.org/officeDocument/2006/relationships/tags" Target="../tags/tag7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3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slideLayout" Target="../slideLayouts/slideLayout89.xml"/><Relationship Id="rId5" Type="http://schemas.openxmlformats.org/officeDocument/2006/relationships/tags" Target="../tags/tag740.xml"/><Relationship Id="rId4" Type="http://schemas.openxmlformats.org/officeDocument/2006/relationships/tags" Target="../tags/tag7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slideLayout" Target="../slideLayouts/slideLayout89.xml"/><Relationship Id="rId5" Type="http://schemas.openxmlformats.org/officeDocument/2006/relationships/tags" Target="../tags/tag745.xml"/><Relationship Id="rId4" Type="http://schemas.openxmlformats.org/officeDocument/2006/relationships/tags" Target="../tags/tag7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8.xml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6" Type="http://schemas.openxmlformats.org/officeDocument/2006/relationships/slideLayout" Target="../slideLayouts/slideLayout89.xml"/><Relationship Id="rId5" Type="http://schemas.openxmlformats.org/officeDocument/2006/relationships/tags" Target="../tags/tag750.xml"/><Relationship Id="rId4" Type="http://schemas.openxmlformats.org/officeDocument/2006/relationships/tags" Target="../tags/tag7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53.xml"/><Relationship Id="rId2" Type="http://schemas.openxmlformats.org/officeDocument/2006/relationships/tags" Target="../tags/tag752.xml"/><Relationship Id="rId1" Type="http://schemas.openxmlformats.org/officeDocument/2006/relationships/tags" Target="../tags/tag751.xml"/><Relationship Id="rId4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96.xml"/><Relationship Id="rId7" Type="http://schemas.openxmlformats.org/officeDocument/2006/relationships/image" Target="../media/image16.png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98.xml"/><Relationship Id="rId4" Type="http://schemas.openxmlformats.org/officeDocument/2006/relationships/tags" Target="../tags/tag69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01.xml"/><Relationship Id="rId7" Type="http://schemas.openxmlformats.org/officeDocument/2006/relationships/image" Target="../media/image18.png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03.xml"/><Relationship Id="rId4" Type="http://schemas.openxmlformats.org/officeDocument/2006/relationships/tags" Target="../tags/tag702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06.xml"/><Relationship Id="rId7" Type="http://schemas.openxmlformats.org/officeDocument/2006/relationships/image" Target="../media/image21.png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08.xml"/><Relationship Id="rId4" Type="http://schemas.openxmlformats.org/officeDocument/2006/relationships/tags" Target="../tags/tag70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11.xml"/><Relationship Id="rId7" Type="http://schemas.openxmlformats.org/officeDocument/2006/relationships/image" Target="../media/image22.png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13.xml"/><Relationship Id="rId4" Type="http://schemas.openxmlformats.org/officeDocument/2006/relationships/tags" Target="../tags/tag7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6" Type="http://schemas.openxmlformats.org/officeDocument/2006/relationships/slideLayout" Target="../slideLayouts/slideLayout89.xml"/><Relationship Id="rId5" Type="http://schemas.openxmlformats.org/officeDocument/2006/relationships/tags" Target="../tags/tag720.xml"/><Relationship Id="rId4" Type="http://schemas.openxmlformats.org/officeDocument/2006/relationships/tags" Target="../tags/tag7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23.xml"/><Relationship Id="rId2" Type="http://schemas.openxmlformats.org/officeDocument/2006/relationships/tags" Target="../tags/tag722.xml"/><Relationship Id="rId1" Type="http://schemas.openxmlformats.org/officeDocument/2006/relationships/tags" Target="../tags/tag721.xml"/><Relationship Id="rId6" Type="http://schemas.openxmlformats.org/officeDocument/2006/relationships/slideLayout" Target="../slideLayouts/slideLayout89.xml"/><Relationship Id="rId5" Type="http://schemas.openxmlformats.org/officeDocument/2006/relationships/tags" Target="../tags/tag725.xml"/><Relationship Id="rId4" Type="http://schemas.openxmlformats.org/officeDocument/2006/relationships/tags" Target="../tags/tag7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idx="14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基础中的线性和非线性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/>
            </a:r>
            <a:b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问题及相关引申</a:t>
            </a:r>
            <a:endParaRPr lang="zh-CN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3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2021.03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北京盈建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科软件股份有限公司 周胤呈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D23D5-0FF6-47F1-90AE-DA4521B93F75}" type="slidenum">
              <a:rPr lang="zh-CN" altLang="en-US"/>
              <a:t>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弹性地基梁板法和倒楼盖法的区别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90484" y="999773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en-US" altLang="zh-CN" dirty="0" smtClean="0"/>
              <a:t>: </a:t>
            </a:r>
            <a:r>
              <a:rPr lang="zh-CN" altLang="en-US" dirty="0" smtClean="0"/>
              <a:t>支撑条件不同（</a:t>
            </a:r>
            <a:r>
              <a:rPr lang="zh-CN" altLang="en-US" dirty="0"/>
              <a:t>倒</a:t>
            </a:r>
            <a:r>
              <a:rPr lang="zh-CN" altLang="en-US" dirty="0" smtClean="0"/>
              <a:t>楼盖法以柱墙位置为竖向不动支座，不考虑</a:t>
            </a:r>
            <a:endParaRPr lang="en-US" altLang="zh-CN" dirty="0" smtClean="0"/>
          </a:p>
          <a:p>
            <a:r>
              <a:rPr lang="zh-CN" altLang="en-US" dirty="0"/>
              <a:t>桩</a:t>
            </a:r>
            <a:r>
              <a:rPr lang="zh-CN" altLang="en-US" dirty="0" smtClean="0"/>
              <a:t>土的支撑作用，弹性地基梁板法以模拟桩土的线性弹簧作为</a:t>
            </a:r>
            <a:endParaRPr lang="en-US" altLang="zh-CN" dirty="0" smtClean="0"/>
          </a:p>
          <a:p>
            <a:r>
              <a:rPr lang="zh-CN" altLang="en-US" dirty="0"/>
              <a:t>支撑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b: </a:t>
            </a:r>
            <a:r>
              <a:rPr lang="zh-CN" altLang="en-US" dirty="0" smtClean="0"/>
              <a:t>荷载不同（倒楼盖法，柱墙传递下来的上部结构荷载以线性分布反力形式作用到模型上。弹性地基梁板法模型的荷载为实际荷载）</a:t>
            </a:r>
            <a:endParaRPr lang="en-US" altLang="zh-CN" dirty="0"/>
          </a:p>
          <a:p>
            <a:r>
              <a:rPr lang="en-US" altLang="zh-CN" dirty="0" smtClean="0"/>
              <a:t>c: </a:t>
            </a:r>
            <a:r>
              <a:rPr lang="zh-CN" altLang="en-US" dirty="0" smtClean="0"/>
              <a:t>计算过程不同（</a:t>
            </a:r>
            <a:r>
              <a:rPr lang="zh-CN" altLang="en-US" dirty="0"/>
              <a:t>倒楼盖法</a:t>
            </a:r>
            <a:r>
              <a:rPr lang="zh-CN" altLang="en-US" dirty="0" smtClean="0"/>
              <a:t>，先按刚体假定计算得到线性分布反力，然后按照有限元法得到位移、内力；弹性地基梁板法根据有限单元法先计算位移、内力，由弹簧位移和弹簧刚度得到实际反力分布。</a:t>
            </a:r>
            <a:endParaRPr lang="en-US" altLang="zh-CN" dirty="0" smtClean="0"/>
          </a:p>
          <a:p>
            <a:r>
              <a:rPr lang="en-US" altLang="zh-CN" dirty="0"/>
              <a:t>d</a:t>
            </a:r>
            <a:r>
              <a:rPr lang="en-US" altLang="zh-CN" dirty="0" smtClean="0"/>
              <a:t>: </a:t>
            </a:r>
            <a:r>
              <a:rPr lang="zh-CN" altLang="en-US" dirty="0" smtClean="0"/>
              <a:t>变形和内力不同（倒楼盖法只能考虑局部弯曲；弹性地基梁板法能考虑整体弯曲）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2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9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2400" b="1" cap="all" noProof="1">
                <a:solidFill>
                  <a:srgbClr val="2F5597"/>
                </a:solidFill>
                <a:sym typeface="Arial" panose="020B0604020202020204" pitchFamily="34" charset="0"/>
              </a:rPr>
              <a:t>倒</a:t>
            </a:r>
            <a:r>
              <a:rPr lang="zh-CN" altLang="en-US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楼盖法的使用条件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1630"/>
            <a:ext cx="5684224" cy="205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971" y="77283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非高水单工况及线性分析：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091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2400" b="1" cap="all" noProof="1">
                <a:solidFill>
                  <a:srgbClr val="2F5597"/>
                </a:solidFill>
                <a:sym typeface="Arial" panose="020B0604020202020204" pitchFamily="34" charset="0"/>
              </a:rPr>
              <a:t>倒</a:t>
            </a:r>
            <a:r>
              <a:rPr lang="zh-CN" altLang="en-US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楼盖法和倒楼盖计算模型计算荷载的不同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87624" y="1670779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整体有限元基础的“倒楼盖法”作用是提供上部结构恒活风地震</a:t>
            </a:r>
            <a:endParaRPr lang="en-US" altLang="zh-CN" b="1" dirty="0" smtClean="0"/>
          </a:p>
          <a:p>
            <a:r>
              <a:rPr lang="zh-CN" altLang="en-US" b="1" dirty="0" smtClean="0"/>
              <a:t>荷载等非抗浮组合下的简化计算方法，不能用于抗浮验算。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3003798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防水板的“倒楼盖计算模型”不考虑上部结构恒活风地震荷载，</a:t>
            </a:r>
            <a:endParaRPr lang="en-US" altLang="zh-CN" b="1" dirty="0" smtClean="0"/>
          </a:p>
          <a:p>
            <a:r>
              <a:rPr lang="zh-CN" altLang="en-US" b="1" dirty="0" smtClean="0"/>
              <a:t>核心是提供抗浮组合的简化计算方法。</a:t>
            </a:r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1956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基础中的非线性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043608" y="1203598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实际工程角度需要进行非线性分析的常见情况包括：</a:t>
            </a:r>
          </a:p>
          <a:p>
            <a:r>
              <a:rPr lang="en-US" altLang="zh-CN" dirty="0"/>
              <a:t>a: </a:t>
            </a:r>
            <a:r>
              <a:rPr lang="zh-CN" altLang="zh-CN" dirty="0"/>
              <a:t>进行人防设计的工程</a:t>
            </a:r>
          </a:p>
          <a:p>
            <a:r>
              <a:rPr lang="en-US" altLang="zh-CN" dirty="0"/>
              <a:t>b: </a:t>
            </a:r>
            <a:r>
              <a:rPr lang="zh-CN" altLang="zh-CN" dirty="0"/>
              <a:t>抗浮设防水位比较高的工程</a:t>
            </a:r>
          </a:p>
          <a:p>
            <a:r>
              <a:rPr lang="en-US" altLang="zh-CN" dirty="0"/>
              <a:t>c: </a:t>
            </a:r>
            <a:r>
              <a:rPr lang="zh-CN" altLang="zh-CN" dirty="0"/>
              <a:t>上部结构荷载特别不均匀的工程</a:t>
            </a:r>
          </a:p>
          <a:p>
            <a:r>
              <a:rPr lang="en-US" altLang="zh-CN" dirty="0"/>
              <a:t>d: </a:t>
            </a:r>
            <a:r>
              <a:rPr lang="zh-CN" altLang="zh-CN" dirty="0"/>
              <a:t>较大水平力荷载的工程</a:t>
            </a:r>
          </a:p>
          <a:p>
            <a:r>
              <a:rPr lang="zh-CN" altLang="zh-CN" dirty="0"/>
              <a:t>以上</a:t>
            </a:r>
            <a:r>
              <a:rPr lang="en-US" altLang="zh-CN" dirty="0"/>
              <a:t>4</a:t>
            </a:r>
            <a:r>
              <a:rPr lang="zh-CN" altLang="zh-CN" dirty="0"/>
              <a:t>中情况，都可以简单概括为一种情况：地基土或者桩出现了部分受压部分受拉的情况，此时就应该采用非线性迭代计算。</a:t>
            </a:r>
          </a:p>
          <a:p>
            <a:r>
              <a:rPr lang="zh-CN" altLang="zh-CN" dirty="0"/>
              <a:t>对于高水、人防程序默认采用非线性分析方法。另外程序会检验给出各工况组合是否需要进行非线性分析的建议。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64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非线性分析的注意事项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887821" y="1851670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a</a:t>
            </a:r>
            <a:r>
              <a:rPr lang="zh-CN" altLang="en-US" dirty="0" smtClean="0">
                <a:solidFill>
                  <a:prstClr val="black"/>
                </a:solidFill>
              </a:rPr>
              <a:t>：考虑上部结构刚度</a:t>
            </a:r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b</a:t>
            </a:r>
            <a:r>
              <a:rPr lang="zh-CN" altLang="en-US" dirty="0" smtClean="0">
                <a:solidFill>
                  <a:prstClr val="black"/>
                </a:solidFill>
              </a:rPr>
              <a:t>：合理设置桩土刚度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spc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感谢您的观看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b="1" spc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latin typeface="微软雅黑" panose="020B0503020204020204" charset="-122"/>
                <a:sym typeface="+mn-ea"/>
              </a:rPr>
              <a:t>Thanks for viewing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1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2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615995" y="1203598"/>
            <a:ext cx="584835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问题：</a:t>
            </a:r>
            <a:r>
              <a:rPr lang="zh-CN" altLang="zh-CN" sz="3200" dirty="0">
                <a:solidFill>
                  <a:srgbClr val="FFFF00"/>
                </a:solidFill>
              </a:rPr>
              <a:t>请问为什么标准组合</a:t>
            </a:r>
            <a:r>
              <a:rPr lang="en-US" altLang="zh-CN" sz="3200" dirty="0">
                <a:solidFill>
                  <a:srgbClr val="FFFF00"/>
                </a:solidFill>
              </a:rPr>
              <a:t>(1.0</a:t>
            </a:r>
            <a:r>
              <a:rPr lang="zh-CN" altLang="zh-CN" sz="3200" dirty="0">
                <a:solidFill>
                  <a:srgbClr val="FFFF00"/>
                </a:solidFill>
              </a:rPr>
              <a:t>恒</a:t>
            </a:r>
            <a:r>
              <a:rPr lang="en-US" altLang="zh-CN" sz="3200" dirty="0">
                <a:solidFill>
                  <a:srgbClr val="FFFF00"/>
                </a:solidFill>
              </a:rPr>
              <a:t>-1.0</a:t>
            </a:r>
            <a:r>
              <a:rPr lang="zh-CN" altLang="zh-CN" sz="3200" dirty="0">
                <a:solidFill>
                  <a:srgbClr val="FFFF00"/>
                </a:solidFill>
              </a:rPr>
              <a:t>浮</a:t>
            </a:r>
            <a:r>
              <a:rPr lang="en-US" altLang="zh-CN" sz="3200" dirty="0">
                <a:solidFill>
                  <a:srgbClr val="FFFF00"/>
                </a:solidFill>
              </a:rPr>
              <a:t>)</a:t>
            </a:r>
            <a:r>
              <a:rPr lang="zh-CN" altLang="zh-CN" sz="3200" dirty="0">
                <a:solidFill>
                  <a:srgbClr val="FFFF00"/>
                </a:solidFill>
              </a:rPr>
              <a:t>的桩反力为什么不等于恒载、高水单工况下桩反力之和呢？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all" spc="0" normalizeH="0" baseline="0" noProof="1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rPr>
              <a:t>规范中的组合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7" name="内容占位符 2"/>
          <p:cNvSpPr>
            <a:spLocks noGrp="1"/>
          </p:cNvSpPr>
          <p:nvPr/>
        </p:nvSpPr>
        <p:spPr>
          <a:xfrm>
            <a:off x="2317750" y="1494155"/>
            <a:ext cx="5334635" cy="2929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defTabSz="913765" eaLnBrk="1" hangingPunct="1">
              <a:lnSpc>
                <a:spcPct val="120000"/>
              </a:lnSpc>
              <a:buClrTx/>
              <a:buSzTx/>
              <a:buNone/>
            </a:pPr>
            <a:endParaRPr lang="zh-CN" altLang="zh-CN"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3159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荷规</a:t>
            </a:r>
            <a:r>
              <a:rPr lang="en-US" altLang="zh-CN" b="1" dirty="0" smtClean="0"/>
              <a:t>》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79885"/>
            <a:ext cx="4728244" cy="15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65040"/>
            <a:ext cx="472824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all" spc="0" normalizeH="0" baseline="0" noProof="1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rPr>
              <a:t>规范中的组合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7" name="内容占位符 2"/>
          <p:cNvSpPr>
            <a:spLocks noGrp="1"/>
          </p:cNvSpPr>
          <p:nvPr/>
        </p:nvSpPr>
        <p:spPr>
          <a:xfrm>
            <a:off x="2317750" y="1494155"/>
            <a:ext cx="5334635" cy="2929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defTabSz="913765" eaLnBrk="1" hangingPunct="1">
              <a:lnSpc>
                <a:spcPct val="120000"/>
              </a:lnSpc>
              <a:buClrTx/>
              <a:buSzTx/>
              <a:buNone/>
            </a:pPr>
            <a:endParaRPr lang="zh-CN" altLang="zh-CN"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3159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《</a:t>
            </a:r>
            <a:r>
              <a:rPr lang="zh-CN" altLang="en-US" b="1" dirty="0"/>
              <a:t>高规</a:t>
            </a:r>
            <a:r>
              <a:rPr lang="en-US" altLang="zh-CN" b="1" dirty="0" smtClean="0"/>
              <a:t>》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31591"/>
            <a:ext cx="56901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451145"/>
            <a:ext cx="5404754" cy="9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9862"/>
            <a:ext cx="530636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6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all" spc="0" normalizeH="0" baseline="0" noProof="1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rPr>
              <a:t>规范中的组合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7" name="内容占位符 2"/>
          <p:cNvSpPr>
            <a:spLocks noGrp="1"/>
          </p:cNvSpPr>
          <p:nvPr/>
        </p:nvSpPr>
        <p:spPr>
          <a:xfrm>
            <a:off x="2317750" y="1494155"/>
            <a:ext cx="5334635" cy="2929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defTabSz="913765" eaLnBrk="1" hangingPunct="1">
              <a:lnSpc>
                <a:spcPct val="120000"/>
              </a:lnSpc>
              <a:buClrTx/>
              <a:buSzTx/>
              <a:buNone/>
            </a:pPr>
            <a:endParaRPr lang="zh-CN" altLang="zh-CN"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3159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工程结构可靠性统一标准</a:t>
            </a:r>
            <a:r>
              <a:rPr lang="en-US" altLang="zh-CN" b="1" dirty="0" smtClean="0"/>
              <a:t>》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6006"/>
            <a:ext cx="5206578" cy="279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all" spc="0" normalizeH="0" baseline="0" noProof="1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rPr>
              <a:t>规范中的组合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7" name="内容占位符 2"/>
          <p:cNvSpPr>
            <a:spLocks noGrp="1"/>
          </p:cNvSpPr>
          <p:nvPr/>
        </p:nvSpPr>
        <p:spPr>
          <a:xfrm>
            <a:off x="2317750" y="1494155"/>
            <a:ext cx="5334635" cy="2929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 defTabSz="913765" eaLnBrk="1" hangingPunct="1">
              <a:lnSpc>
                <a:spcPct val="120000"/>
              </a:lnSpc>
              <a:buClrTx/>
              <a:buSzTx/>
              <a:buNone/>
            </a:pPr>
            <a:endParaRPr lang="zh-CN" altLang="zh-CN" sz="15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31590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建筑结构可靠性设计统一标准</a:t>
            </a:r>
            <a:r>
              <a:rPr lang="en-US" altLang="zh-CN" b="1" dirty="0" smtClean="0"/>
              <a:t>》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13" name="图片 12"/>
          <p:cNvPicPr/>
          <p:nvPr/>
        </p:nvPicPr>
        <p:blipFill>
          <a:blip r:embed="rId7"/>
          <a:stretch>
            <a:fillRect/>
          </a:stretch>
        </p:blipFill>
        <p:spPr>
          <a:xfrm>
            <a:off x="1043608" y="1869658"/>
            <a:ext cx="7199595" cy="18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/>
            <p:nvPr>
              <p:custDataLst>
                <p:tags r:id="rId1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763688" y="1707654"/>
            <a:ext cx="584835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3200" b="1" noProof="1" smtClean="0">
                <a:solidFill>
                  <a:srgbClr val="FFC000"/>
                </a:solidFill>
                <a:latin typeface="Verdana" panose="020B0604030504040204" pitchFamily="34" charset="0"/>
              </a:rPr>
              <a:t>YJK</a:t>
            </a:r>
            <a:r>
              <a:rPr lang="zh-CN" altLang="en-US" sz="3200" b="1" noProof="1" smtClean="0">
                <a:solidFill>
                  <a:srgbClr val="FFC000"/>
                </a:solidFill>
                <a:latin typeface="Verdana" panose="020B0604030504040204" pitchFamily="34" charset="0"/>
              </a:rPr>
              <a:t>基础模型中的线性和</a:t>
            </a:r>
            <a:endParaRPr lang="en-US" altLang="zh-CN" sz="3200" b="1" noProof="1" smtClean="0">
              <a:solidFill>
                <a:srgbClr val="FFC000"/>
              </a:solidFill>
              <a:latin typeface="Verdana" panose="020B0604030504040204" pitchFamily="34" charset="0"/>
            </a:endParaRPr>
          </a:p>
          <a:p>
            <a:pPr algn="ctr">
              <a:defRPr/>
            </a:pPr>
            <a:r>
              <a:rPr lang="zh-CN" altLang="en-US" sz="3200" b="1" noProof="1" smtClean="0">
                <a:solidFill>
                  <a:srgbClr val="FFC000"/>
                </a:solidFill>
                <a:latin typeface="Verdana" panose="020B0604030504040204" pitchFamily="34" charset="0"/>
              </a:rPr>
              <a:t>非线性</a:t>
            </a:r>
            <a:endParaRPr lang="zh-CN" altLang="zh-C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n-US" altLang="zh-CN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YJK</a:t>
            </a:r>
            <a:r>
              <a:rPr lang="zh-CN" altLang="en-US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基础中的模型分类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99592" y="113159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</a:rPr>
              <a:t>常见的非线性问题：</a:t>
            </a:r>
            <a:endParaRPr lang="en-US" altLang="zh-CN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7491" y="1923678"/>
            <a:ext cx="22236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a</a:t>
            </a:r>
            <a:r>
              <a:rPr lang="zh-CN" altLang="en-US" dirty="0" smtClean="0">
                <a:solidFill>
                  <a:prstClr val="black"/>
                </a:solidFill>
              </a:rPr>
              <a:t>：材料非线性</a:t>
            </a:r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b</a:t>
            </a:r>
            <a:r>
              <a:rPr lang="zh-CN" altLang="en-US" dirty="0" smtClean="0">
                <a:solidFill>
                  <a:prstClr val="black"/>
                </a:solidFill>
              </a:rPr>
              <a:t>：几何非线性</a:t>
            </a:r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c</a:t>
            </a:r>
            <a:r>
              <a:rPr lang="zh-CN" altLang="en-US" dirty="0" smtClean="0">
                <a:solidFill>
                  <a:prstClr val="black"/>
                </a:solidFill>
              </a:rPr>
              <a:t>：边界条件非线性</a:t>
            </a:r>
            <a:endParaRPr lang="en-US" altLang="zh-CN" dirty="0" smtClean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53586" y="249079"/>
            <a:ext cx="7105650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n-US" altLang="zh-CN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YJK</a:t>
            </a:r>
            <a:r>
              <a:rPr lang="zh-CN" altLang="en-US" sz="2400" b="1" cap="all" noProof="1" smtClean="0">
                <a:solidFill>
                  <a:srgbClr val="2F5597"/>
                </a:solidFill>
                <a:sym typeface="Arial" panose="020B0604020202020204" pitchFamily="34" charset="0"/>
              </a:rPr>
              <a:t>基础中的模型分类</a:t>
            </a:r>
          </a:p>
        </p:txBody>
      </p:sp>
      <p:sp>
        <p:nvSpPr>
          <p:cNvPr id="27" name="等腰三角形 26"/>
          <p:cNvSpPr/>
          <p:nvPr>
            <p:custDataLst>
              <p:tags r:id="rId2"/>
            </p:custDataLst>
          </p:nvPr>
        </p:nvSpPr>
        <p:spPr>
          <a:xfrm rot="5400000" flipH="1">
            <a:off x="203002" y="460177"/>
            <a:ext cx="558404" cy="48101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3"/>
            </p:custDataLst>
          </p:nvPr>
        </p:nvSpPr>
        <p:spPr>
          <a:xfrm rot="5400000" flipH="1">
            <a:off x="-47625" y="98822"/>
            <a:ext cx="692944" cy="5976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350" noProof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23265" y="700088"/>
            <a:ext cx="4329113" cy="0"/>
          </a:xfrm>
          <a:prstGeom prst="line">
            <a:avLst/>
          </a:prstGeom>
          <a:ln w="31750">
            <a:solidFill>
              <a:srgbClr val="2F5597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1" name="组合 3"/>
          <p:cNvGrpSpPr/>
          <p:nvPr/>
        </p:nvGrpSpPr>
        <p:grpSpPr>
          <a:xfrm>
            <a:off x="8534400" y="477441"/>
            <a:ext cx="152400" cy="55959"/>
            <a:chOff x="9839643" y="910585"/>
            <a:chExt cx="203545" cy="74612"/>
          </a:xfrm>
        </p:grpSpPr>
        <p:cxnSp>
          <p:nvCxnSpPr>
            <p:cNvPr id="30" name="直接连接符 29"/>
            <p:cNvCxnSpPr>
              <a:stCxn id="27" idx="0"/>
            </p:cNvCxnSpPr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>
              <a:stCxn id="27" idx="0"/>
            </p:cNvCxnSpPr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83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619672" y="1851670"/>
            <a:ext cx="25442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a</a:t>
            </a:r>
            <a:r>
              <a:rPr lang="zh-CN" altLang="en-US" dirty="0" smtClean="0">
                <a:solidFill>
                  <a:prstClr val="black"/>
                </a:solidFill>
              </a:rPr>
              <a:t>：刚性基础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zh-CN" altLang="en-US" dirty="0" smtClean="0">
                <a:solidFill>
                  <a:prstClr val="black"/>
                </a:solidFill>
              </a:rPr>
              <a:t>规范算法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b</a:t>
            </a:r>
            <a:r>
              <a:rPr lang="zh-CN" altLang="en-US" dirty="0" smtClean="0">
                <a:solidFill>
                  <a:prstClr val="black"/>
                </a:solidFill>
              </a:rPr>
              <a:t>：有限元基础</a:t>
            </a:r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c</a:t>
            </a:r>
            <a:r>
              <a:rPr lang="zh-CN" altLang="en-US" dirty="0" smtClean="0">
                <a:solidFill>
                  <a:prstClr val="black"/>
                </a:solidFill>
              </a:rPr>
              <a:t>：防水板</a:t>
            </a:r>
            <a:r>
              <a:rPr lang="en-US" altLang="zh-CN" dirty="0" smtClean="0">
                <a:solidFill>
                  <a:prstClr val="black"/>
                </a:solidFill>
              </a:rPr>
              <a:t>(</a:t>
            </a:r>
            <a:r>
              <a:rPr lang="zh-CN" altLang="en-US" dirty="0" smtClean="0">
                <a:solidFill>
                  <a:prstClr val="black"/>
                </a:solidFill>
              </a:rPr>
              <a:t>倒楼盖模型</a:t>
            </a:r>
            <a:r>
              <a:rPr lang="en-US" altLang="zh-CN" dirty="0" smtClean="0">
                <a:solidFill>
                  <a:prstClr val="black"/>
                </a:solidFill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267258" y="242773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91880" y="228371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弹性地基梁板法</a:t>
            </a:r>
            <a:r>
              <a:rPr lang="en-US" altLang="zh-CN" dirty="0" smtClean="0"/>
              <a:t>(</a:t>
            </a:r>
            <a:r>
              <a:rPr lang="zh-CN" altLang="en-US" dirty="0" smtClean="0"/>
              <a:t>文克尔假定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1295" y="304229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倒楼盖法</a:t>
            </a:r>
            <a:r>
              <a:rPr lang="en-US" altLang="zh-CN" dirty="0" smtClean="0"/>
              <a:t>(</a:t>
            </a:r>
            <a:r>
              <a:rPr lang="zh-CN" altLang="en-US" dirty="0" smtClean="0"/>
              <a:t>柱墙不动支座假定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5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31*1547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d"/>
  <p:tag name="KSO_WM_UNIT_INDEX" val="1"/>
  <p:tag name="KSO_WM_UNIT_ID" val="custom20186547_13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6"/>
  <p:tag name="KSO_WM_UNIT_COLOR_SCHEME_PARENT_PAGE" val="0_13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31*1547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d"/>
  <p:tag name="KSO_WM_UNIT_INDEX" val="1"/>
  <p:tag name="KSO_WM_UNIT_ID" val="custom20186547_13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6"/>
  <p:tag name="KSO_WM_UNIT_COLOR_SCHEME_PARENT_PAGE" val="0_13"/>
  <p:tag name="KSO_WM_UNIT_USESOURCEFORMAT_APPLY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7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7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78"/>
  <p:tag name="KSO_WM_TEMPLATE_MASTER_TYPE" val="1"/>
  <p:tag name="KSO_WM_TEMPLATE_THUMBS_INDEX" val="1、4、7、13、18、19、20、21、22、26、31、35、36、37、3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31*1547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d"/>
  <p:tag name="KSO_WM_UNIT_INDEX" val="1"/>
  <p:tag name="KSO_WM_UNIT_ID" val="custom20186547_13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6"/>
  <p:tag name="KSO_WM_UNIT_COLOR_SCHEME_PARENT_PAGE" val="0_13"/>
  <p:tag name="KSO_WM_UNIT_USESOURCEFORMAT_APPLY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31*1547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d"/>
  <p:tag name="KSO_WM_UNIT_INDEX" val="1"/>
  <p:tag name="KSO_WM_UNIT_ID" val="custom20186547_13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6"/>
  <p:tag name="KSO_WM_UNIT_COLOR_SCHEME_PARENT_PAGE" val="0_13"/>
  <p:tag name="KSO_WM_UNIT_USESOURCEFORMAT_APPLY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31*1547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d"/>
  <p:tag name="KSO_WM_UNIT_INDEX" val="1"/>
  <p:tag name="KSO_WM_UNIT_ID" val="custom20186547_13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6"/>
  <p:tag name="KSO_WM_UNIT_COLOR_SCHEME_PARENT_PAGE" val="0_13"/>
  <p:tag name="KSO_WM_UNIT_USESOURCEFORMAT_APPLY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31*1547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d"/>
  <p:tag name="KSO_WM_UNIT_INDEX" val="1"/>
  <p:tag name="KSO_WM_UNIT_ID" val="custom20186547_13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6"/>
  <p:tag name="KSO_WM_UNIT_COLOR_SCHEME_PARENT_PAGE" val="0_13"/>
  <p:tag name="KSO_WM_UNIT_USESOURCEFORMAT_APPLY" val="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2837"/>
  <p:tag name="KSO_WM_DIAGRAM_GROUP_CODE" val="m1-1"/>
  <p:tag name="KSO_WM_UNIT_ID" val="custom20202837_8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2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2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8*i*3"/>
  <p:tag name="KSO_WM_UNIT_LAYERLEVEL" val="1"/>
  <p:tag name="KSO_WM_TAG_VERSION" val="1.0"/>
  <p:tag name="KSO_WM_BEAUTIFY_FLAG" val="#wm#"/>
  <p:tag name="KSO_WM_DIAGRAM_GROUP_CODE" val="m1-1"/>
  <p:tag name="KSO_WM_UNIT_TYPE" val="i"/>
  <p:tag name="KSO_WM_UNIT_INDEX" val="3"/>
  <p:tag name="KSO_WM_TEMPLATE_CATEGORY" val="custom"/>
  <p:tag name="KSO_WM_TEMPLATE_INDEX" val="20202837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837_14*i*3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2837_14*i*4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SM_LIMIT_TYPE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37_19"/>
  <p:tag name="KSO_WM_TEMPLATE_SUBCATEGORY" val="0"/>
  <p:tag name="KSO_WM_TEMPLATE_MASTER_TYPE" val="1"/>
  <p:tag name="KSO_WM_TEMPLATE_COLOR_TYPE" val="1"/>
  <p:tag name="KSO_WM_SLIDE_ITEM_CNT" val="0"/>
  <p:tag name="KSO_WM_SLIDE_INDEX" val="19"/>
  <p:tag name="KSO_WM_TAG_VERSION" val="1.0"/>
  <p:tag name="KSO_WM_BEAUTIFY_FLAG" val="#wm#"/>
  <p:tag name="KSO_WM_TEMPLATE_CATEGORY" val="custom"/>
  <p:tag name="KSO_WM_TEMPLATE_INDEX" val="20202837"/>
  <p:tag name="KSO_WM_SLIDE_TYPE" val="endPage"/>
  <p:tag name="KSO_WM_SLIDE_SUBTYPE" val="pureTxt"/>
  <p:tag name="KSO_WM_SLIDE_LAYOUT" val="a_b"/>
  <p:tag name="KSO_WM_SLIDE_LAYOUT_CNT" val="1_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19*a*1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感谢您的耐心观看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19*b*1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40"/>
  <p:tag name="KSO_WM_UNIT_TYPE" val="b"/>
  <p:tag name="KSO_WM_UNIT_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6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99">
      <a:dk1>
        <a:srgbClr val="000000"/>
      </a:dk1>
      <a:lt1>
        <a:srgbClr val="FFFFFF"/>
      </a:lt1>
      <a:dk2>
        <a:srgbClr val="EEF6FC"/>
      </a:dk2>
      <a:lt2>
        <a:srgbClr val="FCFCFD"/>
      </a:lt2>
      <a:accent1>
        <a:srgbClr val="6F86A0"/>
      </a:accent1>
      <a:accent2>
        <a:srgbClr val="2F9BC1"/>
      </a:accent2>
      <a:accent3>
        <a:srgbClr val="20ADB0"/>
      </a:accent3>
      <a:accent4>
        <a:srgbClr val="35A550"/>
      </a:accent4>
      <a:accent5>
        <a:srgbClr val="7A9F3F"/>
      </a:accent5>
      <a:accent6>
        <a:srgbClr val="E5CA2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yjk</Template>
  <TotalTime>1349</TotalTime>
  <Words>577</Words>
  <Application>Microsoft Office PowerPoint</Application>
  <PresentationFormat>全屏显示(16:9)</PresentationFormat>
  <Paragraphs>75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6_Office 主题​​</vt:lpstr>
      <vt:lpstr>4_Office 主题​​</vt:lpstr>
      <vt:lpstr>2_Office 主题​​</vt:lpstr>
      <vt:lpstr>7_Office 主题​​</vt:lpstr>
      <vt:lpstr>8_Office 主题​​</vt:lpstr>
      <vt:lpstr>基础中的线性和非线性 问题及相关引申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北京盈建科软件有限责任公司 (Beijing YJK Building Software Co., Ltd.)</dc:title>
  <dc:creator>user</dc:creator>
  <cp:lastModifiedBy>tp</cp:lastModifiedBy>
  <cp:revision>1764</cp:revision>
  <dcterms:created xsi:type="dcterms:W3CDTF">2019-12-11T03:01:00Z</dcterms:created>
  <dcterms:modified xsi:type="dcterms:W3CDTF">2021-03-05T11:37:02Z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