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426" r:id="rId3"/>
    <p:sldId id="427" r:id="rId4"/>
    <p:sldId id="428" r:id="rId5"/>
    <p:sldId id="433" r:id="rId6"/>
    <p:sldId id="430" r:id="rId7"/>
    <p:sldId id="431" r:id="rId8"/>
    <p:sldId id="577" r:id="rId9"/>
    <p:sldId id="434" r:id="rId10"/>
    <p:sldId id="429" r:id="rId11"/>
    <p:sldId id="435" r:id="rId12"/>
    <p:sldId id="432" r:id="rId13"/>
    <p:sldId id="436" r:id="rId14"/>
    <p:sldId id="581" r:id="rId15"/>
    <p:sldId id="464" r:id="rId16"/>
    <p:sldId id="465" r:id="rId17"/>
    <p:sldId id="466" r:id="rId18"/>
    <p:sldId id="467" r:id="rId19"/>
    <p:sldId id="468" r:id="rId20"/>
    <p:sldId id="578" r:id="rId21"/>
    <p:sldId id="579" r:id="rId22"/>
    <p:sldId id="469" r:id="rId23"/>
    <p:sldId id="470" r:id="rId24"/>
    <p:sldId id="471" r:id="rId25"/>
    <p:sldId id="472" r:id="rId26"/>
    <p:sldId id="473" r:id="rId27"/>
    <p:sldId id="509" r:id="rId28"/>
    <p:sldId id="474" r:id="rId29"/>
    <p:sldId id="500" r:id="rId30"/>
    <p:sldId id="501" r:id="rId31"/>
    <p:sldId id="502" r:id="rId32"/>
    <p:sldId id="503" r:id="rId33"/>
    <p:sldId id="504" r:id="rId34"/>
    <p:sldId id="505" r:id="rId35"/>
    <p:sldId id="506" r:id="rId36"/>
    <p:sldId id="545" r:id="rId37"/>
    <p:sldId id="507" r:id="rId38"/>
    <p:sldId id="508" r:id="rId39"/>
    <p:sldId id="546" r:id="rId40"/>
    <p:sldId id="547" r:id="rId41"/>
    <p:sldId id="548" r:id="rId42"/>
    <p:sldId id="549" r:id="rId43"/>
    <p:sldId id="550" r:id="rId44"/>
    <p:sldId id="551" r:id="rId45"/>
    <p:sldId id="552" r:id="rId46"/>
    <p:sldId id="580" r:id="rId47"/>
    <p:sldId id="582" r:id="rId48"/>
    <p:sldId id="583" r:id="rId49"/>
    <p:sldId id="584" r:id="rId50"/>
    <p:sldId id="585" r:id="rId51"/>
    <p:sldId id="586" r:id="rId52"/>
    <p:sldId id="576"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2">
          <p15:clr>
            <a:srgbClr val="A4A3A4"/>
          </p15:clr>
        </p15:guide>
        <p15:guide id="2" pos="39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 id="2" name="tanxifeng"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5" d="100"/>
          <a:sy n="115" d="100"/>
        </p:scale>
        <p:origin x="498" y="102"/>
      </p:cViewPr>
      <p:guideLst>
        <p:guide orient="horz" pos="2372"/>
        <p:guide pos="39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2021/6/17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2021/6/17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2021/6/17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2021/6/17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2021/6/17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2021/6/17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2021/6/17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1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1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22.xml"/><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131.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134.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42.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145.xml"/><Relationship Id="rId5" Type="http://schemas.openxmlformats.org/officeDocument/2006/relationships/image" Target="../media/image73.png"/><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146.xml"/><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14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148.xml"/><Relationship Id="rId5" Type="http://schemas.openxmlformats.org/officeDocument/2006/relationships/image" Target="../media/image83.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149.xml"/><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50.xml"/><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直角三角形 9"/>
          <p:cNvSpPr/>
          <p:nvPr/>
        </p:nvSpPr>
        <p:spPr>
          <a:xfrm rot="18903336">
            <a:off x="1069230" y="-5610165"/>
            <a:ext cx="10320853" cy="1033232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3"/>
          <p:cNvSpPr txBox="1">
            <a:spLocks noChangeArrowheads="1"/>
          </p:cNvSpPr>
          <p:nvPr/>
        </p:nvSpPr>
        <p:spPr bwMode="auto">
          <a:xfrm>
            <a:off x="1964798" y="175826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YJK3.1</a:t>
            </a:r>
            <a:r>
              <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基础新增功能介绍</a:t>
            </a:r>
          </a:p>
        </p:txBody>
      </p:sp>
      <p:sp>
        <p:nvSpPr>
          <p:cNvPr id="24" name="文本框 23"/>
          <p:cNvSpPr txBox="1"/>
          <p:nvPr/>
        </p:nvSpPr>
        <p:spPr>
          <a:xfrm>
            <a:off x="1964690" y="2178685"/>
            <a:ext cx="9894570" cy="4707890"/>
          </a:xfrm>
          <a:prstGeom prst="rect">
            <a:avLst/>
          </a:prstGeom>
          <a:noFill/>
        </p:spPr>
        <p:txBody>
          <a:bodyPr wrap="square" rtlCol="0">
            <a:spAutoFit/>
          </a:bodyPr>
          <a:lstStyle/>
          <a:p>
            <a:r>
              <a:rPr lang="en-US" altLang="zh-CN" sz="30000" dirty="0">
                <a:solidFill>
                  <a:schemeClr val="bg1">
                    <a:alpha val="20000"/>
                  </a:schemeClr>
                </a:solidFill>
                <a:latin typeface="微软雅黑" panose="020B0503020204020204" pitchFamily="34" charset="-122"/>
                <a:ea typeface="微软雅黑" panose="020B0503020204020204" pitchFamily="34" charset="-122"/>
              </a:rPr>
              <a:t>2021</a:t>
            </a:r>
          </a:p>
        </p:txBody>
      </p:sp>
      <p:sp>
        <p:nvSpPr>
          <p:cNvPr id="6" name="文本框 5"/>
          <p:cNvSpPr txBox="1"/>
          <p:nvPr/>
        </p:nvSpPr>
        <p:spPr>
          <a:xfrm>
            <a:off x="4755515" y="2785745"/>
            <a:ext cx="3492500" cy="460375"/>
          </a:xfrm>
          <a:prstGeom prst="rect">
            <a:avLst/>
          </a:prstGeom>
          <a:noFill/>
        </p:spPr>
        <p:txBody>
          <a:bodyPr wrap="square" rtlCol="0">
            <a:spAutoFit/>
          </a:bodyPr>
          <a:lstStyle/>
          <a:p>
            <a:r>
              <a:rPr lang="en-US" altLang="zh-CN" sz="2400" i="1">
                <a:solidFill>
                  <a:schemeClr val="bg1"/>
                </a:solidFill>
              </a:rPr>
              <a:t>——</a:t>
            </a:r>
            <a:r>
              <a:rPr lang="zh-CN" altLang="en-US" sz="2400" i="1">
                <a:solidFill>
                  <a:schemeClr val="bg1"/>
                </a:solidFill>
              </a:rPr>
              <a:t>新起点，新气象</a:t>
            </a:r>
          </a:p>
        </p:txBody>
      </p:sp>
      <p:sp>
        <p:nvSpPr>
          <p:cNvPr id="7" name="圆角矩形 6"/>
          <p:cNvSpPr/>
          <p:nvPr/>
        </p:nvSpPr>
        <p:spPr>
          <a:xfrm>
            <a:off x="4984750" y="3599815"/>
            <a:ext cx="2694940" cy="55499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产品与测试部：崔夏阳</a:t>
            </a:r>
          </a:p>
        </p:txBody>
      </p:sp>
      <p:pic>
        <p:nvPicPr>
          <p:cNvPr id="16" name="图片 15" descr="盈建科LOGO单色-01"/>
          <p:cNvPicPr>
            <a:picLocks noChangeAspect="1"/>
          </p:cNvPicPr>
          <p:nvPr/>
        </p:nvPicPr>
        <p:blipFill>
          <a:blip r:embed="rId4"/>
          <a:srcRect l="39026" t="33464" b="30258"/>
          <a:stretch>
            <a:fillRect/>
          </a:stretch>
        </p:blipFill>
        <p:spPr>
          <a:xfrm>
            <a:off x="4239895" y="196215"/>
            <a:ext cx="4070350" cy="901065"/>
          </a:xfrm>
          <a:prstGeom prst="rect">
            <a:avLst/>
          </a:prstGeom>
        </p:spPr>
      </p:pic>
      <p:sp>
        <p:nvSpPr>
          <p:cNvPr id="17" name="半闭框 16"/>
          <p:cNvSpPr/>
          <p:nvPr/>
        </p:nvSpPr>
        <p:spPr>
          <a:xfrm rot="13362041">
            <a:off x="6087229" y="5928039"/>
            <a:ext cx="295098" cy="295098"/>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992630"/>
            <a:ext cx="5480050" cy="2640965"/>
          </a:xfrm>
        </p:spPr>
        <p:txBody>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v3.1.0改进了手动布置独基或承台时模型界面的显示，增加了显示编号的功能。</a:t>
            </a:r>
          </a:p>
          <a:p>
            <a:pPr marL="0" indent="0">
              <a:buNone/>
            </a:pP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、布置承台或独基时显示编号功能</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4" name="内容占位符 2"/>
          <p:cNvSpPr>
            <a:spLocks noGrp="1"/>
          </p:cNvSpPr>
          <p:nvPr/>
        </p:nvSpPr>
        <p:spPr>
          <a:xfrm>
            <a:off x="777875" y="3816350"/>
            <a:ext cx="5480050" cy="264096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如右图所示，在独基或承台布置界面下，所有已布置的独基下方均增加了编号的显示，显示的数值与左侧独基构件表中的编号相对应，方便在布置时直观的查看布置状态。</a:t>
            </a:r>
          </a:p>
        </p:txBody>
      </p:sp>
      <p:sp>
        <p:nvSpPr>
          <p:cNvPr id="8" name="L 形 7"/>
          <p:cNvSpPr/>
          <p:nvPr/>
        </p:nvSpPr>
        <p:spPr>
          <a:xfrm rot="5400000">
            <a:off x="1156335" y="372554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 形 9"/>
          <p:cNvSpPr/>
          <p:nvPr/>
        </p:nvSpPr>
        <p:spPr>
          <a:xfrm rot="5400000">
            <a:off x="1156335" y="19589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6400800" y="1793875"/>
            <a:ext cx="5449570" cy="4786630"/>
          </a:xfrm>
          <a:prstGeom prst="rect">
            <a:avLst/>
          </a:prstGeom>
          <a:noFill/>
          <a:ln w="9525">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649730"/>
            <a:ext cx="10933430" cy="219202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YJK v3.1.0改进了基础建模中有关于工程量统计的重叠关系判别逻辑。在以往的版本中，基础的工程量统计不对重叠关系进行判别，输出的混凝土工程量为简单的单构件体积加和；在v3.1.0中，加入了针对于筏板与其内部构件的重叠关系判别，会扣除他们的重叠部分体积。主要修改为以下几个方面：</a:t>
            </a:r>
          </a:p>
          <a:p>
            <a:pPr marL="0" indent="0">
              <a:buNone/>
            </a:pP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6</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、改进基础工程量统计中重叠关系判别</a:t>
            </a:r>
          </a:p>
        </p:txBody>
      </p:sp>
      <p:sp>
        <p:nvSpPr>
          <p:cNvPr id="10" name="L 形 9"/>
          <p:cNvSpPr/>
          <p:nvPr/>
        </p:nvSpPr>
        <p:spPr>
          <a:xfrm rot="5400000">
            <a:off x="1156335" y="16160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custDataLst>
              <p:tags r:id="rId2"/>
            </p:custDataLst>
          </p:nvPr>
        </p:nvGrpSpPr>
        <p:grpSpPr>
          <a:xfrm>
            <a:off x="1488440" y="3778304"/>
            <a:ext cx="1962150" cy="2221428"/>
            <a:chOff x="800100" y="573459"/>
            <a:chExt cx="1962150" cy="2221428"/>
          </a:xfrm>
        </p:grpSpPr>
        <p:sp>
          <p:nvSpPr>
            <p:cNvPr id="35" name="矩形 34"/>
            <p:cNvSpPr/>
            <p:nvPr>
              <p:custDataLst>
                <p:tags r:id="rId16"/>
              </p:custDataLst>
            </p:nvPr>
          </p:nvSpPr>
          <p:spPr>
            <a:xfrm>
              <a:off x="800100" y="573459"/>
              <a:ext cx="1962150" cy="1958696"/>
            </a:xfrm>
            <a:prstGeom prst="rect">
              <a:avLst/>
            </a:prstGeom>
            <a:gradFill>
              <a:gsLst>
                <a:gs pos="0">
                  <a:srgbClr val="FE4444"/>
                </a:gs>
                <a:gs pos="100000">
                  <a:srgbClr val="832B2B"/>
                </a:gs>
              </a:gsLst>
              <a:path path="circle">
                <a:fillToRect l="50000" t="50000" r="50000" b="50000"/>
              </a:path>
              <a:tileRect/>
            </a:gra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rgbClr val="C00000"/>
                </a:solidFill>
              </a:endParaRPr>
            </a:p>
          </p:txBody>
        </p:sp>
        <p:sp>
          <p:nvSpPr>
            <p:cNvPr id="36" name="任意多边形 35"/>
            <p:cNvSpPr/>
            <p:nvPr>
              <p:custDataLst>
                <p:tags r:id="rId17"/>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chemeClr val="accent1">
                <a:lumMod val="20000"/>
                <a:lumOff val="80000"/>
              </a:scheme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lnSpcReduction="10000"/>
            </a:bodyPr>
            <a:lstStyle/>
            <a:p>
              <a:pPr algn="ctr"/>
              <a:r>
                <a:rPr lang="en-US" altLang="zh-CN" dirty="0">
                  <a:solidFill>
                    <a:srgbClr val="C00000"/>
                  </a:solidFill>
                </a:rPr>
                <a:t>A</a:t>
              </a:r>
            </a:p>
          </p:txBody>
        </p:sp>
        <p:cxnSp>
          <p:nvCxnSpPr>
            <p:cNvPr id="37" name="直接连接符 36"/>
            <p:cNvCxnSpPr/>
            <p:nvPr>
              <p:custDataLst>
                <p:tags r:id="rId18"/>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19"/>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3"/>
            </p:custDataLst>
          </p:nvPr>
        </p:nvGrpSpPr>
        <p:grpSpPr>
          <a:xfrm>
            <a:off x="4923790" y="3778304"/>
            <a:ext cx="1962150" cy="2221428"/>
            <a:chOff x="800100" y="573459"/>
            <a:chExt cx="1962150" cy="2221428"/>
          </a:xfrm>
        </p:grpSpPr>
        <p:sp>
          <p:nvSpPr>
            <p:cNvPr id="41" name="矩形 40"/>
            <p:cNvSpPr/>
            <p:nvPr>
              <p:custDataLst>
                <p:tags r:id="rId12"/>
              </p:custDataLst>
            </p:nvPr>
          </p:nvSpPr>
          <p:spPr>
            <a:xfrm>
              <a:off x="800100" y="573459"/>
              <a:ext cx="1962150" cy="1958696"/>
            </a:xfrm>
            <a:prstGeom prst="rect">
              <a:avLst/>
            </a:prstGeom>
            <a:gradFill>
              <a:gsLst>
                <a:gs pos="0">
                  <a:srgbClr val="FE4444"/>
                </a:gs>
                <a:gs pos="100000">
                  <a:srgbClr val="832B2B"/>
                </a:gs>
              </a:gsLst>
              <a:path path="circle">
                <a:fillToRect l="50000" t="50000" r="50000" b="50000"/>
              </a:path>
              <a:tileRect/>
            </a:gra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endParaRPr>
            </a:p>
          </p:txBody>
        </p:sp>
        <p:sp>
          <p:nvSpPr>
            <p:cNvPr id="42" name="任意多边形 41"/>
            <p:cNvSpPr/>
            <p:nvPr>
              <p:custDataLst>
                <p:tags r:id="rId13"/>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chemeClr val="accent1">
                <a:lumMod val="20000"/>
                <a:lumOff val="80000"/>
              </a:scheme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lnSpcReduction="10000"/>
            </a:bodyPr>
            <a:lstStyle/>
            <a:p>
              <a:pPr algn="ctr"/>
              <a:r>
                <a:rPr lang="en-US" altLang="zh-CN" dirty="0">
                  <a:solidFill>
                    <a:srgbClr val="C00000"/>
                  </a:solidFill>
                </a:rPr>
                <a:t>B</a:t>
              </a:r>
            </a:p>
          </p:txBody>
        </p:sp>
        <p:cxnSp>
          <p:nvCxnSpPr>
            <p:cNvPr id="43" name="直接连接符 42"/>
            <p:cNvCxnSpPr/>
            <p:nvPr>
              <p:custDataLst>
                <p:tags r:id="rId14"/>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5"/>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5" name="组合 44"/>
          <p:cNvGrpSpPr/>
          <p:nvPr>
            <p:custDataLst>
              <p:tags r:id="rId4"/>
            </p:custDataLst>
          </p:nvPr>
        </p:nvGrpSpPr>
        <p:grpSpPr>
          <a:xfrm>
            <a:off x="8359140" y="3778304"/>
            <a:ext cx="1962150" cy="2221428"/>
            <a:chOff x="800100" y="573459"/>
            <a:chExt cx="1962150" cy="2221428"/>
          </a:xfrm>
        </p:grpSpPr>
        <p:sp>
          <p:nvSpPr>
            <p:cNvPr id="46" name="矩形 45"/>
            <p:cNvSpPr/>
            <p:nvPr>
              <p:custDataLst>
                <p:tags r:id="rId8"/>
              </p:custDataLst>
            </p:nvPr>
          </p:nvSpPr>
          <p:spPr>
            <a:xfrm>
              <a:off x="800100" y="573459"/>
              <a:ext cx="1962150" cy="1958696"/>
            </a:xfrm>
            <a:prstGeom prst="rect">
              <a:avLst/>
            </a:prstGeom>
            <a:gradFill>
              <a:gsLst>
                <a:gs pos="0">
                  <a:srgbClr val="FE4444"/>
                </a:gs>
                <a:gs pos="100000">
                  <a:srgbClr val="832B2B"/>
                </a:gs>
              </a:gsLst>
              <a:path path="circle">
                <a:fillToRect l="50000" t="50000" r="50000" b="50000"/>
              </a:path>
              <a:tileRect/>
            </a:gra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endParaRPr>
            </a:p>
          </p:txBody>
        </p:sp>
        <p:sp>
          <p:nvSpPr>
            <p:cNvPr id="47" name="任意多边形 46"/>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chemeClr val="accent1">
                <a:lumMod val="20000"/>
                <a:lumOff val="80000"/>
              </a:scheme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lnSpcReduction="10000"/>
            </a:bodyPr>
            <a:lstStyle/>
            <a:p>
              <a:pPr algn="ctr"/>
              <a:r>
                <a:rPr lang="en-US" altLang="zh-CN" dirty="0">
                  <a:solidFill>
                    <a:srgbClr val="C00000"/>
                  </a:solidFill>
                </a:rPr>
                <a:t>C</a:t>
              </a:r>
            </a:p>
          </p:txBody>
        </p:sp>
        <p:cxnSp>
          <p:nvCxnSpPr>
            <p:cNvPr id="48" name="直接连接符 47"/>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9" name="直接连接符 48"/>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25" name="文本框 24"/>
          <p:cNvSpPr txBox="1"/>
          <p:nvPr>
            <p:custDataLst>
              <p:tags r:id="rId5"/>
            </p:custDataLst>
          </p:nvPr>
        </p:nvSpPr>
        <p:spPr>
          <a:xfrm>
            <a:off x="1586865" y="4146550"/>
            <a:ext cx="1959610" cy="1045845"/>
          </a:xfrm>
          <a:prstGeom prst="rect">
            <a:avLst/>
          </a:prstGeom>
          <a:noFill/>
        </p:spPr>
        <p:txBody>
          <a:bodyPr wrap="square" rtlCol="0">
            <a:noAutofit/>
          </a:bodyPr>
          <a:lstStyle/>
          <a:p>
            <a:pPr algn="l">
              <a:lnSpc>
                <a:spcPct val="120000"/>
              </a:lnSpc>
            </a:pPr>
            <a:r>
              <a:rPr lang="zh-CN" altLang="en-US" sz="1600" spc="150">
                <a:solidFill>
                  <a:sysClr val="window" lastClr="FFFFFF"/>
                </a:solidFill>
                <a:latin typeface="微软雅黑" panose="020B0503020204020204" pitchFamily="34" charset="-122"/>
                <a:ea typeface="微软雅黑" panose="020B0503020204020204" pitchFamily="34" charset="-122"/>
              </a:rPr>
              <a:t>对筏板内的承台进行判别，扣除其与筏板重叠的体积</a:t>
            </a:r>
          </a:p>
        </p:txBody>
      </p:sp>
      <p:sp>
        <p:nvSpPr>
          <p:cNvPr id="27" name="文本框 26"/>
          <p:cNvSpPr txBox="1"/>
          <p:nvPr>
            <p:custDataLst>
              <p:tags r:id="rId6"/>
            </p:custDataLst>
          </p:nvPr>
        </p:nvSpPr>
        <p:spPr>
          <a:xfrm>
            <a:off x="5031740" y="4146550"/>
            <a:ext cx="1959610" cy="1045845"/>
          </a:xfrm>
          <a:prstGeom prst="rect">
            <a:avLst/>
          </a:prstGeom>
          <a:noFill/>
        </p:spPr>
        <p:txBody>
          <a:bodyPr wrap="square" rtlCol="0">
            <a:noAutofit/>
          </a:bodyPr>
          <a:lstStyle/>
          <a:p>
            <a:pPr algn="l">
              <a:lnSpc>
                <a:spcPct val="120000"/>
              </a:lnSpc>
            </a:pPr>
            <a:r>
              <a:rPr lang="zh-CN" altLang="en-US" sz="1600" spc="150">
                <a:solidFill>
                  <a:sysClr val="window" lastClr="FFFFFF"/>
                </a:solidFill>
                <a:latin typeface="微软雅黑" panose="020B0503020204020204" pitchFamily="34" charset="-122"/>
                <a:ea typeface="微软雅黑" panose="020B0503020204020204" pitchFamily="34" charset="-122"/>
              </a:rPr>
              <a:t>对筏板内的地基梁进行判别，扣除地基梁与筏板的重叠体积</a:t>
            </a:r>
          </a:p>
        </p:txBody>
      </p:sp>
      <p:sp>
        <p:nvSpPr>
          <p:cNvPr id="28" name="文本框 27"/>
          <p:cNvSpPr txBox="1"/>
          <p:nvPr>
            <p:custDataLst>
              <p:tags r:id="rId7"/>
            </p:custDataLst>
          </p:nvPr>
        </p:nvSpPr>
        <p:spPr>
          <a:xfrm>
            <a:off x="8477250" y="4146550"/>
            <a:ext cx="1959610" cy="1045845"/>
          </a:xfrm>
          <a:prstGeom prst="rect">
            <a:avLst/>
          </a:prstGeom>
          <a:noFill/>
        </p:spPr>
        <p:txBody>
          <a:bodyPr wrap="square" rtlCol="0">
            <a:noAutofit/>
          </a:bodyPr>
          <a:lstStyle/>
          <a:p>
            <a:pPr algn="l">
              <a:lnSpc>
                <a:spcPct val="120000"/>
              </a:lnSpc>
            </a:pPr>
            <a:r>
              <a:rPr lang="zh-CN" altLang="en-US" sz="1600" spc="150">
                <a:solidFill>
                  <a:sysClr val="window" lastClr="FFFFFF"/>
                </a:solidFill>
                <a:latin typeface="微软雅黑" panose="020B0503020204020204" pitchFamily="34" charset="-122"/>
                <a:ea typeface="微软雅黑" panose="020B0503020204020204" pitchFamily="34" charset="-122"/>
              </a:rPr>
              <a:t>正确识别筏板减薄区，扣除减薄区的混凝土土方量</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051550" y="984250"/>
            <a:ext cx="5106035" cy="57899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983105"/>
            <a:ext cx="4283075" cy="425958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在v3.0.2及以前的版本中，只有“任意多边形”和“围区承台”可以实现同一承台包含多种桩型功能；在v3.1.0中，对于</a:t>
            </a:r>
            <a:r>
              <a:rPr lang="zh-CN" altLang="en-US" sz="2000">
                <a:solidFill>
                  <a:srgbClr val="C00000"/>
                </a:solidFill>
                <a:latin typeface="微软雅黑" panose="020B0503020204020204" pitchFamily="34" charset="-122"/>
                <a:cs typeface="微软雅黑" panose="020B0503020204020204" pitchFamily="34" charset="-122"/>
              </a:rPr>
              <a:t>导入DWG</a:t>
            </a:r>
            <a:r>
              <a:rPr lang="zh-CN" altLang="en-US" sz="2000">
                <a:latin typeface="微软雅黑" panose="020B0503020204020204" pitchFamily="34" charset="-122"/>
                <a:cs typeface="微软雅黑" panose="020B0503020204020204" pitchFamily="34" charset="-122"/>
              </a:rPr>
              <a:t>或</a:t>
            </a:r>
            <a:r>
              <a:rPr lang="zh-CN" altLang="en-US" sz="2000">
                <a:solidFill>
                  <a:srgbClr val="C00000"/>
                </a:solidFill>
                <a:latin typeface="微软雅黑" panose="020B0503020204020204" pitchFamily="34" charset="-122"/>
                <a:cs typeface="微软雅黑" panose="020B0503020204020204" pitchFamily="34" charset="-122"/>
              </a:rPr>
              <a:t>导入衬图</a:t>
            </a:r>
            <a:r>
              <a:rPr lang="zh-CN" altLang="en-US" sz="2000">
                <a:latin typeface="微软雅黑" panose="020B0503020204020204" pitchFamily="34" charset="-122"/>
                <a:cs typeface="微软雅黑" panose="020B0503020204020204" pitchFamily="34" charset="-122"/>
              </a:rPr>
              <a:t>，也加入了该功能，在使用导入DWG或导入衬图功能时，只需正常操作，程序即可自动生成包含多种桩型的承台，右图是一个实例。</a:t>
            </a:r>
          </a:p>
          <a:p>
            <a:pPr marL="0" indent="0">
              <a:buNone/>
            </a:pP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7</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、导入DWG支持同一承台包含多种桩型</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L 形 9"/>
          <p:cNvSpPr/>
          <p:nvPr/>
        </p:nvSpPr>
        <p:spPr>
          <a:xfrm rot="5400000">
            <a:off x="1156335" y="194945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6339205" y="1118235"/>
            <a:ext cx="4575810" cy="2920365"/>
          </a:xfrm>
          <a:prstGeom prst="rect">
            <a:avLst/>
          </a:prstGeom>
          <a:noFill/>
          <a:ln w="9525">
            <a:noFill/>
          </a:ln>
        </p:spPr>
      </p:pic>
      <p:pic>
        <p:nvPicPr>
          <p:cNvPr id="4" name="图片 1"/>
          <p:cNvPicPr>
            <a:picLocks noChangeAspect="1"/>
          </p:cNvPicPr>
          <p:nvPr/>
        </p:nvPicPr>
        <p:blipFill>
          <a:blip r:embed="rId4"/>
          <a:stretch>
            <a:fillRect/>
          </a:stretch>
        </p:blipFill>
        <p:spPr>
          <a:xfrm>
            <a:off x="7033895" y="4105275"/>
            <a:ext cx="3185795" cy="2462530"/>
          </a:xfrm>
          <a:prstGeom prst="rect">
            <a:avLst/>
          </a:prstGeom>
          <a:noFill/>
          <a:ln w="9525">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649730"/>
            <a:ext cx="8749030" cy="219202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YJK v3.1.0在统一修改下拉菜单中增加覆土厚度按钮。</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在以往的版本中，该功能位于统一修改地基承载力功能中，隐藏的比较深，造成了很多不便。新版本中将此功能单独设置按钮，位于统一修改下拉菜单的最下部，可以单独指定修改的基础类型，如下图所示：</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8</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、增加统一修改覆土厚度按钮</a:t>
            </a:r>
          </a:p>
        </p:txBody>
      </p:sp>
      <p:sp>
        <p:nvSpPr>
          <p:cNvPr id="10" name="L 形 9"/>
          <p:cNvSpPr/>
          <p:nvPr/>
        </p:nvSpPr>
        <p:spPr>
          <a:xfrm rot="5400000">
            <a:off x="1156335" y="16160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306"/>
          <p:cNvPicPr>
            <a:picLocks noChangeAspect="1"/>
          </p:cNvPicPr>
          <p:nvPr/>
        </p:nvPicPr>
        <p:blipFill>
          <a:blip r:embed="rId3"/>
          <a:stretch>
            <a:fillRect/>
          </a:stretch>
        </p:blipFill>
        <p:spPr>
          <a:xfrm>
            <a:off x="10079355" y="1483995"/>
            <a:ext cx="1512570" cy="4630420"/>
          </a:xfrm>
          <a:prstGeom prst="rect">
            <a:avLst/>
          </a:prstGeom>
          <a:noFill/>
          <a:ln w="9525" cap="flat" cmpd="sng">
            <a:solidFill>
              <a:srgbClr val="000000"/>
            </a:solidFill>
            <a:prstDash val="solid"/>
            <a:miter/>
            <a:headEnd type="none" w="med" len="med"/>
            <a:tailEnd type="none" w="med" len="med"/>
          </a:ln>
        </p:spPr>
      </p:pic>
      <p:pic>
        <p:nvPicPr>
          <p:cNvPr id="4" name="图片 -2147482305"/>
          <p:cNvPicPr>
            <a:picLocks noChangeAspect="1"/>
          </p:cNvPicPr>
          <p:nvPr/>
        </p:nvPicPr>
        <p:blipFill>
          <a:blip r:embed="rId4"/>
          <a:stretch>
            <a:fillRect/>
          </a:stretch>
        </p:blipFill>
        <p:spPr>
          <a:xfrm>
            <a:off x="2273300" y="4052570"/>
            <a:ext cx="5234305" cy="1987550"/>
          </a:xfrm>
          <a:prstGeom prst="rect">
            <a:avLst/>
          </a:prstGeom>
          <a:noFill/>
          <a:ln w="9525" cap="flat" cmpd="sng">
            <a:solidFill>
              <a:srgbClr val="000000"/>
            </a:solidFill>
            <a:prstDash val="solid"/>
            <a:miter/>
            <a:headEnd type="none" w="med" len="med"/>
            <a:tailEnd type="none" w="med" len="me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305097" y="3607724"/>
            <a:ext cx="8636925" cy="2460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784476"/>
            <a:ext cx="7684481" cy="2192020"/>
          </a:xfrm>
        </p:spPr>
        <p:txBody>
          <a:bodyPr>
            <a:normAutofit/>
          </a:bodyPr>
          <a:lstStyle/>
          <a:p>
            <a:pPr marL="0" indent="0">
              <a:buNone/>
            </a:pPr>
            <a:r>
              <a:rPr lang="zh-CN" altLang="en-US" dirty="0" smtClean="0"/>
              <a:t>       </a:t>
            </a:r>
            <a:r>
              <a:rPr lang="zh-CN" altLang="en-US" sz="2000" dirty="0" smtClean="0"/>
              <a:t>程序</a:t>
            </a:r>
            <a:r>
              <a:rPr lang="zh-CN" altLang="en-US" sz="2000" dirty="0"/>
              <a:t>在基础中增加衬图管理器功能，当用户在基础中插入多个衬图后，可以在管理器中任意切换不同的衬图，同时可以修改衬图放大系数、旋转角度、亮度等参数</a:t>
            </a:r>
          </a:p>
          <a:p>
            <a:pPr marL="0" indent="0">
              <a:buNone/>
            </a:pPr>
            <a:endParaRPr lang="zh-CN" altLang="en-US" sz="2000" dirty="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lang="en-US" sz="2400" dirty="0">
                <a:solidFill>
                  <a:schemeClr val="tx1"/>
                </a:solidFill>
                <a:sym typeface="微软雅黑" panose="020B0503020204020204" pitchFamily="34" charset="-122"/>
              </a:rPr>
              <a:t>9</a:t>
            </a:r>
            <a:r>
              <a:rPr kumimoji="0" sz="24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a:t>
            </a:r>
            <a:r>
              <a:rPr kumimoji="0" lang="zh-CN" altLang="en-US" sz="24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保存衬图和切换衬图功能</a:t>
            </a:r>
            <a:endPar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L 形 9"/>
          <p:cNvSpPr/>
          <p:nvPr/>
        </p:nvSpPr>
        <p:spPr>
          <a:xfrm rot="5400000">
            <a:off x="1156335" y="1750821"/>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a:off x="8670062" y="1726691"/>
            <a:ext cx="2879497" cy="1257577"/>
          </a:xfrm>
          <a:prstGeom prst="rect">
            <a:avLst/>
          </a:prstGeom>
        </p:spPr>
      </p:pic>
      <p:pic>
        <p:nvPicPr>
          <p:cNvPr id="12" name="图片 11"/>
          <p:cNvPicPr>
            <a:picLocks noChangeAspect="1"/>
          </p:cNvPicPr>
          <p:nvPr/>
        </p:nvPicPr>
        <p:blipFill>
          <a:blip r:embed="rId4"/>
          <a:stretch>
            <a:fillRect/>
          </a:stretch>
        </p:blipFill>
        <p:spPr>
          <a:xfrm>
            <a:off x="1586865" y="3841750"/>
            <a:ext cx="8079152" cy="1955887"/>
          </a:xfrm>
          <a:prstGeom prst="rect">
            <a:avLst/>
          </a:prstGeom>
          <a:noFill/>
          <a:ln>
            <a:noFill/>
          </a:ln>
        </p:spPr>
      </p:pic>
    </p:spTree>
    <p:custDataLst>
      <p:tags r:id="rId1"/>
    </p:custDataLst>
    <p:extLst>
      <p:ext uri="{BB962C8B-B14F-4D97-AF65-F5344CB8AC3E}">
        <p14:creationId xmlns:p14="http://schemas.microsoft.com/office/powerpoint/2010/main" val="231638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970780" cy="645160"/>
          </a:xfrm>
          <a:prstGeom prst="rect">
            <a:avLst/>
          </a:prstGeom>
        </p:spPr>
        <p:txBody>
          <a:bodyPr wrap="square">
            <a:spAutoFit/>
          </a:bodyPr>
          <a:lstStyle/>
          <a:p>
            <a:pPr algn="l"/>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二、基础计算</a:t>
            </a:r>
            <a:endPar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6278880" y="381635"/>
            <a:ext cx="592772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基础设计</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内容占位符 169"/>
          <p:cNvSpPr>
            <a:spLocks noGrp="1"/>
          </p:cNvSpPr>
          <p:nvPr>
            <p:ph idx="1"/>
          </p:nvPr>
        </p:nvSpPr>
        <p:spPr>
          <a:xfrm>
            <a:off x="5885815" y="1337310"/>
            <a:ext cx="3474085" cy="562610"/>
          </a:xfrm>
        </p:spPr>
        <p:txBody>
          <a:bodyPr/>
          <a:lstStyle/>
          <a:p>
            <a:pPr marL="0" indent="0">
              <a:buNone/>
            </a:pPr>
            <a:r>
              <a:rPr lang="en-US" altLang="zh-CN" sz="2000">
                <a:solidFill>
                  <a:schemeClr val="tx1">
                    <a:lumMod val="65000"/>
                    <a:lumOff val="35000"/>
                  </a:schemeClr>
                </a:solidFill>
              </a:rPr>
              <a:t>1</a:t>
            </a:r>
            <a:r>
              <a:rPr lang="zh-CN" altLang="en-US" sz="2000">
                <a:solidFill>
                  <a:schemeClr val="tx1">
                    <a:lumMod val="65000"/>
                    <a:lumOff val="35000"/>
                  </a:schemeClr>
                </a:solidFill>
              </a:rPr>
              <a:t>、支持查看桩承载率</a:t>
            </a:r>
          </a:p>
        </p:txBody>
      </p:sp>
      <p:sp>
        <p:nvSpPr>
          <p:cNvPr id="171" name="内容占位符 169"/>
          <p:cNvSpPr>
            <a:spLocks noGrp="1"/>
          </p:cNvSpPr>
          <p:nvPr/>
        </p:nvSpPr>
        <p:spPr>
          <a:xfrm>
            <a:off x="5885815" y="1976120"/>
            <a:ext cx="449834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2</a:t>
            </a:r>
            <a:r>
              <a:rPr lang="zh-CN" altLang="en-US" sz="2000">
                <a:solidFill>
                  <a:schemeClr val="tx1">
                    <a:lumMod val="65000"/>
                    <a:lumOff val="35000"/>
                  </a:schemeClr>
                </a:solidFill>
              </a:rPr>
              <a:t>、</a:t>
            </a:r>
            <a:r>
              <a:rPr lang="zh-CN" sz="2000">
                <a:sym typeface="+mn-ea"/>
              </a:rPr>
              <a:t>改进局部抗浮验算</a:t>
            </a:r>
            <a:endParaRPr lang="zh-CN" sz="2000">
              <a:solidFill>
                <a:schemeClr val="tx1">
                  <a:lumMod val="65000"/>
                  <a:lumOff val="35000"/>
                </a:schemeClr>
              </a:solidFill>
            </a:endParaRPr>
          </a:p>
        </p:txBody>
      </p:sp>
      <p:sp>
        <p:nvSpPr>
          <p:cNvPr id="172" name="内容占位符 169"/>
          <p:cNvSpPr>
            <a:spLocks noGrp="1"/>
          </p:cNvSpPr>
          <p:nvPr/>
        </p:nvSpPr>
        <p:spPr>
          <a:xfrm>
            <a:off x="5885815" y="2624455"/>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3</a:t>
            </a:r>
            <a:r>
              <a:rPr lang="zh-CN" altLang="en-US" sz="2000">
                <a:solidFill>
                  <a:schemeClr val="tx1">
                    <a:lumMod val="65000"/>
                    <a:lumOff val="35000"/>
                  </a:schemeClr>
                </a:solidFill>
              </a:rPr>
              <a:t>、增加桩长计算书输出</a:t>
            </a:r>
            <a:endParaRPr lang="en-US" altLang="zh-CN" sz="2000">
              <a:solidFill>
                <a:schemeClr val="tx1">
                  <a:lumMod val="65000"/>
                  <a:lumOff val="35000"/>
                </a:schemeClr>
              </a:solidFill>
            </a:endParaRPr>
          </a:p>
        </p:txBody>
      </p:sp>
      <p:sp>
        <p:nvSpPr>
          <p:cNvPr id="173" name="内容占位符 169"/>
          <p:cNvSpPr>
            <a:spLocks noGrp="1"/>
          </p:cNvSpPr>
          <p:nvPr/>
        </p:nvSpPr>
        <p:spPr>
          <a:xfrm>
            <a:off x="5885815" y="3274695"/>
            <a:ext cx="390525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4</a:t>
            </a:r>
            <a:r>
              <a:rPr lang="zh-CN" altLang="en-US" sz="2000">
                <a:solidFill>
                  <a:schemeClr val="tx1">
                    <a:lumMod val="65000"/>
                    <a:lumOff val="35000"/>
                  </a:schemeClr>
                </a:solidFill>
              </a:rPr>
              <a:t>、支持查看剪力的目标组合</a:t>
            </a:r>
          </a:p>
        </p:txBody>
      </p:sp>
      <p:sp>
        <p:nvSpPr>
          <p:cNvPr id="246" name="内容占位符 169"/>
          <p:cNvSpPr>
            <a:spLocks noGrp="1"/>
          </p:cNvSpPr>
          <p:nvPr/>
        </p:nvSpPr>
        <p:spPr>
          <a:xfrm>
            <a:off x="5885815" y="3894455"/>
            <a:ext cx="449897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5</a:t>
            </a:r>
            <a:r>
              <a:rPr lang="zh-CN" altLang="en-US" sz="2000">
                <a:solidFill>
                  <a:schemeClr val="tx1">
                    <a:lumMod val="65000"/>
                    <a:lumOff val="35000"/>
                  </a:schemeClr>
                </a:solidFill>
              </a:rPr>
              <a:t>、桩基规范附录C计算桩刚度</a:t>
            </a:r>
          </a:p>
        </p:txBody>
      </p:sp>
      <p:sp>
        <p:nvSpPr>
          <p:cNvPr id="247" name="内容占位符 169"/>
          <p:cNvSpPr>
            <a:spLocks noGrp="1"/>
          </p:cNvSpPr>
          <p:nvPr/>
        </p:nvSpPr>
        <p:spPr>
          <a:xfrm>
            <a:off x="5885815" y="4523740"/>
            <a:ext cx="5304790" cy="562610"/>
          </a:xfrm>
          <a:prstGeom prst="rect">
            <a:avLst/>
          </a:prstGeom>
        </p:spPr>
        <p:txBody>
          <a:bodyPr vert="horz" lIns="90000" tIns="46800" rIns="90000" bIns="4680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6</a:t>
            </a:r>
            <a:r>
              <a:rPr lang="zh-CN" altLang="en-US" sz="2000">
                <a:solidFill>
                  <a:schemeClr val="tx1">
                    <a:lumMod val="65000"/>
                    <a:lumOff val="35000"/>
                  </a:schemeClr>
                </a:solidFill>
              </a:rPr>
              <a:t>、</a:t>
            </a:r>
            <a:r>
              <a:rPr lang="zh-CN" altLang="en-US" sz="2000">
                <a:sym typeface="+mn-ea"/>
              </a:rPr>
              <a:t>筏板内承台受剪考虑实际剪跨比</a:t>
            </a:r>
          </a:p>
        </p:txBody>
      </p:sp>
      <p:sp>
        <p:nvSpPr>
          <p:cNvPr id="248" name="内容占位符 169"/>
          <p:cNvSpPr>
            <a:spLocks noGrp="1"/>
          </p:cNvSpPr>
          <p:nvPr/>
        </p:nvSpPr>
        <p:spPr>
          <a:xfrm>
            <a:off x="5885815" y="5152390"/>
            <a:ext cx="476821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7</a:t>
            </a:r>
            <a:r>
              <a:rPr lang="zh-CN" altLang="en-US" sz="2000">
                <a:solidFill>
                  <a:schemeClr val="tx1">
                    <a:lumMod val="65000"/>
                    <a:lumOff val="35000"/>
                  </a:schemeClr>
                </a:solidFill>
              </a:rPr>
              <a:t>、</a:t>
            </a:r>
            <a:r>
              <a:rPr sz="2000">
                <a:solidFill>
                  <a:schemeClr val="tx1">
                    <a:lumMod val="65000"/>
                    <a:lumOff val="35000"/>
                  </a:schemeClr>
                </a:solidFill>
              </a:rPr>
              <a:t>交互修改最大配筋率</a:t>
            </a:r>
            <a:r>
              <a:rPr lang="zh-CN" sz="2000">
                <a:solidFill>
                  <a:schemeClr val="tx1">
                    <a:lumMod val="65000"/>
                    <a:lumOff val="35000"/>
                  </a:schemeClr>
                </a:solidFill>
              </a:rPr>
              <a:t>显示</a:t>
            </a:r>
          </a:p>
        </p:txBody>
      </p:sp>
      <p:grpSp>
        <p:nvGrpSpPr>
          <p:cNvPr id="250" name="组合 249" descr="7b0a202020202274657874626f78223a20227b5c2263617465676f72795f69645c223a31303330382c5c2269645c223a32303334303132397d220a7d0a"/>
          <p:cNvGrpSpPr/>
          <p:nvPr/>
        </p:nvGrpSpPr>
        <p:grpSpPr>
          <a:xfrm>
            <a:off x="1175385" y="2843530"/>
            <a:ext cx="3423285" cy="1552575"/>
            <a:chOff x="5711" y="3571"/>
            <a:chExt cx="8381" cy="3765"/>
          </a:xfrm>
        </p:grpSpPr>
        <p:grpSp>
          <p:nvGrpSpPr>
            <p:cNvPr id="251" name="组合 250"/>
            <p:cNvGrpSpPr/>
            <p:nvPr/>
          </p:nvGrpSpPr>
          <p:grpSpPr>
            <a:xfrm>
              <a:off x="5711" y="3571"/>
              <a:ext cx="8381" cy="3765"/>
              <a:chOff x="500814" y="695584"/>
              <a:chExt cx="5595186" cy="2514081"/>
            </a:xfrm>
          </p:grpSpPr>
          <p:sp>
            <p:nvSpPr>
              <p:cNvPr id="252" name="矩形 251"/>
              <p:cNvSpPr/>
              <p:nvPr/>
            </p:nvSpPr>
            <p:spPr>
              <a:xfrm>
                <a:off x="590950" y="787078"/>
                <a:ext cx="5435600" cy="234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53" name="图形 3"/>
              <p:cNvPicPr>
                <a:picLocks noChangeAspect="1"/>
              </p:cNvPicPr>
              <p:nvPr/>
            </p:nvPicPr>
            <p:blipFill>
              <a:blip r:embed="rId3"/>
              <a:stretch>
                <a:fillRect/>
              </a:stretch>
            </p:blipFill>
            <p:spPr>
              <a:xfrm>
                <a:off x="500814" y="695584"/>
                <a:ext cx="5595186" cy="2514081"/>
              </a:xfrm>
              <a:prstGeom prst="rect">
                <a:avLst/>
              </a:prstGeom>
            </p:spPr>
          </p:pic>
        </p:grpSp>
        <p:sp>
          <p:nvSpPr>
            <p:cNvPr id="254" name="文本框 253"/>
            <p:cNvSpPr txBox="1"/>
            <p:nvPr/>
          </p:nvSpPr>
          <p:spPr>
            <a:xfrm>
              <a:off x="7463" y="4311"/>
              <a:ext cx="4875" cy="20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a:solidFill>
                    <a:srgbClr val="C00000"/>
                  </a:solidFill>
                  <a:latin typeface="汉仪中黑简" panose="02010609000101010101" charset="-122"/>
                  <a:ea typeface="汉仪中黑简" panose="02010609000101010101" charset="-122"/>
                </a:rPr>
                <a:t>目录</a:t>
              </a:r>
            </a:p>
          </p:txBody>
        </p:sp>
        <p:sp>
          <p:nvSpPr>
            <p:cNvPr id="255" name="文本框 254"/>
            <p:cNvSpPr txBox="1"/>
            <p:nvPr/>
          </p:nvSpPr>
          <p:spPr>
            <a:xfrm>
              <a:off x="9691" y="6078"/>
              <a:ext cx="4177" cy="66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tx1">
                      <a:lumMod val="50000"/>
                      <a:lumOff val="50000"/>
                    </a:schemeClr>
                  </a:solidFill>
                  <a:latin typeface="汉仪中黑简" panose="02010609000101010101" charset="-122"/>
                  <a:ea typeface="汉仪中黑简" panose="02010609000101010101" charset="-122"/>
                </a:rPr>
                <a:t>Contents</a:t>
              </a:r>
            </a:p>
          </p:txBody>
        </p:sp>
        <p:sp>
          <p:nvSpPr>
            <p:cNvPr id="256" name="矩形 255"/>
            <p:cNvSpPr/>
            <p:nvPr/>
          </p:nvSpPr>
          <p:spPr>
            <a:xfrm>
              <a:off x="9130" y="6324"/>
              <a:ext cx="560" cy="176"/>
            </a:xfrm>
            <a:prstGeom prst="rect">
              <a:avLst/>
            </a:prstGeom>
            <a:solidFill>
              <a:srgbClr val="76C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 name="内容占位符 169"/>
          <p:cNvSpPr>
            <a:spLocks noGrp="1"/>
          </p:cNvSpPr>
          <p:nvPr/>
        </p:nvSpPr>
        <p:spPr>
          <a:xfrm>
            <a:off x="5885815" y="5815965"/>
            <a:ext cx="409702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8</a:t>
            </a:r>
            <a:r>
              <a:rPr lang="zh-CN" altLang="en-US" sz="2000">
                <a:solidFill>
                  <a:schemeClr val="tx1">
                    <a:lumMod val="65000"/>
                    <a:lumOff val="35000"/>
                  </a:schemeClr>
                </a:solidFill>
              </a:rPr>
              <a:t>、改进局部受压结果显示</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460500" y="3080385"/>
            <a:ext cx="6246495" cy="3604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649730"/>
            <a:ext cx="8749030" cy="219202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v3.1.0【基础计算及结果输出】支持查看桩承载力利用率。</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下图为一个示例。勾选【显示桩承载力利用率】时，尖括号 &lt; &gt; 中的数值即承载力利用率。</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、增加查看桩承载力利用率功能</a:t>
            </a:r>
          </a:p>
        </p:txBody>
      </p:sp>
      <p:sp>
        <p:nvSpPr>
          <p:cNvPr id="10" name="L 形 9"/>
          <p:cNvSpPr/>
          <p:nvPr/>
        </p:nvSpPr>
        <p:spPr>
          <a:xfrm rot="5400000">
            <a:off x="1156335" y="16160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579" descr="766ccc67-d036-4f97-92cf-664ce4c2a038"/>
          <p:cNvPicPr>
            <a:picLocks noChangeAspect="1"/>
          </p:cNvPicPr>
          <p:nvPr/>
        </p:nvPicPr>
        <p:blipFill>
          <a:blip r:embed="rId3"/>
          <a:stretch>
            <a:fillRect/>
          </a:stretch>
        </p:blipFill>
        <p:spPr>
          <a:xfrm>
            <a:off x="9947275" y="1148715"/>
            <a:ext cx="1729740" cy="5281930"/>
          </a:xfrm>
          <a:prstGeom prst="rect">
            <a:avLst/>
          </a:prstGeom>
          <a:noFill/>
          <a:ln w="9525" cap="flat" cmpd="sng">
            <a:solidFill>
              <a:srgbClr val="000000"/>
            </a:solidFill>
            <a:prstDash val="solid"/>
            <a:miter/>
            <a:headEnd type="none" w="med" len="med"/>
            <a:tailEnd type="none" w="med" len="med"/>
          </a:ln>
        </p:spPr>
      </p:pic>
      <p:pic>
        <p:nvPicPr>
          <p:cNvPr id="11" name="图片 10"/>
          <p:cNvPicPr>
            <a:picLocks noChangeAspect="1"/>
          </p:cNvPicPr>
          <p:nvPr/>
        </p:nvPicPr>
        <p:blipFill>
          <a:blip r:embed="rId4"/>
          <a:stretch>
            <a:fillRect/>
          </a:stretch>
        </p:blipFill>
        <p:spPr>
          <a:xfrm>
            <a:off x="1898650" y="3420110"/>
            <a:ext cx="5386705" cy="294005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160270" y="1980565"/>
            <a:ext cx="7981950" cy="4525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506220"/>
            <a:ext cx="8749030" cy="65849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桩承载力利用率按下表计算：：</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、增加查看桩承载力利用率功能</a:t>
            </a:r>
          </a:p>
        </p:txBody>
      </p:sp>
      <p:sp>
        <p:nvSpPr>
          <p:cNvPr id="10" name="L 形 9"/>
          <p:cNvSpPr/>
          <p:nvPr/>
        </p:nvSpPr>
        <p:spPr>
          <a:xfrm rot="5400000">
            <a:off x="1156335" y="147256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2585085" y="2082165"/>
            <a:ext cx="7021830" cy="428752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279525"/>
            <a:ext cx="11068685" cy="3119755"/>
          </a:xfrm>
        </p:spPr>
        <p:txBody>
          <a:bodyPr>
            <a:normAutofit/>
          </a:body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使用该功能时应注意2点：</a:t>
            </a:r>
          </a:p>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(1) 当勾选【</a:t>
            </a:r>
            <a:r>
              <a:rPr lang="zh-CN" altLang="en-US" sz="2000" dirty="0">
                <a:solidFill>
                  <a:srgbClr val="FF0000"/>
                </a:solidFill>
                <a:latin typeface="微软雅黑" panose="020B0503020204020204" pitchFamily="34" charset="-122"/>
                <a:cs typeface="微软雅黑" panose="020B0503020204020204" pitchFamily="34" charset="-122"/>
              </a:rPr>
              <a:t>不含风和地震的标准组合按1.0倍Ra验算Nkmax</a:t>
            </a:r>
            <a:r>
              <a:rPr lang="zh-CN" altLang="en-US" sz="2000" dirty="0">
                <a:latin typeface="微软雅黑" panose="020B0503020204020204" pitchFamily="34" charset="-122"/>
                <a:cs typeface="微软雅黑" panose="020B0503020204020204" pitchFamily="34" charset="-122"/>
              </a:rPr>
              <a:t>】时，对应桩基规范、非地震组合的计算方法为：</a:t>
            </a:r>
          </a:p>
          <a:p>
            <a:pPr marL="0" indent="0" algn="ctr">
              <a:buNone/>
            </a:pPr>
            <a:r>
              <a:rPr lang="zh-CN" altLang="en-US" sz="2000" dirty="0">
                <a:latin typeface="微软雅黑" panose="020B0503020204020204" pitchFamily="34" charset="-122"/>
                <a:cs typeface="微软雅黑" panose="020B0503020204020204" pitchFamily="34" charset="-122"/>
              </a:rPr>
              <a:t>不含风荷载的非地震组合，r=Nk,max/(1.0×Ra)；</a:t>
            </a:r>
          </a:p>
          <a:p>
            <a:pPr marL="0" indent="0" algn="ctr">
              <a:buNone/>
            </a:pPr>
            <a:r>
              <a:rPr lang="zh-CN" altLang="en-US" sz="2000" dirty="0">
                <a:latin typeface="微软雅黑" panose="020B0503020204020204" pitchFamily="34" charset="-122"/>
                <a:cs typeface="微软雅黑" panose="020B0503020204020204" pitchFamily="34" charset="-122"/>
              </a:rPr>
              <a:t>含风荷载的非地震组合，r=Nk,max/(1.2×Ra)。</a:t>
            </a:r>
          </a:p>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(2) </a:t>
            </a:r>
            <a:r>
              <a:rPr lang="zh-CN" altLang="en-US" sz="2000" dirty="0">
                <a:solidFill>
                  <a:srgbClr val="FF0000"/>
                </a:solidFill>
                <a:latin typeface="微软雅黑" panose="020B0503020204020204" pitchFamily="34" charset="-122"/>
                <a:cs typeface="微软雅黑" panose="020B0503020204020204" pitchFamily="34" charset="-122"/>
              </a:rPr>
              <a:t>桩基重要性系数γ0</a:t>
            </a:r>
            <a:r>
              <a:rPr lang="zh-CN" altLang="en-US" sz="2000" dirty="0">
                <a:latin typeface="微软雅黑" panose="020B0503020204020204" pitchFamily="34" charset="-122"/>
                <a:cs typeface="微软雅黑" panose="020B0503020204020204" pitchFamily="34" charset="-122"/>
              </a:rPr>
              <a:t> 不是1.0时，桩基规范、非地震组合的 Nk,max 需乘以γ0。</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、增加查看桩承载力利用率功能</a:t>
            </a:r>
          </a:p>
        </p:txBody>
      </p:sp>
      <p:sp>
        <p:nvSpPr>
          <p:cNvPr id="10" name="L 形 9"/>
          <p:cNvSpPr/>
          <p:nvPr/>
        </p:nvSpPr>
        <p:spPr>
          <a:xfrm rot="5400000">
            <a:off x="1156335" y="124587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576" descr="5d55f230-5515-4f1e-8449-188fd88f3f43"/>
          <p:cNvPicPr>
            <a:picLocks noChangeAspect="1"/>
          </p:cNvPicPr>
          <p:nvPr/>
        </p:nvPicPr>
        <p:blipFill>
          <a:blip r:embed="rId3"/>
          <a:srcRect b="52433"/>
          <a:stretch>
            <a:fillRect/>
          </a:stretch>
        </p:blipFill>
        <p:spPr>
          <a:xfrm>
            <a:off x="3639185" y="4462780"/>
            <a:ext cx="4914265" cy="2167255"/>
          </a:xfrm>
          <a:prstGeom prst="rect">
            <a:avLst/>
          </a:prstGeom>
          <a:noFill/>
          <a:ln w="9525" cap="flat" cmpd="sng">
            <a:solidFill>
              <a:srgbClr val="000000"/>
            </a:solidFill>
            <a:prstDash val="solid"/>
            <a:miter/>
            <a:headEnd type="none" w="med" len="med"/>
            <a:tailEnd type="none" w="med" len="me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080760" y="1242060"/>
            <a:ext cx="5785485" cy="50044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413510"/>
            <a:ext cx="5145405" cy="4910455"/>
          </a:xfrm>
        </p:spPr>
        <p:txBody>
          <a:bodyPr>
            <a:normAutofit/>
          </a:body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筏板局部抗浮验算，v3.0.2只考虑了柱(墙)恒载，没有考虑筏板自重、板面恒载产生的抗浮力。实际上筏板自重、板面恒载也提供了一部分抗浮力，v3.0.2 未予考虑。</a:t>
            </a:r>
          </a:p>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v3.1.0 解决了上述问题，验算筏板的局部抗浮时考虑</a:t>
            </a:r>
            <a:r>
              <a:rPr lang="zh-CN" altLang="en-US" sz="2000" dirty="0">
                <a:solidFill>
                  <a:srgbClr val="FF0000"/>
                </a:solidFill>
                <a:latin typeface="微软雅黑" panose="020B0503020204020204" pitchFamily="34" charset="-122"/>
                <a:cs typeface="微软雅黑" panose="020B0503020204020204" pitchFamily="34" charset="-122"/>
              </a:rPr>
              <a:t>自重、板面恒载</a:t>
            </a:r>
            <a:r>
              <a:rPr lang="zh-CN" altLang="en-US" sz="2000" dirty="0">
                <a:latin typeface="微软雅黑" panose="020B0503020204020204" pitchFamily="34" charset="-122"/>
                <a:cs typeface="微软雅黑" panose="020B0503020204020204" pitchFamily="34" charset="-122"/>
              </a:rPr>
              <a:t>提供的抗浮力</a:t>
            </a:r>
            <a:r>
              <a:rPr lang="zh-CN" altLang="en-US" sz="2000" dirty="0" smtClean="0">
                <a:latin typeface="微软雅黑" panose="020B0503020204020204" pitchFamily="34" charset="-122"/>
                <a:cs typeface="微软雅黑" panose="020B0503020204020204" pitchFamily="34" charset="-122"/>
              </a:rPr>
              <a:t>。右图</a:t>
            </a:r>
            <a:r>
              <a:rPr lang="zh-CN" altLang="en-US" sz="2000" dirty="0">
                <a:latin typeface="微软雅黑" panose="020B0503020204020204" pitchFamily="34" charset="-122"/>
                <a:cs typeface="微软雅黑" panose="020B0503020204020204" pitchFamily="34" charset="-122"/>
              </a:rPr>
              <a:t>为v3.0.2和v3.1.0的对比结果。考虑筏板自重和板面恒载后，Kw数值有所增大。</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、局部抗浮可以考虑基础自重与板面荷载</a:t>
            </a:r>
          </a:p>
        </p:txBody>
      </p:sp>
      <p:sp>
        <p:nvSpPr>
          <p:cNvPr id="10" name="L 形 9"/>
          <p:cNvSpPr/>
          <p:nvPr/>
        </p:nvSpPr>
        <p:spPr>
          <a:xfrm rot="5400000">
            <a:off x="115633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6269990" y="1514475"/>
            <a:ext cx="5347970" cy="4439920"/>
          </a:xfrm>
          <a:prstGeom prst="rect">
            <a:avLst/>
          </a:prstGeom>
        </p:spPr>
      </p:pic>
      <p:sp>
        <p:nvSpPr>
          <p:cNvPr id="7" name="L 形 6"/>
          <p:cNvSpPr/>
          <p:nvPr/>
        </p:nvSpPr>
        <p:spPr>
          <a:xfrm rot="5400000">
            <a:off x="1156335" y="350964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581" y="255095"/>
            <a:ext cx="2022569" cy="645160"/>
          </a:xfrm>
          <a:prstGeom prst="rect">
            <a:avLst/>
          </a:prstGeom>
        </p:spPr>
        <p:txBody>
          <a:bodyPr wrap="square">
            <a:spAutoFit/>
          </a:bodyPr>
          <a:lstStyle/>
          <a:p>
            <a:pPr algn="ctr"/>
            <a:r>
              <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内容概括</a:t>
            </a:r>
          </a:p>
        </p:txBody>
      </p:sp>
      <p:sp>
        <p:nvSpPr>
          <p:cNvPr id="27" name="矩形 26"/>
          <p:cNvSpPr/>
          <p:nvPr/>
        </p:nvSpPr>
        <p:spPr>
          <a:xfrm>
            <a:off x="3207385" y="381635"/>
            <a:ext cx="898461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基础设计</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文本框 2"/>
          <p:cNvSpPr txBox="1"/>
          <p:nvPr>
            <p:custDataLst>
              <p:tags r:id="rId2"/>
            </p:custDataLst>
          </p:nvPr>
        </p:nvSpPr>
        <p:spPr>
          <a:xfrm>
            <a:off x="834414" y="3058858"/>
            <a:ext cx="1612659" cy="523240"/>
          </a:xfrm>
          <a:prstGeom prst="rect">
            <a:avLst/>
          </a:prstGeom>
          <a:noFill/>
        </p:spPr>
        <p:txBody>
          <a:bodyPr wrap="square" lIns="90000" tIns="46800" rIns="90000" bIns="46800" anchor="ctr" anchorCtr="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ctr">
              <a:lnSpc>
                <a:spcPct val="120000"/>
              </a:lnSpc>
            </a:pPr>
            <a:r>
              <a:rPr lang="zh-CN" altLang="en-US" sz="2400" b="1" spc="300">
                <a:solidFill>
                  <a:srgbClr val="000000">
                    <a:lumMod val="65000"/>
                    <a:lumOff val="35000"/>
                  </a:srgbClr>
                </a:solidFill>
                <a:latin typeface="Arial" panose="020B0604020202020204" pitchFamily="34" charset="0"/>
                <a:ea typeface="微软雅黑" panose="020B0503020204020204" pitchFamily="34" charset="-122"/>
                <a:cs typeface="+mj-cs"/>
                <a:sym typeface="Arial" panose="020B0604020202020204" pitchFamily="34" charset="0"/>
              </a:rPr>
              <a:t>基础建模</a:t>
            </a:r>
          </a:p>
        </p:txBody>
      </p:sp>
      <p:sp>
        <p:nvSpPr>
          <p:cNvPr id="10" name="文本框 9"/>
          <p:cNvSpPr txBox="1"/>
          <p:nvPr>
            <p:custDataLst>
              <p:tags r:id="rId3"/>
            </p:custDataLst>
          </p:nvPr>
        </p:nvSpPr>
        <p:spPr>
          <a:xfrm>
            <a:off x="349966" y="3672012"/>
            <a:ext cx="2597203" cy="1169596"/>
          </a:xfrm>
          <a:prstGeom prst="rect">
            <a:avLst/>
          </a:prstGeom>
          <a:noFill/>
        </p:spPr>
        <p:txBody>
          <a:bodyPr wrap="square" lIns="90000" tIns="0" rIns="90000" bIns="4680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spc="150" dirty="0" smtClean="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共</a:t>
            </a:r>
            <a:r>
              <a:rPr lang="en-US" altLang="zh-CN"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9</a:t>
            </a:r>
            <a:r>
              <a:rPr lang="zh-CN" altLang="en-US" sz="1600" spc="150" dirty="0" smtClean="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项</a:t>
            </a:r>
            <a:r>
              <a:rPr lang="zh-CN" altLang="en-US"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改进，如柱墩归并、新围桩承台、增加</a:t>
            </a:r>
            <a:r>
              <a:rPr lang="en-US" altLang="zh-CN"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CRB600H</a:t>
            </a:r>
            <a:r>
              <a:rPr lang="zh-CN" altLang="en-US"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、按</a:t>
            </a:r>
            <a:r>
              <a:rPr lang="en-US" altLang="zh-CN"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Excel</a:t>
            </a:r>
            <a:r>
              <a:rPr lang="zh-CN" altLang="en-US" sz="1600" spc="150" dirty="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格式导入导出组合表等</a:t>
            </a:r>
          </a:p>
        </p:txBody>
      </p:sp>
      <p:sp>
        <p:nvSpPr>
          <p:cNvPr id="29" name="文本框 28"/>
          <p:cNvSpPr txBox="1"/>
          <p:nvPr>
            <p:custDataLst>
              <p:tags r:id="rId4"/>
            </p:custDataLst>
          </p:nvPr>
        </p:nvSpPr>
        <p:spPr>
          <a:xfrm>
            <a:off x="3780319" y="3058858"/>
            <a:ext cx="1612659" cy="523240"/>
          </a:xfrm>
          <a:prstGeom prst="rect">
            <a:avLst/>
          </a:prstGeom>
          <a:noFill/>
        </p:spPr>
        <p:txBody>
          <a:bodyPr wrap="square" lIns="90000" tIns="46800" rIns="90000" bIns="46800" anchor="ctr" anchorCtr="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ctr">
              <a:lnSpc>
                <a:spcPct val="120000"/>
              </a:lnSpc>
            </a:pPr>
            <a:r>
              <a:rPr lang="zh-CN" altLang="en-US" sz="2400" b="1" spc="300">
                <a:solidFill>
                  <a:srgbClr val="000000">
                    <a:lumMod val="65000"/>
                    <a:lumOff val="35000"/>
                  </a:srgbClr>
                </a:solidFill>
                <a:latin typeface="Arial" panose="020B0604020202020204" pitchFamily="34" charset="0"/>
                <a:ea typeface="微软雅黑" panose="020B0503020204020204" pitchFamily="34" charset="-122"/>
                <a:cs typeface="+mj-cs"/>
                <a:sym typeface="Arial" panose="020B0604020202020204" pitchFamily="34" charset="0"/>
              </a:rPr>
              <a:t>基础计算</a:t>
            </a:r>
          </a:p>
        </p:txBody>
      </p:sp>
      <p:sp>
        <p:nvSpPr>
          <p:cNvPr id="30" name="文本框 29"/>
          <p:cNvSpPr txBox="1"/>
          <p:nvPr>
            <p:custDataLst>
              <p:tags r:id="rId5"/>
            </p:custDataLst>
          </p:nvPr>
        </p:nvSpPr>
        <p:spPr>
          <a:xfrm>
            <a:off x="3295650" y="3672205"/>
            <a:ext cx="2673350" cy="1370965"/>
          </a:xfrm>
          <a:prstGeom prst="rect">
            <a:avLst/>
          </a:prstGeom>
          <a:noFill/>
        </p:spPr>
        <p:txBody>
          <a:bodyPr wrap="square" lIns="90000" tIns="0" rIns="90000" bIns="46800">
            <a:normAutofit fontScale="80000"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共</a:t>
            </a:r>
            <a:r>
              <a:rPr lang="en-US" altLang="zh-CN" sz="20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8</a:t>
            </a:r>
            <a:r>
              <a:rPr lang="zh-CN" altLang="en-US" sz="20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项改进，如桩承载率输出、局部抗浮考虑基础自重、筏板内承台受剪考虑实际剪跨比等</a:t>
            </a:r>
          </a:p>
        </p:txBody>
      </p:sp>
      <p:sp>
        <p:nvSpPr>
          <p:cNvPr id="32" name="文本框 31"/>
          <p:cNvSpPr txBox="1"/>
          <p:nvPr>
            <p:custDataLst>
              <p:tags r:id="rId6"/>
            </p:custDataLst>
          </p:nvPr>
        </p:nvSpPr>
        <p:spPr>
          <a:xfrm>
            <a:off x="6614795" y="3071495"/>
            <a:ext cx="185166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ctr">
              <a:lnSpc>
                <a:spcPct val="120000"/>
              </a:lnSpc>
            </a:pPr>
            <a:r>
              <a:rPr lang="zh-CN" altLang="en-US" sz="2300" b="1" spc="300">
                <a:solidFill>
                  <a:srgbClr val="000000">
                    <a:lumMod val="65000"/>
                    <a:lumOff val="35000"/>
                  </a:srgbClr>
                </a:solidFill>
                <a:latin typeface="Arial" panose="020B0604020202020204" pitchFamily="34" charset="0"/>
                <a:ea typeface="微软雅黑" panose="020B0503020204020204" pitchFamily="34" charset="-122"/>
                <a:cs typeface="+mj-cs"/>
                <a:sym typeface="Arial" panose="020B0604020202020204" pitchFamily="34" charset="0"/>
              </a:rPr>
              <a:t>基础施工图</a:t>
            </a:r>
          </a:p>
        </p:txBody>
      </p:sp>
      <p:sp>
        <p:nvSpPr>
          <p:cNvPr id="31" name="文本框 30"/>
          <p:cNvSpPr txBox="1"/>
          <p:nvPr>
            <p:custDataLst>
              <p:tags r:id="rId7"/>
            </p:custDataLst>
          </p:nvPr>
        </p:nvSpPr>
        <p:spPr>
          <a:xfrm>
            <a:off x="6241776" y="3672012"/>
            <a:ext cx="2597203" cy="1169596"/>
          </a:xfrm>
          <a:prstGeom prst="rect">
            <a:avLst/>
          </a:prstGeom>
          <a:noFill/>
        </p:spPr>
        <p:txBody>
          <a:bodyPr wrap="square" lIns="90000" tIns="0" rIns="90000" bIns="4680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共</a:t>
            </a:r>
            <a:r>
              <a:rPr lang="en-US" altLang="zh-CN"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5</a:t>
            </a:r>
            <a:r>
              <a:rPr lang="zh-CN" altLang="en-US"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项改进，如增加柱墩列表、增加板顶贯通筋比例参数、增加拉梁裂缝验算等</a:t>
            </a:r>
          </a:p>
        </p:txBody>
      </p:sp>
      <p:sp>
        <p:nvSpPr>
          <p:cNvPr id="49" name="文本框 48"/>
          <p:cNvSpPr txBox="1"/>
          <p:nvPr>
            <p:custDataLst>
              <p:tags r:id="rId8"/>
            </p:custDataLst>
          </p:nvPr>
        </p:nvSpPr>
        <p:spPr>
          <a:xfrm>
            <a:off x="9672129" y="3058858"/>
            <a:ext cx="1612659" cy="523240"/>
          </a:xfrm>
          <a:prstGeom prst="rect">
            <a:avLst/>
          </a:prstGeom>
          <a:noFill/>
        </p:spPr>
        <p:txBody>
          <a:bodyPr wrap="square" lIns="90000" tIns="46800" rIns="90000" bIns="46800" anchor="ctr" anchorCtr="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ctr">
              <a:lnSpc>
                <a:spcPct val="120000"/>
              </a:lnSpc>
            </a:pPr>
            <a:r>
              <a:rPr lang="zh-CN" altLang="en-US" sz="2400" b="1" spc="300">
                <a:solidFill>
                  <a:srgbClr val="000000">
                    <a:lumMod val="65000"/>
                    <a:lumOff val="35000"/>
                  </a:srgbClr>
                </a:solidFill>
                <a:latin typeface="Arial" panose="020B0604020202020204" pitchFamily="34" charset="0"/>
                <a:ea typeface="微软雅黑" panose="020B0503020204020204" pitchFamily="34" charset="-122"/>
                <a:cs typeface="+mj-cs"/>
                <a:sym typeface="Arial" panose="020B0604020202020204" pitchFamily="34" charset="0"/>
              </a:rPr>
              <a:t>地质资料</a:t>
            </a:r>
          </a:p>
        </p:txBody>
      </p:sp>
      <p:sp>
        <p:nvSpPr>
          <p:cNvPr id="50" name="文本框 49"/>
          <p:cNvSpPr txBox="1"/>
          <p:nvPr>
            <p:custDataLst>
              <p:tags r:id="rId9"/>
            </p:custDataLst>
          </p:nvPr>
        </p:nvSpPr>
        <p:spPr>
          <a:xfrm>
            <a:off x="9187681" y="3672012"/>
            <a:ext cx="2597203" cy="1169596"/>
          </a:xfrm>
          <a:prstGeom prst="rect">
            <a:avLst/>
          </a:prstGeom>
          <a:noFill/>
        </p:spPr>
        <p:txBody>
          <a:bodyPr wrap="square" lIns="90000" tIns="0" rIns="90000" bIns="46800">
            <a:normAutofit lnSpcReduction="10000"/>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spc="150">
                <a:solidFill>
                  <a:sysClr val="window" lastClr="FFFFFF">
                    <a:lumMod val="50000"/>
                  </a:sysClr>
                </a:solidFill>
                <a:latin typeface="Arial" panose="020B0604020202020204" pitchFamily="34" charset="0"/>
                <a:ea typeface="微软雅黑" panose="020B0503020204020204" pitchFamily="34" charset="-122"/>
                <a:sym typeface="Arial" panose="020B0604020202020204" pitchFamily="34" charset="0"/>
              </a:rPr>
              <a:t>地质资料颠覆性改动，输入方式重做，大幅改进孔点输入及编辑的便利性</a:t>
            </a:r>
          </a:p>
        </p:txBody>
      </p:sp>
      <p:sp>
        <p:nvSpPr>
          <p:cNvPr id="51" name="任意形状 34" descr="A0"/>
          <p:cNvSpPr/>
          <p:nvPr>
            <p:custDataLst>
              <p:tags r:id="rId10"/>
            </p:custDataLst>
          </p:nvPr>
        </p:nvSpPr>
        <p:spPr>
          <a:xfrm>
            <a:off x="829759" y="2229156"/>
            <a:ext cx="727856" cy="788745"/>
          </a:xfrm>
          <a:custGeom>
            <a:avLst/>
            <a:gdLst>
              <a:gd name="connsiteX0" fmla="*/ 364766 w 727856"/>
              <a:gd name="connsiteY0" fmla="*/ 0 h 788745"/>
              <a:gd name="connsiteX1" fmla="*/ 727856 w 727856"/>
              <a:gd name="connsiteY1" fmla="*/ 356361 h 788745"/>
              <a:gd name="connsiteX2" fmla="*/ 727856 w 727856"/>
              <a:gd name="connsiteY2" fmla="*/ 788745 h 788745"/>
              <a:gd name="connsiteX3" fmla="*/ 509329 w 727856"/>
              <a:gd name="connsiteY3" fmla="*/ 788745 h 788745"/>
              <a:gd name="connsiteX4" fmla="*/ 509329 w 727856"/>
              <a:gd name="connsiteY4" fmla="*/ 359739 h 788745"/>
              <a:gd name="connsiteX5" fmla="*/ 364766 w 727856"/>
              <a:gd name="connsiteY5" fmla="*/ 196675 h 788745"/>
              <a:gd name="connsiteX6" fmla="*/ 218527 w 727856"/>
              <a:gd name="connsiteY6" fmla="*/ 359726 h 788745"/>
              <a:gd name="connsiteX7" fmla="*/ 218527 w 727856"/>
              <a:gd name="connsiteY7" fmla="*/ 788745 h 788745"/>
              <a:gd name="connsiteX8" fmla="*/ 0 w 727856"/>
              <a:gd name="connsiteY8" fmla="*/ 788745 h 788745"/>
              <a:gd name="connsiteX9" fmla="*/ 0 w 727856"/>
              <a:gd name="connsiteY9" fmla="*/ 356361 h 788745"/>
              <a:gd name="connsiteX10" fmla="*/ 364766 w 727856"/>
              <a:gd name="connsiteY10" fmla="*/ 0 h 7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8745">
                <a:moveTo>
                  <a:pt x="364766" y="0"/>
                </a:moveTo>
                <a:cubicBezTo>
                  <a:pt x="559751" y="0"/>
                  <a:pt x="727856" y="127751"/>
                  <a:pt x="727856" y="356361"/>
                </a:cubicBezTo>
                <a:lnTo>
                  <a:pt x="727856" y="788745"/>
                </a:lnTo>
                <a:lnTo>
                  <a:pt x="509329" y="788745"/>
                </a:lnTo>
                <a:lnTo>
                  <a:pt x="509329" y="359739"/>
                </a:lnTo>
                <a:cubicBezTo>
                  <a:pt x="509329" y="258868"/>
                  <a:pt x="450501" y="196675"/>
                  <a:pt x="364766" y="196675"/>
                </a:cubicBezTo>
                <a:cubicBezTo>
                  <a:pt x="279044" y="196675"/>
                  <a:pt x="218527" y="258868"/>
                  <a:pt x="218527" y="359726"/>
                </a:cubicBezTo>
                <a:lnTo>
                  <a:pt x="218527" y="788745"/>
                </a:lnTo>
                <a:lnTo>
                  <a:pt x="0" y="788745"/>
                </a:lnTo>
                <a:lnTo>
                  <a:pt x="0" y="356361"/>
                </a:lnTo>
                <a:cubicBezTo>
                  <a:pt x="0" y="127751"/>
                  <a:pt x="169781" y="0"/>
                  <a:pt x="364766" y="0"/>
                </a:cubicBezTo>
                <a:close/>
              </a:path>
            </a:pathLst>
          </a:custGeom>
          <a:solidFill>
            <a:srgbClr val="1F74AD"/>
          </a:solidFill>
          <a:ln w="1191" cap="flat">
            <a:noFill/>
            <a:prstDash val="solid"/>
            <a:miter/>
          </a:ln>
        </p:spPr>
        <p:txBody>
          <a:bodyPr rtlCol="0" anchor="ctr"/>
          <a:lstStyle/>
          <a:p>
            <a:endParaRPr lang="zh-CN" altLang="en-US"/>
          </a:p>
        </p:txBody>
      </p:sp>
      <p:sp>
        <p:nvSpPr>
          <p:cNvPr id="52" name="任意形状 35" descr="A1"/>
          <p:cNvSpPr/>
          <p:nvPr>
            <p:custDataLst>
              <p:tags r:id="rId11"/>
            </p:custDataLst>
          </p:nvPr>
        </p:nvSpPr>
        <p:spPr>
          <a:xfrm>
            <a:off x="1872394" y="2225943"/>
            <a:ext cx="472518" cy="791959"/>
          </a:xfrm>
          <a:custGeom>
            <a:avLst/>
            <a:gdLst>
              <a:gd name="connsiteX0" fmla="*/ 249135 w 472518"/>
              <a:gd name="connsiteY0" fmla="*/ 0 h 791959"/>
              <a:gd name="connsiteX1" fmla="*/ 472518 w 472518"/>
              <a:gd name="connsiteY1" fmla="*/ 0 h 791959"/>
              <a:gd name="connsiteX2" fmla="*/ 472518 w 472518"/>
              <a:gd name="connsiteY2" fmla="*/ 791959 h 791959"/>
              <a:gd name="connsiteX3" fmla="*/ 249161 w 472518"/>
              <a:gd name="connsiteY3" fmla="*/ 791959 h 791959"/>
              <a:gd name="connsiteX4" fmla="*/ 249161 w 472518"/>
              <a:gd name="connsiteY4" fmla="*/ 240582 h 791959"/>
              <a:gd name="connsiteX5" fmla="*/ 0 w 472518"/>
              <a:gd name="connsiteY5" fmla="*/ 457075 h 791959"/>
              <a:gd name="connsiteX6" fmla="*/ 0 w 472518"/>
              <a:gd name="connsiteY6" fmla="*/ 216518 h 7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8" h="791959">
                <a:moveTo>
                  <a:pt x="249135" y="0"/>
                </a:moveTo>
                <a:lnTo>
                  <a:pt x="472518" y="0"/>
                </a:lnTo>
                <a:lnTo>
                  <a:pt x="472518" y="791959"/>
                </a:lnTo>
                <a:lnTo>
                  <a:pt x="249161" y="791959"/>
                </a:lnTo>
                <a:lnTo>
                  <a:pt x="249161" y="240582"/>
                </a:lnTo>
                <a:lnTo>
                  <a:pt x="0" y="457075"/>
                </a:lnTo>
                <a:lnTo>
                  <a:pt x="0" y="216518"/>
                </a:lnTo>
                <a:close/>
              </a:path>
            </a:pathLst>
          </a:custGeom>
          <a:solidFill>
            <a:srgbClr val="1F74AD"/>
          </a:solidFill>
          <a:ln w="1191" cap="flat">
            <a:noFill/>
            <a:prstDash val="solid"/>
            <a:miter/>
          </a:ln>
        </p:spPr>
        <p:txBody>
          <a:bodyPr rtlCol="0" anchor="ctr"/>
          <a:lstStyle/>
          <a:p>
            <a:endParaRPr lang="zh-CN" altLang="en-US"/>
          </a:p>
        </p:txBody>
      </p:sp>
      <p:sp>
        <p:nvSpPr>
          <p:cNvPr id="53" name="任意形状 39" descr="A0"/>
          <p:cNvSpPr/>
          <p:nvPr>
            <p:custDataLst>
              <p:tags r:id="rId12"/>
            </p:custDataLst>
          </p:nvPr>
        </p:nvSpPr>
        <p:spPr>
          <a:xfrm>
            <a:off x="3775524" y="2229791"/>
            <a:ext cx="727856" cy="788110"/>
          </a:xfrm>
          <a:custGeom>
            <a:avLst/>
            <a:gdLst>
              <a:gd name="connsiteX0" fmla="*/ 364766 w 727856"/>
              <a:gd name="connsiteY0" fmla="*/ 0 h 788110"/>
              <a:gd name="connsiteX1" fmla="*/ 727856 w 727856"/>
              <a:gd name="connsiteY1" fmla="*/ 356361 h 788110"/>
              <a:gd name="connsiteX2" fmla="*/ 727856 w 727856"/>
              <a:gd name="connsiteY2" fmla="*/ 788110 h 788110"/>
              <a:gd name="connsiteX3" fmla="*/ 509329 w 727856"/>
              <a:gd name="connsiteY3" fmla="*/ 788110 h 788110"/>
              <a:gd name="connsiteX4" fmla="*/ 509329 w 727856"/>
              <a:gd name="connsiteY4" fmla="*/ 359739 h 788110"/>
              <a:gd name="connsiteX5" fmla="*/ 364766 w 727856"/>
              <a:gd name="connsiteY5" fmla="*/ 196675 h 788110"/>
              <a:gd name="connsiteX6" fmla="*/ 218527 w 727856"/>
              <a:gd name="connsiteY6" fmla="*/ 359726 h 788110"/>
              <a:gd name="connsiteX7" fmla="*/ 218527 w 727856"/>
              <a:gd name="connsiteY7" fmla="*/ 788110 h 788110"/>
              <a:gd name="connsiteX8" fmla="*/ 0 w 727856"/>
              <a:gd name="connsiteY8" fmla="*/ 788110 h 788110"/>
              <a:gd name="connsiteX9" fmla="*/ 0 w 727856"/>
              <a:gd name="connsiteY9" fmla="*/ 356361 h 788110"/>
              <a:gd name="connsiteX10" fmla="*/ 364766 w 727856"/>
              <a:gd name="connsiteY10" fmla="*/ 0 h 7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8110">
                <a:moveTo>
                  <a:pt x="364766" y="0"/>
                </a:moveTo>
                <a:cubicBezTo>
                  <a:pt x="559751" y="0"/>
                  <a:pt x="727856" y="127751"/>
                  <a:pt x="727856" y="356361"/>
                </a:cubicBezTo>
                <a:lnTo>
                  <a:pt x="727856" y="788110"/>
                </a:lnTo>
                <a:lnTo>
                  <a:pt x="509329" y="788110"/>
                </a:lnTo>
                <a:lnTo>
                  <a:pt x="509329" y="359739"/>
                </a:lnTo>
                <a:cubicBezTo>
                  <a:pt x="509329" y="258868"/>
                  <a:pt x="450501" y="196675"/>
                  <a:pt x="364766" y="196675"/>
                </a:cubicBezTo>
                <a:cubicBezTo>
                  <a:pt x="279044" y="196675"/>
                  <a:pt x="218527" y="258868"/>
                  <a:pt x="218527" y="359726"/>
                </a:cubicBezTo>
                <a:lnTo>
                  <a:pt x="218527" y="788110"/>
                </a:lnTo>
                <a:lnTo>
                  <a:pt x="0" y="788110"/>
                </a:lnTo>
                <a:lnTo>
                  <a:pt x="0" y="356361"/>
                </a:lnTo>
                <a:cubicBezTo>
                  <a:pt x="0" y="127751"/>
                  <a:pt x="169781" y="0"/>
                  <a:pt x="364766" y="0"/>
                </a:cubicBezTo>
                <a:close/>
              </a:path>
            </a:pathLst>
          </a:custGeom>
          <a:solidFill>
            <a:srgbClr val="3498DB"/>
          </a:solidFill>
          <a:ln w="1191" cap="flat">
            <a:noFill/>
            <a:prstDash val="solid"/>
            <a:miter/>
          </a:ln>
        </p:spPr>
        <p:txBody>
          <a:bodyPr rtlCol="0" anchor="ctr"/>
          <a:lstStyle/>
          <a:p>
            <a:endParaRPr lang="zh-CN" altLang="en-US"/>
          </a:p>
        </p:txBody>
      </p:sp>
      <p:sp>
        <p:nvSpPr>
          <p:cNvPr id="54" name="任意形状 40" descr="A2"/>
          <p:cNvSpPr/>
          <p:nvPr>
            <p:custDataLst>
              <p:tags r:id="rId13"/>
            </p:custDataLst>
          </p:nvPr>
        </p:nvSpPr>
        <p:spPr>
          <a:xfrm>
            <a:off x="4687020" y="2230449"/>
            <a:ext cx="735473" cy="787452"/>
          </a:xfrm>
          <a:custGeom>
            <a:avLst/>
            <a:gdLst>
              <a:gd name="connsiteX0" fmla="*/ 368584 w 735473"/>
              <a:gd name="connsiteY0" fmla="*/ 0 h 787452"/>
              <a:gd name="connsiteX1" fmla="*/ 735473 w 735473"/>
              <a:gd name="connsiteY1" fmla="*/ 351621 h 787452"/>
              <a:gd name="connsiteX2" fmla="*/ 606386 w 735473"/>
              <a:gd name="connsiteY2" fmla="*/ 628479 h 787452"/>
              <a:gd name="connsiteX3" fmla="*/ 469434 w 735473"/>
              <a:gd name="connsiteY3" fmla="*/ 787452 h 787452"/>
              <a:gd name="connsiteX4" fmla="*/ 200909 w 735473"/>
              <a:gd name="connsiteY4" fmla="*/ 787452 h 787452"/>
              <a:gd name="connsiteX5" fmla="*/ 451816 w 735473"/>
              <a:gd name="connsiteY5" fmla="*/ 495990 h 787452"/>
              <a:gd name="connsiteX6" fmla="*/ 514673 w 735473"/>
              <a:gd name="connsiteY6" fmla="*/ 349914 h 787452"/>
              <a:gd name="connsiteX7" fmla="*/ 368584 w 735473"/>
              <a:gd name="connsiteY7" fmla="*/ 198745 h 787452"/>
              <a:gd name="connsiteX8" fmla="*/ 220815 w 735473"/>
              <a:gd name="connsiteY8" fmla="*/ 353314 h 787452"/>
              <a:gd name="connsiteX9" fmla="*/ 0 w 735473"/>
              <a:gd name="connsiteY9" fmla="*/ 353314 h 787452"/>
              <a:gd name="connsiteX10" fmla="*/ 368584 w 735473"/>
              <a:gd name="connsiteY10" fmla="*/ 0 h 7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73" h="787452">
                <a:moveTo>
                  <a:pt x="368584" y="0"/>
                </a:moveTo>
                <a:cubicBezTo>
                  <a:pt x="582611" y="0"/>
                  <a:pt x="735473" y="134181"/>
                  <a:pt x="735473" y="351621"/>
                </a:cubicBezTo>
                <a:cubicBezTo>
                  <a:pt x="735473" y="468815"/>
                  <a:pt x="689617" y="531659"/>
                  <a:pt x="606386" y="628479"/>
                </a:cubicBezTo>
                <a:lnTo>
                  <a:pt x="469434" y="787452"/>
                </a:lnTo>
                <a:lnTo>
                  <a:pt x="200909" y="787452"/>
                </a:lnTo>
                <a:lnTo>
                  <a:pt x="451816" y="495990"/>
                </a:lnTo>
                <a:cubicBezTo>
                  <a:pt x="495978" y="443334"/>
                  <a:pt x="514673" y="405957"/>
                  <a:pt x="514673" y="349914"/>
                </a:cubicBezTo>
                <a:cubicBezTo>
                  <a:pt x="514673" y="259895"/>
                  <a:pt x="462003" y="198745"/>
                  <a:pt x="368584" y="198745"/>
                </a:cubicBezTo>
                <a:cubicBezTo>
                  <a:pt x="295539" y="198745"/>
                  <a:pt x="220815" y="236121"/>
                  <a:pt x="220815" y="353314"/>
                </a:cubicBezTo>
                <a:lnTo>
                  <a:pt x="0" y="353314"/>
                </a:lnTo>
                <a:cubicBezTo>
                  <a:pt x="0" y="132502"/>
                  <a:pt x="161370" y="13"/>
                  <a:pt x="368584" y="0"/>
                </a:cubicBezTo>
                <a:close/>
              </a:path>
            </a:pathLst>
          </a:custGeom>
          <a:solidFill>
            <a:srgbClr val="3498DB"/>
          </a:solidFill>
          <a:ln w="1191" cap="flat">
            <a:noFill/>
            <a:prstDash val="solid"/>
            <a:miter/>
          </a:ln>
        </p:spPr>
        <p:txBody>
          <a:bodyPr rtlCol="0" anchor="ctr"/>
          <a:lstStyle/>
          <a:p>
            <a:endParaRPr lang="zh-CN" altLang="en-US"/>
          </a:p>
        </p:txBody>
      </p:sp>
      <p:sp>
        <p:nvSpPr>
          <p:cNvPr id="55" name="任意形状 41" descr="A0"/>
          <p:cNvSpPr/>
          <p:nvPr>
            <p:custDataLst>
              <p:tags r:id="rId14"/>
            </p:custDataLst>
          </p:nvPr>
        </p:nvSpPr>
        <p:spPr>
          <a:xfrm>
            <a:off x="6721289" y="2227886"/>
            <a:ext cx="727856" cy="790015"/>
          </a:xfrm>
          <a:custGeom>
            <a:avLst/>
            <a:gdLst>
              <a:gd name="connsiteX0" fmla="*/ 364766 w 727856"/>
              <a:gd name="connsiteY0" fmla="*/ 0 h 790015"/>
              <a:gd name="connsiteX1" fmla="*/ 727856 w 727856"/>
              <a:gd name="connsiteY1" fmla="*/ 356361 h 790015"/>
              <a:gd name="connsiteX2" fmla="*/ 727856 w 727856"/>
              <a:gd name="connsiteY2" fmla="*/ 790015 h 790015"/>
              <a:gd name="connsiteX3" fmla="*/ 509329 w 727856"/>
              <a:gd name="connsiteY3" fmla="*/ 790015 h 790015"/>
              <a:gd name="connsiteX4" fmla="*/ 509329 w 727856"/>
              <a:gd name="connsiteY4" fmla="*/ 359739 h 790015"/>
              <a:gd name="connsiteX5" fmla="*/ 364766 w 727856"/>
              <a:gd name="connsiteY5" fmla="*/ 196675 h 790015"/>
              <a:gd name="connsiteX6" fmla="*/ 218527 w 727856"/>
              <a:gd name="connsiteY6" fmla="*/ 359726 h 790015"/>
              <a:gd name="connsiteX7" fmla="*/ 218527 w 727856"/>
              <a:gd name="connsiteY7" fmla="*/ 790015 h 790015"/>
              <a:gd name="connsiteX8" fmla="*/ 0 w 727856"/>
              <a:gd name="connsiteY8" fmla="*/ 790015 h 790015"/>
              <a:gd name="connsiteX9" fmla="*/ 0 w 727856"/>
              <a:gd name="connsiteY9" fmla="*/ 356361 h 790015"/>
              <a:gd name="connsiteX10" fmla="*/ 364766 w 727856"/>
              <a:gd name="connsiteY10" fmla="*/ 0 h 7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90015">
                <a:moveTo>
                  <a:pt x="364766" y="0"/>
                </a:moveTo>
                <a:cubicBezTo>
                  <a:pt x="559751" y="0"/>
                  <a:pt x="727856" y="127751"/>
                  <a:pt x="727856" y="356361"/>
                </a:cubicBezTo>
                <a:lnTo>
                  <a:pt x="727856" y="790015"/>
                </a:lnTo>
                <a:lnTo>
                  <a:pt x="509329" y="790015"/>
                </a:lnTo>
                <a:lnTo>
                  <a:pt x="509329" y="359739"/>
                </a:lnTo>
                <a:cubicBezTo>
                  <a:pt x="509329" y="258868"/>
                  <a:pt x="450501" y="196675"/>
                  <a:pt x="364766" y="196675"/>
                </a:cubicBezTo>
                <a:cubicBezTo>
                  <a:pt x="279044" y="196675"/>
                  <a:pt x="218527" y="258868"/>
                  <a:pt x="218527" y="359726"/>
                </a:cubicBezTo>
                <a:lnTo>
                  <a:pt x="218527" y="790015"/>
                </a:lnTo>
                <a:lnTo>
                  <a:pt x="0" y="790015"/>
                </a:lnTo>
                <a:lnTo>
                  <a:pt x="0" y="356361"/>
                </a:lnTo>
                <a:cubicBezTo>
                  <a:pt x="0" y="127751"/>
                  <a:pt x="169781" y="0"/>
                  <a:pt x="364766" y="0"/>
                </a:cubicBezTo>
                <a:close/>
              </a:path>
            </a:pathLst>
          </a:custGeom>
          <a:solidFill>
            <a:srgbClr val="1AA3AA"/>
          </a:solidFill>
          <a:ln w="1191" cap="flat">
            <a:noFill/>
            <a:prstDash val="solid"/>
            <a:miter/>
          </a:ln>
        </p:spPr>
        <p:txBody>
          <a:bodyPr rtlCol="0" anchor="ctr"/>
          <a:lstStyle/>
          <a:p>
            <a:endParaRPr lang="zh-CN" altLang="en-US"/>
          </a:p>
        </p:txBody>
      </p:sp>
      <p:sp>
        <p:nvSpPr>
          <p:cNvPr id="56" name="任意形状 42" descr="A3"/>
          <p:cNvSpPr/>
          <p:nvPr>
            <p:custDataLst>
              <p:tags r:id="rId15"/>
            </p:custDataLst>
          </p:nvPr>
        </p:nvSpPr>
        <p:spPr>
          <a:xfrm>
            <a:off x="7629981" y="2228519"/>
            <a:ext cx="738805" cy="789382"/>
          </a:xfrm>
          <a:custGeom>
            <a:avLst/>
            <a:gdLst>
              <a:gd name="connsiteX0" fmla="*/ 366251 w 738805"/>
              <a:gd name="connsiteY0" fmla="*/ 0 h 789382"/>
              <a:gd name="connsiteX1" fmla="*/ 730827 w 738805"/>
              <a:gd name="connsiteY1" fmla="*/ 342734 h 789382"/>
              <a:gd name="connsiteX2" fmla="*/ 593067 w 738805"/>
              <a:gd name="connsiteY2" fmla="*/ 588028 h 789382"/>
              <a:gd name="connsiteX3" fmla="*/ 735529 w 738805"/>
              <a:gd name="connsiteY3" fmla="*/ 763096 h 789382"/>
              <a:gd name="connsiteX4" fmla="*/ 738805 w 738805"/>
              <a:gd name="connsiteY4" fmla="*/ 789382 h 789382"/>
              <a:gd name="connsiteX5" fmla="*/ 518666 w 738805"/>
              <a:gd name="connsiteY5" fmla="*/ 789382 h 789382"/>
              <a:gd name="connsiteX6" fmla="*/ 518099 w 738805"/>
              <a:gd name="connsiteY6" fmla="*/ 785939 h 789382"/>
              <a:gd name="connsiteX7" fmla="*/ 361200 w 738805"/>
              <a:gd name="connsiteY7" fmla="*/ 688833 h 789382"/>
              <a:gd name="connsiteX8" fmla="*/ 329296 w 738805"/>
              <a:gd name="connsiteY8" fmla="*/ 688833 h 789382"/>
              <a:gd name="connsiteX9" fmla="*/ 329296 w 738805"/>
              <a:gd name="connsiteY9" fmla="*/ 498988 h 789382"/>
              <a:gd name="connsiteX10" fmla="*/ 361213 w 738805"/>
              <a:gd name="connsiteY10" fmla="*/ 498988 h 789382"/>
              <a:gd name="connsiteX11" fmla="*/ 512414 w 738805"/>
              <a:gd name="connsiteY11" fmla="*/ 349447 h 789382"/>
              <a:gd name="connsiteX12" fmla="*/ 366251 w 738805"/>
              <a:gd name="connsiteY12" fmla="*/ 196571 h 789382"/>
              <a:gd name="connsiteX13" fmla="*/ 218414 w 738805"/>
              <a:gd name="connsiteY13" fmla="*/ 341059 h 789382"/>
              <a:gd name="connsiteX14" fmla="*/ 0 w 738805"/>
              <a:gd name="connsiteY14" fmla="*/ 341059 h 789382"/>
              <a:gd name="connsiteX15" fmla="*/ 366251 w 738805"/>
              <a:gd name="connsiteY15" fmla="*/ 0 h 78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805" h="789382">
                <a:moveTo>
                  <a:pt x="366251" y="0"/>
                </a:moveTo>
                <a:cubicBezTo>
                  <a:pt x="577951" y="0"/>
                  <a:pt x="730827" y="141124"/>
                  <a:pt x="730827" y="342734"/>
                </a:cubicBezTo>
                <a:cubicBezTo>
                  <a:pt x="730827" y="472108"/>
                  <a:pt x="672030" y="546020"/>
                  <a:pt x="593067" y="588028"/>
                </a:cubicBezTo>
                <a:cubicBezTo>
                  <a:pt x="657324" y="622045"/>
                  <a:pt x="712138" y="676859"/>
                  <a:pt x="735529" y="763096"/>
                </a:cubicBezTo>
                <a:lnTo>
                  <a:pt x="738805" y="789382"/>
                </a:lnTo>
                <a:lnTo>
                  <a:pt x="518666" y="789382"/>
                </a:lnTo>
                <a:lnTo>
                  <a:pt x="518099" y="785939"/>
                </a:lnTo>
                <a:cubicBezTo>
                  <a:pt x="496047" y="725690"/>
                  <a:pt x="441859" y="688833"/>
                  <a:pt x="361200" y="688833"/>
                </a:cubicBezTo>
                <a:lnTo>
                  <a:pt x="329296" y="688833"/>
                </a:lnTo>
                <a:lnTo>
                  <a:pt x="329296" y="498988"/>
                </a:lnTo>
                <a:lnTo>
                  <a:pt x="361213" y="498988"/>
                </a:lnTo>
                <a:cubicBezTo>
                  <a:pt x="467056" y="498988"/>
                  <a:pt x="512414" y="433463"/>
                  <a:pt x="512414" y="349447"/>
                </a:cubicBezTo>
                <a:cubicBezTo>
                  <a:pt x="512414" y="248656"/>
                  <a:pt x="445215" y="196571"/>
                  <a:pt x="366251" y="196571"/>
                </a:cubicBezTo>
                <a:cubicBezTo>
                  <a:pt x="283924" y="196571"/>
                  <a:pt x="223451" y="250331"/>
                  <a:pt x="218414" y="341059"/>
                </a:cubicBezTo>
                <a:lnTo>
                  <a:pt x="0" y="341059"/>
                </a:lnTo>
                <a:cubicBezTo>
                  <a:pt x="5038" y="127684"/>
                  <a:pt x="164641" y="0"/>
                  <a:pt x="366251" y="0"/>
                </a:cubicBezTo>
                <a:close/>
              </a:path>
            </a:pathLst>
          </a:custGeom>
          <a:solidFill>
            <a:srgbClr val="1AA3AA"/>
          </a:solidFill>
          <a:ln w="1191" cap="flat">
            <a:noFill/>
            <a:prstDash val="solid"/>
            <a:miter/>
          </a:ln>
        </p:spPr>
        <p:txBody>
          <a:bodyPr rtlCol="0" anchor="ctr"/>
          <a:lstStyle/>
          <a:p>
            <a:endParaRPr lang="zh-CN" altLang="en-US"/>
          </a:p>
        </p:txBody>
      </p:sp>
      <p:sp>
        <p:nvSpPr>
          <p:cNvPr id="57" name="任意形状 43" descr="A0"/>
          <p:cNvSpPr/>
          <p:nvPr>
            <p:custDataLst>
              <p:tags r:id="rId16"/>
            </p:custDataLst>
          </p:nvPr>
        </p:nvSpPr>
        <p:spPr>
          <a:xfrm>
            <a:off x="9667054" y="2233601"/>
            <a:ext cx="727856" cy="784300"/>
          </a:xfrm>
          <a:custGeom>
            <a:avLst/>
            <a:gdLst>
              <a:gd name="connsiteX0" fmla="*/ 364766 w 727856"/>
              <a:gd name="connsiteY0" fmla="*/ 0 h 784300"/>
              <a:gd name="connsiteX1" fmla="*/ 727856 w 727856"/>
              <a:gd name="connsiteY1" fmla="*/ 356361 h 784300"/>
              <a:gd name="connsiteX2" fmla="*/ 727856 w 727856"/>
              <a:gd name="connsiteY2" fmla="*/ 784300 h 784300"/>
              <a:gd name="connsiteX3" fmla="*/ 509329 w 727856"/>
              <a:gd name="connsiteY3" fmla="*/ 784300 h 784300"/>
              <a:gd name="connsiteX4" fmla="*/ 509329 w 727856"/>
              <a:gd name="connsiteY4" fmla="*/ 359739 h 784300"/>
              <a:gd name="connsiteX5" fmla="*/ 364766 w 727856"/>
              <a:gd name="connsiteY5" fmla="*/ 196675 h 784300"/>
              <a:gd name="connsiteX6" fmla="*/ 218527 w 727856"/>
              <a:gd name="connsiteY6" fmla="*/ 359726 h 784300"/>
              <a:gd name="connsiteX7" fmla="*/ 218527 w 727856"/>
              <a:gd name="connsiteY7" fmla="*/ 784300 h 784300"/>
              <a:gd name="connsiteX8" fmla="*/ 0 w 727856"/>
              <a:gd name="connsiteY8" fmla="*/ 784300 h 784300"/>
              <a:gd name="connsiteX9" fmla="*/ 0 w 727856"/>
              <a:gd name="connsiteY9" fmla="*/ 356361 h 784300"/>
              <a:gd name="connsiteX10" fmla="*/ 364766 w 727856"/>
              <a:gd name="connsiteY10" fmla="*/ 0 h 7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4300">
                <a:moveTo>
                  <a:pt x="364766" y="0"/>
                </a:moveTo>
                <a:cubicBezTo>
                  <a:pt x="559751" y="0"/>
                  <a:pt x="727856" y="127751"/>
                  <a:pt x="727856" y="356361"/>
                </a:cubicBezTo>
                <a:lnTo>
                  <a:pt x="727856" y="784300"/>
                </a:lnTo>
                <a:lnTo>
                  <a:pt x="509329" y="784300"/>
                </a:lnTo>
                <a:lnTo>
                  <a:pt x="509329" y="359739"/>
                </a:lnTo>
                <a:cubicBezTo>
                  <a:pt x="509329" y="258868"/>
                  <a:pt x="450501" y="196675"/>
                  <a:pt x="364766" y="196675"/>
                </a:cubicBezTo>
                <a:cubicBezTo>
                  <a:pt x="279044" y="196675"/>
                  <a:pt x="218527" y="258868"/>
                  <a:pt x="218527" y="359726"/>
                </a:cubicBezTo>
                <a:lnTo>
                  <a:pt x="218527" y="784300"/>
                </a:lnTo>
                <a:lnTo>
                  <a:pt x="0" y="784300"/>
                </a:lnTo>
                <a:lnTo>
                  <a:pt x="0" y="356361"/>
                </a:lnTo>
                <a:cubicBezTo>
                  <a:pt x="0" y="127751"/>
                  <a:pt x="169781" y="0"/>
                  <a:pt x="364766" y="0"/>
                </a:cubicBezTo>
                <a:close/>
              </a:path>
            </a:pathLst>
          </a:custGeom>
          <a:solidFill>
            <a:srgbClr val="69A35B"/>
          </a:solidFill>
          <a:ln w="1191" cap="flat">
            <a:noFill/>
            <a:prstDash val="solid"/>
            <a:miter/>
          </a:ln>
        </p:spPr>
        <p:txBody>
          <a:bodyPr rtlCol="0" anchor="ctr"/>
          <a:lstStyle/>
          <a:p>
            <a:endParaRPr lang="zh-CN" altLang="en-US"/>
          </a:p>
        </p:txBody>
      </p:sp>
      <p:sp>
        <p:nvSpPr>
          <p:cNvPr id="58" name="任意形状 45" descr="A4"/>
          <p:cNvSpPr/>
          <p:nvPr>
            <p:custDataLst>
              <p:tags r:id="rId17"/>
            </p:custDataLst>
          </p:nvPr>
        </p:nvSpPr>
        <p:spPr>
          <a:xfrm>
            <a:off x="10556041" y="2231009"/>
            <a:ext cx="688845" cy="786893"/>
          </a:xfrm>
          <a:custGeom>
            <a:avLst/>
            <a:gdLst>
              <a:gd name="connsiteX0" fmla="*/ 474193 w 688845"/>
              <a:gd name="connsiteY0" fmla="*/ 609696 h 786893"/>
              <a:gd name="connsiteX1" fmla="*/ 688845 w 688845"/>
              <a:gd name="connsiteY1" fmla="*/ 609696 h 786893"/>
              <a:gd name="connsiteX2" fmla="*/ 688845 w 688845"/>
              <a:gd name="connsiteY2" fmla="*/ 786893 h 786893"/>
              <a:gd name="connsiteX3" fmla="*/ 474193 w 688845"/>
              <a:gd name="connsiteY3" fmla="*/ 786893 h 786893"/>
              <a:gd name="connsiteX4" fmla="*/ 393461 w 688845"/>
              <a:gd name="connsiteY4" fmla="*/ 0 h 786893"/>
              <a:gd name="connsiteX5" fmla="*/ 637328 w 688845"/>
              <a:gd name="connsiteY5" fmla="*/ 0 h 786893"/>
              <a:gd name="connsiteX6" fmla="*/ 243899 w 688845"/>
              <a:gd name="connsiteY6" fmla="*/ 786893 h 786893"/>
              <a:gd name="connsiteX7" fmla="*/ 0 w 688845"/>
              <a:gd name="connsiteY7" fmla="*/ 786893 h 7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845" h="786893">
                <a:moveTo>
                  <a:pt x="474193" y="609696"/>
                </a:moveTo>
                <a:lnTo>
                  <a:pt x="688845" y="609696"/>
                </a:lnTo>
                <a:lnTo>
                  <a:pt x="688845" y="786893"/>
                </a:lnTo>
                <a:lnTo>
                  <a:pt x="474193" y="786893"/>
                </a:lnTo>
                <a:close/>
                <a:moveTo>
                  <a:pt x="393461" y="0"/>
                </a:moveTo>
                <a:lnTo>
                  <a:pt x="637328" y="0"/>
                </a:lnTo>
                <a:lnTo>
                  <a:pt x="243899" y="786893"/>
                </a:lnTo>
                <a:lnTo>
                  <a:pt x="0" y="786893"/>
                </a:lnTo>
                <a:close/>
              </a:path>
            </a:pathLst>
          </a:custGeom>
          <a:solidFill>
            <a:srgbClr val="69A35B"/>
          </a:solidFill>
          <a:ln w="1191" cap="flat">
            <a:noFill/>
            <a:prstDash val="solid"/>
            <a:miter/>
          </a:ln>
        </p:spPr>
        <p:txBody>
          <a:bodyPr rtlCol="0" anchor="ctr"/>
          <a:lstStyle/>
          <a:p>
            <a:endParaRPr lang="zh-CN" alt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、局部抗浮可以考虑基础自重与板面荷载</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ph idx="1"/>
          </p:nvPr>
        </p:nvSpPr>
        <p:spPr>
          <a:xfrm>
            <a:off x="287224" y="1286943"/>
            <a:ext cx="11624914" cy="5571057"/>
          </a:xfrm>
        </p:spPr>
        <p:txBody>
          <a:bodyPr>
            <a:normAutofit/>
          </a:bodyPr>
          <a:lstStyle/>
          <a:p>
            <a:pPr marL="0" indent="0">
              <a:buNone/>
            </a:pPr>
            <a:r>
              <a:rPr lang="zh-CN" altLang="en-US" sz="2400" b="1" dirty="0" smtClean="0">
                <a:latin typeface="微软雅黑" panose="020B0503020204020204" pitchFamily="34" charset="-122"/>
                <a:cs typeface="微软雅黑" panose="020B0503020204020204" pitchFamily="34" charset="-122"/>
              </a:rPr>
              <a:t>程序对于整体抗浮和局部抗浮的计算区别：</a:t>
            </a:r>
            <a:endParaRPr lang="zh-CN" altLang="en-US" sz="2400" b="1" dirty="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cs typeface="微软雅黑" panose="020B0503020204020204" pitchFamily="34" charset="-122"/>
              </a:rPr>
              <a:t>整体抗浮计算方法：围区统计</a:t>
            </a:r>
            <a:endParaRPr lang="en-US" altLang="zh-CN" sz="2000" b="1" dirty="0" smtClean="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G=</a:t>
            </a:r>
            <a:r>
              <a:rPr lang="zh-CN" altLang="en-US" sz="2000" dirty="0" smtClean="0">
                <a:latin typeface="微软雅黑" panose="020B0503020204020204" pitchFamily="34" charset="-122"/>
                <a:cs typeface="微软雅黑" panose="020B0503020204020204" pitchFamily="34" charset="-122"/>
              </a:rPr>
              <a:t>筏板区域内的全部上部荷载</a:t>
            </a: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基础自重</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a:t>
            </a:r>
            <a:r>
              <a:rPr lang="en-US" altLang="zh-CN" sz="2000" dirty="0" err="1" smtClean="0">
                <a:latin typeface="微软雅黑" panose="020B0503020204020204" pitchFamily="34" charset="-122"/>
                <a:cs typeface="微软雅黑" panose="020B0503020204020204" pitchFamily="34" charset="-122"/>
              </a:rPr>
              <a:t>Nw</a:t>
            </a: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水浮力</a:t>
            </a:r>
            <a:r>
              <a:rPr lang="en-US" altLang="zh-CN" sz="2000" dirty="0" smtClean="0">
                <a:latin typeface="微软雅黑" panose="020B0503020204020204" pitchFamily="34" charset="-122"/>
                <a:cs typeface="微软雅黑" panose="020B0503020204020204" pitchFamily="34" charset="-122"/>
              </a:rPr>
              <a:t>x</a:t>
            </a:r>
            <a:r>
              <a:rPr lang="zh-CN" altLang="en-US" sz="2000" dirty="0" smtClean="0">
                <a:latin typeface="微软雅黑" panose="020B0503020204020204" pitchFamily="34" charset="-122"/>
                <a:cs typeface="微软雅黑" panose="020B0503020204020204" pitchFamily="34" charset="-122"/>
              </a:rPr>
              <a:t>筏板面积</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a:t>
            </a:r>
            <a:r>
              <a:rPr lang="en-US" altLang="zh-CN" sz="2000" dirty="0" err="1" smtClean="0">
                <a:latin typeface="微软雅黑" panose="020B0503020204020204" pitchFamily="34" charset="-122"/>
                <a:cs typeface="微软雅黑" panose="020B0503020204020204" pitchFamily="34" charset="-122"/>
              </a:rPr>
              <a:t>ΣRt</a:t>
            </a: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筏板范围内的全部桩或锚杆的抗拔力之和</a:t>
            </a:r>
            <a:endParaRPr lang="en-US" altLang="zh-CN" sz="2000" dirty="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Kw=</a:t>
            </a:r>
            <a:r>
              <a:rPr lang="zh-CN" altLang="en-US" sz="2000" dirty="0" smtClean="0">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G+ΣRt</a:t>
            </a:r>
            <a:r>
              <a:rPr lang="zh-CN" altLang="en-US" sz="2000" dirty="0" smtClean="0">
                <a:latin typeface="微软雅黑" panose="020B0503020204020204" pitchFamily="34" charset="-122"/>
                <a:cs typeface="微软雅黑" panose="020B0503020204020204" pitchFamily="34" charset="-122"/>
              </a:rPr>
              <a:t>）</a:t>
            </a:r>
            <a:r>
              <a:rPr lang="en-US" altLang="zh-CN" sz="2000" dirty="0" smtClean="0">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Nw</a:t>
            </a:r>
            <a:endParaRPr lang="zh-CN" altLang="en-US" sz="2000" dirty="0">
              <a:latin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7615101" y="2041034"/>
            <a:ext cx="4097190" cy="3836064"/>
          </a:xfrm>
          <a:prstGeom prst="rect">
            <a:avLst/>
          </a:prstGeom>
        </p:spPr>
      </p:pic>
    </p:spTree>
    <p:custDataLst>
      <p:tags r:id="rId1"/>
    </p:custDataLst>
    <p:extLst>
      <p:ext uri="{BB962C8B-B14F-4D97-AF65-F5344CB8AC3E}">
        <p14:creationId xmlns:p14="http://schemas.microsoft.com/office/powerpoint/2010/main" val="282966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、局部抗浮可以考虑基础自重与板面荷载</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ph idx="1"/>
          </p:nvPr>
        </p:nvSpPr>
        <p:spPr>
          <a:xfrm>
            <a:off x="287224" y="1087437"/>
            <a:ext cx="11624914" cy="5571057"/>
          </a:xfrm>
        </p:spPr>
        <p:txBody>
          <a:bodyPr>
            <a:normAutofit/>
          </a:bodyPr>
          <a:lstStyle/>
          <a:p>
            <a:pPr marL="0" indent="0">
              <a:buNone/>
            </a:pPr>
            <a:r>
              <a:rPr lang="zh-CN" altLang="en-US" sz="2400" b="1" dirty="0" smtClean="0">
                <a:latin typeface="微软雅黑" panose="020B0503020204020204" pitchFamily="34" charset="-122"/>
                <a:cs typeface="微软雅黑" panose="020B0503020204020204" pitchFamily="34" charset="-122"/>
              </a:rPr>
              <a:t>程序对于整体抗浮和局部抗浮的计算区别：</a:t>
            </a:r>
            <a:endParaRPr lang="zh-CN" altLang="en-US" sz="2400" b="1" dirty="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cs typeface="微软雅黑" panose="020B0503020204020204" pitchFamily="34" charset="-122"/>
              </a:rPr>
              <a:t>局部抗浮计算方法：倒楼盖法</a:t>
            </a:r>
            <a:endParaRPr lang="en-US" altLang="zh-CN" sz="2000" b="1" dirty="0" smtClean="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G=</a:t>
            </a:r>
            <a:r>
              <a:rPr lang="zh-CN" altLang="en-US" sz="2000" dirty="0" smtClean="0">
                <a:latin typeface="微软雅黑" panose="020B0503020204020204" pitchFamily="34" charset="-122"/>
                <a:cs typeface="微软雅黑" panose="020B0503020204020204" pitchFamily="34" charset="-122"/>
              </a:rPr>
              <a:t>柱墙上部荷载</a:t>
            </a: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倒楼盖模型下传递给柱墙的基础自重与板面恒载</a:t>
            </a:r>
            <a:r>
              <a:rPr lang="en-US" altLang="zh-CN" sz="2000" dirty="0" smtClean="0">
                <a:latin typeface="微软雅黑" panose="020B0503020204020204" pitchFamily="34" charset="-122"/>
                <a:cs typeface="微软雅黑" panose="020B0503020204020204" pitchFamily="34" charset="-122"/>
              </a:rPr>
              <a:t>          </a:t>
            </a:r>
          </a:p>
          <a:p>
            <a:pPr marL="0" indent="0">
              <a:buNone/>
            </a:pPr>
            <a:r>
              <a:rPr lang="en-US" altLang="zh-CN" sz="2000" dirty="0" smtClean="0">
                <a:latin typeface="微软雅黑" panose="020B0503020204020204" pitchFamily="34" charset="-122"/>
                <a:cs typeface="微软雅黑" panose="020B0503020204020204" pitchFamily="34" charset="-122"/>
              </a:rPr>
              <a:t>          </a:t>
            </a:r>
            <a:r>
              <a:rPr lang="en-US" altLang="zh-CN" sz="2000" dirty="0" err="1" smtClean="0">
                <a:latin typeface="微软雅黑" panose="020B0503020204020204" pitchFamily="34" charset="-122"/>
                <a:cs typeface="微软雅黑" panose="020B0503020204020204" pitchFamily="34" charset="-122"/>
              </a:rPr>
              <a:t>Nw</a:t>
            </a:r>
            <a:r>
              <a:rPr lang="en-US" altLang="zh-CN" sz="2000" dirty="0" smtClean="0">
                <a:latin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cs typeface="微软雅黑" panose="020B0503020204020204" pitchFamily="34" charset="-122"/>
              </a:rPr>
              <a:t>倒楼盖模型下传递给柱墙</a:t>
            </a:r>
            <a:r>
              <a:rPr lang="zh-CN" altLang="en-US" sz="2000" dirty="0" smtClean="0">
                <a:latin typeface="微软雅黑" panose="020B0503020204020204" pitchFamily="34" charset="-122"/>
                <a:cs typeface="微软雅黑" panose="020B0503020204020204" pitchFamily="34" charset="-122"/>
              </a:rPr>
              <a:t>的水浮力</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a:t>
            </a:r>
            <a:r>
              <a:rPr lang="en-US" altLang="zh-CN" sz="2000" dirty="0" err="1" smtClean="0">
                <a:latin typeface="微软雅黑" panose="020B0503020204020204" pitchFamily="34" charset="-122"/>
                <a:cs typeface="微软雅黑" panose="020B0503020204020204" pitchFamily="34" charset="-122"/>
              </a:rPr>
              <a:t>ΣRt</a:t>
            </a: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以弹性支座的方式施加在倒楼盖模型中，弹簧刚度为桩或锚杆的抗拔刚度</a:t>
            </a:r>
            <a:endParaRPr lang="en-US" altLang="zh-CN" sz="2000" dirty="0">
              <a:latin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cs typeface="微软雅黑" panose="020B0503020204020204" pitchFamily="34" charset="-122"/>
              </a:rPr>
              <a:t>          Kw=G/</a:t>
            </a:r>
            <a:r>
              <a:rPr lang="en-US" altLang="zh-CN" sz="2000" dirty="0" err="1" smtClean="0">
                <a:latin typeface="微软雅黑" panose="020B0503020204020204" pitchFamily="34" charset="-122"/>
                <a:cs typeface="微软雅黑" panose="020B0503020204020204" pitchFamily="34" charset="-122"/>
              </a:rPr>
              <a:t>Nw</a:t>
            </a:r>
            <a:endParaRPr lang="zh-CN" altLang="en-US" sz="2000" dirty="0">
              <a:latin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918663" y="1548130"/>
            <a:ext cx="5909656" cy="1788224"/>
          </a:xfrm>
          <a:prstGeom prst="rect">
            <a:avLst/>
          </a:prstGeom>
        </p:spPr>
      </p:pic>
      <p:pic>
        <p:nvPicPr>
          <p:cNvPr id="8" name="图片 7"/>
          <p:cNvPicPr>
            <a:picLocks noChangeAspect="1"/>
          </p:cNvPicPr>
          <p:nvPr/>
        </p:nvPicPr>
        <p:blipFill>
          <a:blip r:embed="rId4"/>
          <a:stretch>
            <a:fillRect/>
          </a:stretch>
        </p:blipFill>
        <p:spPr>
          <a:xfrm>
            <a:off x="4422371" y="5145909"/>
            <a:ext cx="7655329" cy="1375064"/>
          </a:xfrm>
          <a:prstGeom prst="rect">
            <a:avLst/>
          </a:prstGeom>
        </p:spPr>
      </p:pic>
    </p:spTree>
    <p:custDataLst>
      <p:tags r:id="rId1"/>
    </p:custDataLst>
    <p:extLst>
      <p:ext uri="{BB962C8B-B14F-4D97-AF65-F5344CB8AC3E}">
        <p14:creationId xmlns:p14="http://schemas.microsoft.com/office/powerpoint/2010/main" val="147383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413510"/>
            <a:ext cx="5281295" cy="4910455"/>
          </a:xfrm>
        </p:spPr>
        <p:txBody>
          <a:bodyPr>
            <a:normAutofit lnSpcReduction="10000"/>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v3.0.2及以前版本，有2个菜单可计算桩长。一是“桩长计算”，二是“桩长试算”，见右图。</a:t>
            </a:r>
          </a:p>
          <a:p>
            <a:pPr marL="0" indent="0">
              <a:buNone/>
            </a:pPr>
            <a:r>
              <a:rPr lang="en-US" altLang="zh-CN" sz="2000">
                <a:latin typeface="微软雅黑" panose="020B0503020204020204" pitchFamily="34" charset="-122"/>
                <a:cs typeface="微软雅黑" panose="020B0503020204020204" pitchFamily="34" charset="-122"/>
              </a:rPr>
              <a:t>      </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上述功能虽能计算桩长，但存在不足之处：</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(1) “桩长计算”只显示了计算结果，没有输出计算过程，不便核对。</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(2) “桩长试算”每次只能计算1种桩型、1个位置，输出了计算过程，但不太容易理解。</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、增加提供桩长计算书的功能</a:t>
            </a:r>
          </a:p>
        </p:txBody>
      </p:sp>
      <p:sp>
        <p:nvSpPr>
          <p:cNvPr id="10" name="L 形 9"/>
          <p:cNvSpPr/>
          <p:nvPr/>
        </p:nvSpPr>
        <p:spPr>
          <a:xfrm rot="5400000">
            <a:off x="115633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428" descr="65245162-494c-4d23-87b7-e1def8f3ccdb"/>
          <p:cNvPicPr>
            <a:picLocks noChangeAspect="1"/>
          </p:cNvPicPr>
          <p:nvPr/>
        </p:nvPicPr>
        <p:blipFill>
          <a:blip r:embed="rId3"/>
          <a:stretch>
            <a:fillRect/>
          </a:stretch>
        </p:blipFill>
        <p:spPr>
          <a:xfrm>
            <a:off x="6289040" y="1073785"/>
            <a:ext cx="4647565" cy="4340225"/>
          </a:xfrm>
          <a:prstGeom prst="rect">
            <a:avLst/>
          </a:prstGeom>
          <a:noFill/>
          <a:ln w="9525" cap="flat" cmpd="sng">
            <a:solidFill>
              <a:srgbClr val="000000"/>
            </a:solidFill>
            <a:prstDash val="solid"/>
            <a:miter/>
            <a:headEnd type="none" w="med" len="med"/>
            <a:tailEnd type="none" w="med" len="med"/>
          </a:ln>
        </p:spPr>
      </p:pic>
      <p:pic>
        <p:nvPicPr>
          <p:cNvPr id="4" name="图片 -2147482406" descr="48fa3274-976a-49e0-8690-242289f0d554"/>
          <p:cNvPicPr>
            <a:picLocks noChangeAspect="1"/>
          </p:cNvPicPr>
          <p:nvPr/>
        </p:nvPicPr>
        <p:blipFill>
          <a:blip r:embed="rId4"/>
          <a:srcRect l="50719" r="22438"/>
          <a:stretch>
            <a:fillRect/>
          </a:stretch>
        </p:blipFill>
        <p:spPr>
          <a:xfrm>
            <a:off x="9972040" y="4396740"/>
            <a:ext cx="1779905" cy="2321560"/>
          </a:xfrm>
          <a:prstGeom prst="rect">
            <a:avLst/>
          </a:prstGeom>
          <a:noFill/>
          <a:ln w="9525" cap="flat" cmpd="sng">
            <a:solidFill>
              <a:srgbClr val="000000"/>
            </a:solidFill>
            <a:prstDash val="solid"/>
            <a:miter/>
            <a:headEnd type="none" w="med" len="med"/>
            <a:tailEnd type="none" w="med" len="med"/>
          </a:ln>
        </p:spPr>
      </p:pic>
      <p:sp>
        <p:nvSpPr>
          <p:cNvPr id="7" name="L 形 6"/>
          <p:cNvSpPr/>
          <p:nvPr/>
        </p:nvSpPr>
        <p:spPr>
          <a:xfrm rot="5400000">
            <a:off x="1156335" y="311658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413510"/>
            <a:ext cx="5281295" cy="188277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 增加了“桩长计算书”功能，可解决了上述问题。“桩长计算书”支持交互操作，选择</a:t>
            </a:r>
            <a:r>
              <a:rPr lang="zh-CN" altLang="en-US" sz="2000">
                <a:solidFill>
                  <a:srgbClr val="FF0000"/>
                </a:solidFill>
                <a:latin typeface="微软雅黑" panose="020B0503020204020204" pitchFamily="34" charset="-122"/>
                <a:cs typeface="微软雅黑" panose="020B0503020204020204" pitchFamily="34" charset="-122"/>
              </a:rPr>
              <a:t>单个或多个桩</a:t>
            </a:r>
            <a:r>
              <a:rPr lang="zh-CN" altLang="en-US" sz="2000">
                <a:latin typeface="微软雅黑" panose="020B0503020204020204" pitchFamily="34" charset="-122"/>
                <a:cs typeface="微软雅黑" panose="020B0503020204020204" pitchFamily="34" charset="-122"/>
              </a:rPr>
              <a:t>，输出详细计算过程。</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、增加提供桩长计算书的功能</a:t>
            </a:r>
          </a:p>
        </p:txBody>
      </p:sp>
      <p:sp>
        <p:nvSpPr>
          <p:cNvPr id="10" name="L 形 9"/>
          <p:cNvSpPr/>
          <p:nvPr/>
        </p:nvSpPr>
        <p:spPr>
          <a:xfrm rot="5400000">
            <a:off x="115633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 形 6"/>
          <p:cNvSpPr/>
          <p:nvPr/>
        </p:nvSpPr>
        <p:spPr>
          <a:xfrm rot="5400000">
            <a:off x="1156335" y="513905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777875" y="5186045"/>
            <a:ext cx="5281295" cy="188277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右图为一个示例。点击“桩长计算书”按钮，选择核心筒下的4根桩，右键确认。软件自动计算桩长，并输出详细计算过程。</a:t>
            </a:r>
          </a:p>
        </p:txBody>
      </p:sp>
      <p:pic>
        <p:nvPicPr>
          <p:cNvPr id="2" name="图片 -2147482426" descr="b95b166d-de33-4661-9aff-12ad0a145225"/>
          <p:cNvPicPr>
            <a:picLocks noChangeAspect="1"/>
          </p:cNvPicPr>
          <p:nvPr/>
        </p:nvPicPr>
        <p:blipFill>
          <a:blip r:embed="rId3"/>
          <a:stretch>
            <a:fillRect/>
          </a:stretch>
        </p:blipFill>
        <p:spPr>
          <a:xfrm>
            <a:off x="3394710" y="2852420"/>
            <a:ext cx="2030730" cy="2101850"/>
          </a:xfrm>
          <a:prstGeom prst="rect">
            <a:avLst/>
          </a:prstGeom>
          <a:noFill/>
          <a:ln w="9525">
            <a:noFill/>
          </a:ln>
        </p:spPr>
      </p:pic>
      <p:pic>
        <p:nvPicPr>
          <p:cNvPr id="4" name="图片 -2147482425" descr="a3e613e4-5350-4273-a291-06a70b55402f"/>
          <p:cNvPicPr>
            <a:picLocks noChangeAspect="1"/>
          </p:cNvPicPr>
          <p:nvPr/>
        </p:nvPicPr>
        <p:blipFill>
          <a:blip r:embed="rId4"/>
          <a:stretch>
            <a:fillRect/>
          </a:stretch>
        </p:blipFill>
        <p:spPr>
          <a:xfrm>
            <a:off x="6864350" y="149225"/>
            <a:ext cx="4092575" cy="3418840"/>
          </a:xfrm>
          <a:prstGeom prst="rect">
            <a:avLst/>
          </a:prstGeom>
          <a:noFill/>
          <a:ln w="9525" cap="flat" cmpd="sng">
            <a:solidFill>
              <a:srgbClr val="000000"/>
            </a:solidFill>
            <a:prstDash val="solid"/>
            <a:miter/>
            <a:headEnd type="none" w="med" len="med"/>
            <a:tailEnd type="none" w="med" len="med"/>
          </a:ln>
        </p:spPr>
      </p:pic>
      <p:pic>
        <p:nvPicPr>
          <p:cNvPr id="11" name="图片 -2147482424" descr="f337679c-d2a9-49e2-ad51-968fca7c13d3"/>
          <p:cNvPicPr>
            <a:picLocks noChangeAspect="1"/>
          </p:cNvPicPr>
          <p:nvPr/>
        </p:nvPicPr>
        <p:blipFill>
          <a:blip r:embed="rId5"/>
          <a:stretch>
            <a:fillRect/>
          </a:stretch>
        </p:blipFill>
        <p:spPr>
          <a:xfrm>
            <a:off x="6309995" y="3636010"/>
            <a:ext cx="5431155" cy="3031490"/>
          </a:xfrm>
          <a:prstGeom prst="rect">
            <a:avLst/>
          </a:prstGeom>
          <a:noFill/>
          <a:ln w="9525" cap="flat" cmpd="sng">
            <a:solidFill>
              <a:srgbClr val="000000"/>
            </a:solidFill>
            <a:prstDash val="solid"/>
            <a:miter/>
            <a:headEnd type="none" w="med" len="med"/>
            <a:tailEnd type="none" w="med" len="med"/>
          </a:ln>
        </p:spPr>
      </p:pic>
      <p:pic>
        <p:nvPicPr>
          <p:cNvPr id="12" name="图片 11"/>
          <p:cNvPicPr>
            <a:picLocks noChangeAspect="1"/>
          </p:cNvPicPr>
          <p:nvPr/>
        </p:nvPicPr>
        <p:blipFill>
          <a:blip r:embed="rId6"/>
          <a:stretch>
            <a:fillRect/>
          </a:stretch>
        </p:blipFill>
        <p:spPr>
          <a:xfrm>
            <a:off x="1007745" y="3084195"/>
            <a:ext cx="1905635" cy="1870075"/>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89650" y="1155700"/>
            <a:ext cx="5709920" cy="5224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77875" y="1413510"/>
            <a:ext cx="5311775" cy="472821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v3.1.0【基础计算及结果输出】增加了剪力目标组合。</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如右图所示，【上部荷载】对话框增加了</a:t>
            </a:r>
            <a:r>
              <a:rPr lang="zh-CN" altLang="en-US" sz="2000">
                <a:solidFill>
                  <a:srgbClr val="FF0000"/>
                </a:solidFill>
                <a:latin typeface="微软雅黑" panose="020B0503020204020204" pitchFamily="34" charset="-122"/>
                <a:cs typeface="微软雅黑" panose="020B0503020204020204" pitchFamily="34" charset="-122"/>
              </a:rPr>
              <a:t> Qx,max、Qx,min、Qy,max、Qy,min </a:t>
            </a:r>
            <a:r>
              <a:rPr lang="zh-CN" altLang="en-US" sz="2000">
                <a:latin typeface="微软雅黑" panose="020B0503020204020204" pitchFamily="34" charset="-122"/>
                <a:cs typeface="微软雅黑" panose="020B0503020204020204" pitchFamily="34" charset="-122"/>
              </a:rPr>
              <a:t>四个目标组合值。</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显示规则与轴力、弯矩目标组合相似，显示的是柱(墙)局部坐标系下的荷载值。</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、支持查看剪力的目标组合</a:t>
            </a:r>
          </a:p>
        </p:txBody>
      </p:sp>
      <p:sp>
        <p:nvSpPr>
          <p:cNvPr id="10" name="L 形 9"/>
          <p:cNvSpPr/>
          <p:nvPr/>
        </p:nvSpPr>
        <p:spPr>
          <a:xfrm rot="5400000">
            <a:off x="115633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L 形 6"/>
          <p:cNvSpPr/>
          <p:nvPr/>
        </p:nvSpPr>
        <p:spPr>
          <a:xfrm rot="5400000">
            <a:off x="1156335" y="234950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 形 7"/>
          <p:cNvSpPr/>
          <p:nvPr/>
        </p:nvSpPr>
        <p:spPr>
          <a:xfrm rot="5400000">
            <a:off x="1156335" y="364617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6320155" y="1345565"/>
            <a:ext cx="5137150" cy="4796155"/>
          </a:xfrm>
          <a:prstGeom prst="rect">
            <a:avLst/>
          </a:prstGeom>
        </p:spPr>
      </p:pic>
      <p:pic>
        <p:nvPicPr>
          <p:cNvPr id="12" name="图片 11"/>
          <p:cNvPicPr>
            <a:picLocks noChangeAspect="1"/>
          </p:cNvPicPr>
          <p:nvPr/>
        </p:nvPicPr>
        <p:blipFill>
          <a:blip r:embed="rId4"/>
          <a:stretch>
            <a:fillRect/>
          </a:stretch>
        </p:blipFill>
        <p:spPr>
          <a:xfrm>
            <a:off x="2310765" y="4632960"/>
            <a:ext cx="2398395" cy="1928495"/>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16260" cy="168846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v3.1.0增加《桩基规范》附录C方法，计算公式来自</a:t>
            </a:r>
            <a:r>
              <a:rPr sz="2000">
                <a:solidFill>
                  <a:srgbClr val="FF0000"/>
                </a:solidFill>
                <a:latin typeface="微软雅黑" panose="020B0503020204020204" pitchFamily="34" charset="-122"/>
                <a:cs typeface="微软雅黑" panose="020B0503020204020204" pitchFamily="34" charset="-122"/>
              </a:rPr>
              <a:t>表C.0.3-2第4行</a:t>
            </a:r>
            <a:r>
              <a:rPr sz="2000">
                <a:latin typeface="微软雅黑" panose="020B0503020204020204" pitchFamily="34" charset="-122"/>
                <a:cs typeface="微软雅黑" panose="020B0503020204020204" pitchFamily="34" charset="-122"/>
              </a:rPr>
              <a:t>，即：桩顶发生单位竖向位移时，在桩顶引起的内力。</a:t>
            </a:r>
          </a:p>
          <a:p>
            <a:pPr marL="0" indent="0">
              <a:buNone/>
            </a:pPr>
            <a:endParaRPr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、增加根据桩基规范附录C计算桩刚度功能</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rcRect l="1984" t="47084" r="38670" b="2080"/>
          <a:stretch>
            <a:fillRect/>
          </a:stretch>
        </p:blipFill>
        <p:spPr>
          <a:xfrm>
            <a:off x="7288530" y="3173730"/>
            <a:ext cx="4615180" cy="2827655"/>
          </a:xfrm>
          <a:prstGeom prst="rect">
            <a:avLst/>
          </a:prstGeom>
          <a:noFill/>
          <a:ln w="9525" cap="flat" cmpd="sng">
            <a:solidFill>
              <a:srgbClr val="000000"/>
            </a:solidFill>
            <a:prstDash val="solid"/>
            <a:miter/>
            <a:headEnd type="none" w="med" len="med"/>
            <a:tailEnd type="none" w="med" len="med"/>
          </a:ln>
        </p:spPr>
      </p:pic>
      <p:sp>
        <p:nvSpPr>
          <p:cNvPr id="4" name="L 形 3"/>
          <p:cNvSpPr/>
          <p:nvPr/>
        </p:nvSpPr>
        <p:spPr>
          <a:xfrm rot="5400000">
            <a:off x="874395" y="263715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2147482268" descr="clip_image0016936c60c-84c6-4a89-be0e-faeb3933b37d"/>
          <p:cNvPicPr>
            <a:picLocks noChangeAspect="1"/>
          </p:cNvPicPr>
          <p:nvPr/>
        </p:nvPicPr>
        <p:blipFill>
          <a:blip r:embed="rId4"/>
          <a:stretch>
            <a:fillRect/>
          </a:stretch>
        </p:blipFill>
        <p:spPr>
          <a:xfrm>
            <a:off x="8686165" y="1961515"/>
            <a:ext cx="1704975" cy="784225"/>
          </a:xfrm>
          <a:prstGeom prst="rect">
            <a:avLst/>
          </a:prstGeom>
          <a:noFill/>
          <a:ln w="9525" cap="flat" cmpd="sng">
            <a:solidFill>
              <a:srgbClr val="000000"/>
            </a:solidFill>
            <a:prstDash val="solid"/>
            <a:miter/>
            <a:headEnd type="none" w="med" len="med"/>
            <a:tailEnd type="none" w="med" len="med"/>
          </a:ln>
        </p:spPr>
      </p:pic>
      <p:sp>
        <p:nvSpPr>
          <p:cNvPr id="8" name="内容占位符 2"/>
          <p:cNvSpPr>
            <a:spLocks noGrp="1"/>
          </p:cNvSpPr>
          <p:nvPr/>
        </p:nvSpPr>
        <p:spPr>
          <a:xfrm>
            <a:off x="516255" y="2745740"/>
            <a:ext cx="6915150" cy="3457575"/>
          </a:xfrm>
          <a:prstGeom prst="rect">
            <a:avLst/>
          </a:prstGeom>
        </p:spPr>
        <p:txBody>
          <a:bodyPr vert="horz" lIns="90000" tIns="46800" rIns="90000" bIns="46800" rtlCol="0">
            <a:normAutofit fontScale="925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按桩基规范附录C计算桩刚度，软件操作时应注意以下几点。</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(1) “基床系数和桩刚度”选择“直接取以下默认值”时，才能勾选“按桩基规范附录C计算”</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(2) 未输入地质资料时，即使勾选“按桩基规范附录C计算”，仍取默认值</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(3) 对桩基承台，每个桩分别计算，最后取平均值</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(4) 打开桩“构件信息”，可查看计算过程</a:t>
            </a:r>
          </a:p>
        </p:txBody>
      </p:sp>
      <p:pic>
        <p:nvPicPr>
          <p:cNvPr id="11" name="图片 10"/>
          <p:cNvPicPr>
            <a:picLocks noChangeAspect="1"/>
          </p:cNvPicPr>
          <p:nvPr/>
        </p:nvPicPr>
        <p:blipFill>
          <a:blip r:embed="rId5"/>
          <a:stretch>
            <a:fillRect/>
          </a:stretch>
        </p:blipFill>
        <p:spPr>
          <a:xfrm>
            <a:off x="2038985" y="1689735"/>
            <a:ext cx="8229600" cy="46863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16260" cy="333629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桩承台通常独立布置，称之为独立桩基承台，但含地下室的结构经常出现承台与筏板连成整体的情况。</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当筏板与承台连成整体时，如何验算承台受剪承载力？</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v3.0.2，软件根据《桩基规范》承台受剪承载力公式和《地基规范》筏板受剪承载力公式，将剪切系数α取为0.7</a:t>
            </a:r>
            <a:r>
              <a:rPr lang="zh-CN" sz="2000">
                <a:latin typeface="微软雅黑" panose="020B0503020204020204" pitchFamily="34" charset="-122"/>
                <a:cs typeface="微软雅黑" panose="020B0503020204020204" pitchFamily="34" charset="-122"/>
              </a:rPr>
              <a:t>，</a:t>
            </a:r>
            <a:r>
              <a:rPr sz="2000">
                <a:latin typeface="微软雅黑" panose="020B0503020204020204" pitchFamily="34" charset="-122"/>
                <a:cs typeface="微软雅黑" panose="020B0503020204020204" pitchFamily="34" charset="-122"/>
              </a:rPr>
              <a:t>按相对保守方法计算。</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以上方法往往导致承台厚度过大，</a:t>
            </a:r>
            <a:r>
              <a:rPr lang="zh-CN" sz="2000">
                <a:latin typeface="微软雅黑" panose="020B0503020204020204" pitchFamily="34" charset="-122"/>
                <a:cs typeface="微软雅黑" panose="020B0503020204020204" pitchFamily="34" charset="-122"/>
              </a:rPr>
              <a:t>某些</a:t>
            </a:r>
            <a:r>
              <a:rPr sz="2000">
                <a:latin typeface="微软雅黑" panose="020B0503020204020204" pitchFamily="34" charset="-122"/>
                <a:cs typeface="微软雅黑" panose="020B0503020204020204" pitchFamily="34" charset="-122"/>
              </a:rPr>
              <a:t>实际工程难以实现。</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6</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、改进筏板内承台受剪验算，考虑实际剪跨比</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335" descr="14fb1766-e837-41ae-b76b-bb9fce6816f3"/>
          <p:cNvPicPr>
            <a:picLocks noChangeAspect="1"/>
          </p:cNvPicPr>
          <p:nvPr/>
        </p:nvPicPr>
        <p:blipFill>
          <a:blip r:embed="rId3"/>
          <a:stretch>
            <a:fillRect/>
          </a:stretch>
        </p:blipFill>
        <p:spPr>
          <a:xfrm>
            <a:off x="1298575" y="4610100"/>
            <a:ext cx="4662805" cy="1711960"/>
          </a:xfrm>
          <a:prstGeom prst="rect">
            <a:avLst/>
          </a:prstGeom>
          <a:noFill/>
          <a:ln w="9525" cap="flat" cmpd="sng">
            <a:solidFill>
              <a:srgbClr val="000000"/>
            </a:solidFill>
            <a:prstDash val="solid"/>
            <a:miter/>
            <a:headEnd type="none" w="med" len="med"/>
            <a:tailEnd type="none" w="med" len="med"/>
          </a:ln>
        </p:spPr>
      </p:pic>
      <p:pic>
        <p:nvPicPr>
          <p:cNvPr id="4" name="图片 -2147482334" descr="70a5f482-f2b1-4e0e-b474-ff7f38494bb5"/>
          <p:cNvPicPr>
            <a:picLocks noChangeAspect="1"/>
          </p:cNvPicPr>
          <p:nvPr/>
        </p:nvPicPr>
        <p:blipFill>
          <a:blip r:embed="rId4"/>
          <a:stretch>
            <a:fillRect/>
          </a:stretch>
        </p:blipFill>
        <p:spPr>
          <a:xfrm>
            <a:off x="6492875" y="5147310"/>
            <a:ext cx="4804410" cy="636905"/>
          </a:xfrm>
          <a:prstGeom prst="rect">
            <a:avLst/>
          </a:prstGeom>
          <a:noFill/>
          <a:ln w="9525" cap="flat" cmpd="sng">
            <a:solidFill>
              <a:srgbClr val="000000"/>
            </a:solidFill>
            <a:prstDash val="solid"/>
            <a:miter/>
            <a:headEnd type="none" w="med" len="med"/>
            <a:tailEnd type="none" w="med" len="med"/>
          </a:ln>
        </p:spPr>
      </p:pic>
      <p:cxnSp>
        <p:nvCxnSpPr>
          <p:cNvPr id="7" name="直接箭头连接符 6"/>
          <p:cNvCxnSpPr/>
          <p:nvPr/>
        </p:nvCxnSpPr>
        <p:spPr>
          <a:xfrm>
            <a:off x="2527300" y="4856480"/>
            <a:ext cx="4572000" cy="517525"/>
          </a:xfrm>
          <a:prstGeom prst="straightConnector1">
            <a:avLst/>
          </a:prstGeom>
          <a:ln w="28575" cmpd="thickThi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1196320" cy="4831715"/>
          </a:xfrm>
        </p:spPr>
        <p:txBody>
          <a:bodyPr>
            <a:normAutofit/>
          </a:bodyPr>
          <a:lstStyle/>
          <a:p>
            <a:pPr marL="0" indent="0">
              <a:buNone/>
            </a:pPr>
            <a:r>
              <a:rPr lang="en-US" altLang="zh-CN" sz="2000" dirty="0">
                <a:latin typeface="微软雅黑" panose="020B0503020204020204" pitchFamily="34" charset="-122"/>
                <a:cs typeface="微软雅黑" panose="020B0503020204020204" pitchFamily="34" charset="-122"/>
              </a:rPr>
              <a:t>     </a:t>
            </a:r>
            <a:r>
              <a:rPr sz="2000" dirty="0" err="1">
                <a:latin typeface="微软雅黑" panose="020B0503020204020204" pitchFamily="34" charset="-122"/>
                <a:cs typeface="微软雅黑" panose="020B0503020204020204" pitchFamily="34" charset="-122"/>
              </a:rPr>
              <a:t>计算公式改进为：V</a:t>
            </a:r>
            <a:r>
              <a:rPr sz="2000" dirty="0">
                <a:latin typeface="微软雅黑" panose="020B0503020204020204" pitchFamily="34" charset="-122"/>
                <a:cs typeface="微软雅黑" panose="020B0503020204020204" pitchFamily="34" charset="-122"/>
              </a:rPr>
              <a:t> ≤ β</a:t>
            </a:r>
            <a:r>
              <a:rPr sz="2000" dirty="0" err="1">
                <a:latin typeface="微软雅黑" panose="020B0503020204020204" pitchFamily="34" charset="-122"/>
                <a:cs typeface="微软雅黑" panose="020B0503020204020204" pitchFamily="34" charset="-122"/>
              </a:rPr>
              <a:t>hs</a:t>
            </a:r>
            <a:r>
              <a:rPr sz="2000" dirty="0">
                <a:latin typeface="微软雅黑" panose="020B0503020204020204" pitchFamily="34" charset="-122"/>
                <a:cs typeface="微软雅黑" panose="020B0503020204020204" pitchFamily="34" charset="-122"/>
              </a:rPr>
              <a:t>×α×ft×b0×h0，同《桩基规范》式5.9.10-1。应注意2点。</a:t>
            </a:r>
          </a:p>
          <a:p>
            <a:pPr marL="0" indent="0">
              <a:buNone/>
            </a:pPr>
            <a:r>
              <a:rPr lang="en-US" sz="2000" dirty="0">
                <a:latin typeface="微软雅黑" panose="020B0503020204020204" pitchFamily="34" charset="-122"/>
                <a:cs typeface="微软雅黑" panose="020B0503020204020204" pitchFamily="34" charset="-122"/>
              </a:rPr>
              <a:t>      </a:t>
            </a:r>
            <a:r>
              <a:rPr sz="2000" dirty="0">
                <a:latin typeface="微软雅黑" panose="020B0503020204020204" pitchFamily="34" charset="-122"/>
                <a:cs typeface="微软雅黑" panose="020B0503020204020204" pitchFamily="34" charset="-122"/>
              </a:rPr>
              <a:t>(1) V </a:t>
            </a:r>
            <a:r>
              <a:rPr sz="2000" dirty="0" err="1">
                <a:latin typeface="微软雅黑" panose="020B0503020204020204" pitchFamily="34" charset="-122"/>
                <a:cs typeface="微软雅黑" panose="020B0503020204020204" pitchFamily="34" charset="-122"/>
              </a:rPr>
              <a:t>仍取有限元结果，其值为剪切面所经过网格的剪力平均值，</a:t>
            </a:r>
            <a:r>
              <a:rPr sz="2000" dirty="0" err="1" smtClean="0">
                <a:latin typeface="微软雅黑" panose="020B0503020204020204" pitchFamily="34" charset="-122"/>
                <a:cs typeface="微软雅黑" panose="020B0503020204020204" pitchFamily="34" charset="-122"/>
              </a:rPr>
              <a:t>但</a:t>
            </a:r>
            <a:r>
              <a:rPr lang="zh-CN" altLang="en-US" sz="2000" dirty="0" smtClean="0">
                <a:latin typeface="微软雅黑" panose="020B0503020204020204" pitchFamily="34" charset="-122"/>
                <a:cs typeface="微软雅黑" panose="020B0503020204020204" pitchFamily="34" charset="-122"/>
              </a:rPr>
              <a:t>剪切线</a:t>
            </a:r>
            <a:r>
              <a:rPr sz="2000" dirty="0" err="1" smtClean="0">
                <a:latin typeface="微软雅黑" panose="020B0503020204020204" pitchFamily="34" charset="-122"/>
                <a:cs typeface="微软雅黑" panose="020B0503020204020204" pitchFamily="34" charset="-122"/>
              </a:rPr>
              <a:t>的位置在柱</a:t>
            </a:r>
            <a:r>
              <a:rPr sz="2000" dirty="0">
                <a:latin typeface="微软雅黑" panose="020B0503020204020204" pitchFamily="34" charset="-122"/>
                <a:cs typeface="微软雅黑" panose="020B0503020204020204" pitchFamily="34" charset="-122"/>
              </a:rPr>
              <a:t>(墙)</a:t>
            </a:r>
            <a:r>
              <a:rPr sz="2000" dirty="0" err="1">
                <a:latin typeface="微软雅黑" panose="020B0503020204020204" pitchFamily="34" charset="-122"/>
                <a:cs typeface="微软雅黑" panose="020B0503020204020204" pitchFamily="34" charset="-122"/>
              </a:rPr>
              <a:t>边缘</a:t>
            </a:r>
            <a:r>
              <a:rPr sz="2000" dirty="0">
                <a:latin typeface="微软雅黑" panose="020B0503020204020204" pitchFamily="34" charset="-122"/>
                <a:cs typeface="微软雅黑" panose="020B0503020204020204" pitchFamily="34" charset="-122"/>
              </a:rPr>
              <a:t>。</a:t>
            </a:r>
          </a:p>
          <a:p>
            <a:pPr marL="0" indent="0">
              <a:buNone/>
            </a:pPr>
            <a:r>
              <a:rPr lang="en-US" sz="2000" dirty="0">
                <a:latin typeface="微软雅黑" panose="020B0503020204020204" pitchFamily="34" charset="-122"/>
                <a:cs typeface="微软雅黑" panose="020B0503020204020204" pitchFamily="34" charset="-122"/>
              </a:rPr>
              <a:t>      </a:t>
            </a:r>
            <a:r>
              <a:rPr sz="2000" dirty="0">
                <a:latin typeface="微软雅黑" panose="020B0503020204020204" pitchFamily="34" charset="-122"/>
                <a:cs typeface="微软雅黑" panose="020B0503020204020204" pitchFamily="34" charset="-122"/>
              </a:rPr>
              <a:t>(2) </a:t>
            </a:r>
            <a:r>
              <a:rPr sz="2000" dirty="0" err="1">
                <a:latin typeface="微软雅黑" panose="020B0503020204020204" pitchFamily="34" charset="-122"/>
                <a:cs typeface="微软雅黑" panose="020B0503020204020204" pitchFamily="34" charset="-122"/>
              </a:rPr>
              <a:t>考虑剪跨比</a:t>
            </a:r>
            <a:r>
              <a:rPr sz="2000" dirty="0">
                <a:latin typeface="微软雅黑" panose="020B0503020204020204" pitchFamily="34" charset="-122"/>
                <a:cs typeface="微软雅黑" panose="020B0503020204020204" pitchFamily="34" charset="-122"/>
              </a:rPr>
              <a:t> λ </a:t>
            </a:r>
            <a:r>
              <a:rPr sz="2000" dirty="0" err="1">
                <a:latin typeface="微软雅黑" panose="020B0503020204020204" pitchFamily="34" charset="-122"/>
                <a:cs typeface="微软雅黑" panose="020B0503020204020204" pitchFamily="34" charset="-122"/>
              </a:rPr>
              <a:t>影响，按柱</a:t>
            </a:r>
            <a:r>
              <a:rPr sz="2000" dirty="0">
                <a:latin typeface="微软雅黑" panose="020B0503020204020204" pitchFamily="34" charset="-122"/>
                <a:cs typeface="微软雅黑" panose="020B0503020204020204" pitchFamily="34" charset="-122"/>
              </a:rPr>
              <a:t>(墙)</a:t>
            </a:r>
            <a:r>
              <a:rPr sz="2000" dirty="0" err="1">
                <a:latin typeface="微软雅黑" panose="020B0503020204020204" pitchFamily="34" charset="-122"/>
                <a:cs typeface="微软雅黑" panose="020B0503020204020204" pitchFamily="34" charset="-122"/>
              </a:rPr>
              <a:t>与桩相对位置计算剪切系数</a:t>
            </a:r>
            <a:r>
              <a:rPr sz="2000" dirty="0">
                <a:latin typeface="微软雅黑" panose="020B0503020204020204" pitchFamily="34" charset="-122"/>
                <a:cs typeface="微软雅黑" panose="020B0503020204020204" pitchFamily="34" charset="-122"/>
              </a:rPr>
              <a:t>α</a:t>
            </a:r>
          </a:p>
          <a:p>
            <a:pPr marL="0" indent="0">
              <a:buNone/>
            </a:pPr>
            <a:r>
              <a:rPr lang="en-US" sz="2000" dirty="0">
                <a:latin typeface="微软雅黑" panose="020B0503020204020204" pitchFamily="34" charset="-122"/>
                <a:cs typeface="微软雅黑" panose="020B0503020204020204" pitchFamily="34" charset="-122"/>
              </a:rPr>
              <a:t>     </a:t>
            </a:r>
            <a:endParaRPr sz="2000" dirty="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6</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、改进筏板内承台受剪验算，考虑实际剪跨比</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331" descr="b8bf317b-9773-44fd-9a23-e353441d40a0"/>
          <p:cNvPicPr>
            <a:picLocks noChangeAspect="1"/>
          </p:cNvPicPr>
          <p:nvPr/>
        </p:nvPicPr>
        <p:blipFill>
          <a:blip r:embed="rId3"/>
          <a:stretch>
            <a:fillRect/>
          </a:stretch>
        </p:blipFill>
        <p:spPr>
          <a:xfrm>
            <a:off x="5170516" y="3829367"/>
            <a:ext cx="6299258" cy="2767368"/>
          </a:xfrm>
          <a:prstGeom prst="rect">
            <a:avLst/>
          </a:prstGeom>
          <a:noFill/>
          <a:ln w="9525">
            <a:noFill/>
          </a:ln>
        </p:spPr>
      </p:pic>
      <p:sp>
        <p:nvSpPr>
          <p:cNvPr id="7" name="内容占位符 2"/>
          <p:cNvSpPr>
            <a:spLocks noGrp="1"/>
          </p:cNvSpPr>
          <p:nvPr/>
        </p:nvSpPr>
        <p:spPr>
          <a:xfrm>
            <a:off x="516255" y="4013200"/>
            <a:ext cx="4084955" cy="483171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例如，</a:t>
            </a:r>
            <a:r>
              <a:rPr lang="zh-CN" sz="2000">
                <a:latin typeface="微软雅黑" panose="020B0503020204020204" pitchFamily="34" charset="-122"/>
                <a:cs typeface="微软雅黑" panose="020B0503020204020204" pitchFamily="34" charset="-122"/>
              </a:rPr>
              <a:t>右</a:t>
            </a:r>
            <a:r>
              <a:rPr sz="2000">
                <a:latin typeface="微软雅黑" panose="020B0503020204020204" pitchFamily="34" charset="-122"/>
                <a:cs typeface="微软雅黑" panose="020B0503020204020204" pitchFamily="34" charset="-122"/>
              </a:rPr>
              <a:t>图法线X向的受剪剪切，a=1080mm，h0=1700-110=1590mm，λ=0.68，α=1.75/(λ+1)=1.04</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16260" cy="201358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v3.1.0【基础计算及结果输出】支持交互修改构件最大配筋率。</a:t>
            </a:r>
          </a:p>
          <a:p>
            <a:pPr marL="0" indent="0">
              <a:buNone/>
            </a:pPr>
            <a:r>
              <a:rPr lang="en-US" sz="2000">
                <a:latin typeface="微软雅黑" panose="020B0503020204020204" pitchFamily="34" charset="-122"/>
                <a:cs typeface="微软雅黑" panose="020B0503020204020204" pitchFamily="34" charset="-122"/>
              </a:rPr>
              <a:t>      </a:t>
            </a:r>
            <a:r>
              <a:rPr sz="2000">
                <a:latin typeface="微软雅黑" panose="020B0503020204020204" pitchFamily="34" charset="-122"/>
                <a:cs typeface="微软雅黑" panose="020B0503020204020204" pitchFamily="34" charset="-122"/>
              </a:rPr>
              <a:t>如下图所示，构件最大配筋率在【</a:t>
            </a:r>
            <a:r>
              <a:rPr sz="2000">
                <a:solidFill>
                  <a:srgbClr val="FF0000"/>
                </a:solidFill>
                <a:latin typeface="微软雅黑" panose="020B0503020204020204" pitchFamily="34" charset="-122"/>
                <a:cs typeface="微软雅黑" panose="020B0503020204020204" pitchFamily="34" charset="-122"/>
              </a:rPr>
              <a:t>高级参数</a:t>
            </a:r>
            <a:r>
              <a:rPr sz="2000">
                <a:latin typeface="微软雅黑" panose="020B0503020204020204" pitchFamily="34" charset="-122"/>
                <a:cs typeface="微软雅黑" panose="020B0503020204020204" pitchFamily="34" charset="-122"/>
              </a:rPr>
              <a:t>】的</a:t>
            </a:r>
            <a:r>
              <a:rPr sz="2000">
                <a:solidFill>
                  <a:srgbClr val="FF0000"/>
                </a:solidFill>
                <a:latin typeface="微软雅黑" panose="020B0503020204020204" pitchFamily="34" charset="-122"/>
                <a:cs typeface="微软雅黑" panose="020B0503020204020204" pitchFamily="34" charset="-122"/>
              </a:rPr>
              <a:t>其他参数</a:t>
            </a:r>
            <a:r>
              <a:rPr sz="2000">
                <a:latin typeface="微软雅黑" panose="020B0503020204020204" pitchFamily="34" charset="-122"/>
                <a:cs typeface="微软雅黑" panose="020B0503020204020204" pitchFamily="34" charset="-122"/>
              </a:rPr>
              <a:t>对话框中修改，默认值为0.04。当构件配筋率大于此值时，在基础配筋图中将显红。</a:t>
            </a:r>
          </a:p>
          <a:p>
            <a:pPr marL="0" indent="0">
              <a:buNone/>
            </a:pPr>
            <a:endParaRPr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7</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、支持交互修改最大配筋率</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2274570" y="2901315"/>
            <a:ext cx="7198995" cy="3573145"/>
          </a:xfrm>
          <a:prstGeom prst="rect">
            <a:avLst/>
          </a:prstGeom>
          <a:noFill/>
          <a:ln w="9525" cap="flat" cmpd="sng">
            <a:solidFill>
              <a:srgbClr val="000000"/>
            </a:solidFill>
            <a:prstDash val="solid"/>
            <a:miter/>
            <a:headEnd type="none" w="med" len="med"/>
            <a:tailEnd type="none" w="med" len="me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932805" y="1069975"/>
            <a:ext cx="6064250" cy="5617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16255" y="1413510"/>
            <a:ext cx="5416550" cy="489839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在v3.0.2及以前的版本中，对于如下图所示的单桩承台或桩与柱墙重合的筏板基础，查看局部受压时往往程序会在重合位置处同时生成桩与柱墙的局部受压计算结果，导致十分难以区分，如右图所示。</a:t>
            </a: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r>
              <a:rPr lang="zh-CN" altLang="en-US" sz="2000">
                <a:latin typeface="微软雅黑" panose="020B0503020204020204" pitchFamily="34" charset="-122"/>
                <a:cs typeface="微软雅黑" panose="020B0503020204020204" pitchFamily="34" charset="-122"/>
              </a:rPr>
              <a:t> </a:t>
            </a: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v3.1.0改进了局部受压计算结果的显示方式，当查看局部受压(柱/墙/桩)时，将柱的R/S标到柱子截面下部，避免出现文字重叠的现象，对结果查看造成困扰。</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8</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、改进局部受压结果显示</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rcRect t="21423" r="55082"/>
          <a:stretch>
            <a:fillRect/>
          </a:stretch>
        </p:blipFill>
        <p:spPr>
          <a:xfrm>
            <a:off x="7753350" y="1242695"/>
            <a:ext cx="2454275" cy="2464435"/>
          </a:xfrm>
          <a:prstGeom prst="rect">
            <a:avLst/>
          </a:prstGeom>
          <a:noFill/>
          <a:ln w="9525" cap="flat" cmpd="sng">
            <a:solidFill>
              <a:srgbClr val="000000"/>
            </a:solidFill>
            <a:prstDash val="solid"/>
            <a:miter/>
            <a:headEnd type="none" w="med" len="med"/>
            <a:tailEnd type="none" w="med" len="med"/>
          </a:ln>
        </p:spPr>
      </p:pic>
      <p:pic>
        <p:nvPicPr>
          <p:cNvPr id="4" name="图片 1"/>
          <p:cNvPicPr>
            <a:picLocks noChangeAspect="1"/>
          </p:cNvPicPr>
          <p:nvPr/>
        </p:nvPicPr>
        <p:blipFill>
          <a:blip r:embed="rId4"/>
          <a:stretch>
            <a:fillRect/>
          </a:stretch>
        </p:blipFill>
        <p:spPr>
          <a:xfrm>
            <a:off x="6220460" y="4008120"/>
            <a:ext cx="5519420" cy="2476500"/>
          </a:xfrm>
          <a:prstGeom prst="rect">
            <a:avLst/>
          </a:prstGeom>
          <a:noFill/>
          <a:ln w="9525" cap="flat" cmpd="sng">
            <a:solidFill>
              <a:srgbClr val="000000"/>
            </a:solidFill>
            <a:prstDash val="solid"/>
            <a:miter/>
            <a:headEnd type="none" w="med" len="med"/>
            <a:tailEnd type="none" w="med" len="med"/>
          </a:ln>
        </p:spPr>
      </p:pic>
      <p:sp>
        <p:nvSpPr>
          <p:cNvPr id="7" name="L 形 6"/>
          <p:cNvSpPr/>
          <p:nvPr/>
        </p:nvSpPr>
        <p:spPr>
          <a:xfrm rot="5400000">
            <a:off x="874395" y="403225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970780" cy="645160"/>
          </a:xfrm>
          <a:prstGeom prst="rect">
            <a:avLst/>
          </a:prstGeom>
        </p:spPr>
        <p:txBody>
          <a:bodyPr wrap="square">
            <a:spAutoFit/>
          </a:bodyPr>
          <a:lstStyle/>
          <a:p>
            <a:pPr algn="l"/>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一、基础建模</a:t>
            </a:r>
            <a:endPar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6278880" y="381635"/>
            <a:ext cx="592772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基础设计</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内容占位符 169"/>
          <p:cNvSpPr>
            <a:spLocks noGrp="1"/>
          </p:cNvSpPr>
          <p:nvPr>
            <p:ph idx="1"/>
          </p:nvPr>
        </p:nvSpPr>
        <p:spPr>
          <a:xfrm>
            <a:off x="5940039" y="1066454"/>
            <a:ext cx="3474085" cy="562610"/>
          </a:xfrm>
        </p:spPr>
        <p:txBody>
          <a:bodyPr/>
          <a:lstStyle/>
          <a:p>
            <a:pPr marL="0" indent="0">
              <a:buNone/>
            </a:pPr>
            <a:r>
              <a:rPr lang="en-US" altLang="zh-CN" sz="2000">
                <a:solidFill>
                  <a:schemeClr val="tx1">
                    <a:lumMod val="65000"/>
                    <a:lumOff val="35000"/>
                  </a:schemeClr>
                </a:solidFill>
              </a:rPr>
              <a:t>1</a:t>
            </a:r>
            <a:r>
              <a:rPr lang="zh-CN" altLang="en-US" sz="2000">
                <a:solidFill>
                  <a:schemeClr val="tx1">
                    <a:lumMod val="65000"/>
                    <a:lumOff val="35000"/>
                  </a:schemeClr>
                </a:solidFill>
              </a:rPr>
              <a:t>、柱墩归并</a:t>
            </a:r>
          </a:p>
        </p:txBody>
      </p:sp>
      <p:sp>
        <p:nvSpPr>
          <p:cNvPr id="171" name="内容占位符 169"/>
          <p:cNvSpPr>
            <a:spLocks noGrp="1"/>
          </p:cNvSpPr>
          <p:nvPr/>
        </p:nvSpPr>
        <p:spPr>
          <a:xfrm>
            <a:off x="5940039" y="1705264"/>
            <a:ext cx="449834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2</a:t>
            </a:r>
            <a:r>
              <a:rPr lang="zh-CN" altLang="en-US" sz="2000">
                <a:solidFill>
                  <a:schemeClr val="tx1">
                    <a:lumMod val="65000"/>
                    <a:lumOff val="35000"/>
                  </a:schemeClr>
                </a:solidFill>
              </a:rPr>
              <a:t>、</a:t>
            </a:r>
            <a:r>
              <a:rPr lang="zh-CN" altLang="en-US" sz="2000">
                <a:sym typeface="+mn-ea"/>
              </a:rPr>
              <a:t>按</a:t>
            </a:r>
            <a:r>
              <a:rPr lang="en-US" altLang="zh-CN" sz="2000">
                <a:sym typeface="+mn-ea"/>
              </a:rPr>
              <a:t>Excel</a:t>
            </a:r>
            <a:r>
              <a:rPr lang="zh-CN" altLang="en-US" sz="2000">
                <a:sym typeface="+mn-ea"/>
              </a:rPr>
              <a:t>格式导入导出组合表</a:t>
            </a:r>
            <a:endParaRPr lang="zh-CN" altLang="en-US" sz="2000">
              <a:solidFill>
                <a:schemeClr val="tx1">
                  <a:lumMod val="65000"/>
                  <a:lumOff val="35000"/>
                </a:schemeClr>
              </a:solidFill>
            </a:endParaRPr>
          </a:p>
        </p:txBody>
      </p:sp>
      <p:sp>
        <p:nvSpPr>
          <p:cNvPr id="172" name="内容占位符 169"/>
          <p:cNvSpPr>
            <a:spLocks noGrp="1"/>
          </p:cNvSpPr>
          <p:nvPr/>
        </p:nvSpPr>
        <p:spPr>
          <a:xfrm>
            <a:off x="5940039" y="2353599"/>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3</a:t>
            </a:r>
            <a:r>
              <a:rPr lang="zh-CN" altLang="en-US" sz="2000">
                <a:solidFill>
                  <a:schemeClr val="tx1">
                    <a:lumMod val="65000"/>
                    <a:lumOff val="35000"/>
                  </a:schemeClr>
                </a:solidFill>
              </a:rPr>
              <a:t>、新围桩承台功能</a:t>
            </a:r>
            <a:endParaRPr lang="en-US" altLang="zh-CN" sz="2000">
              <a:solidFill>
                <a:schemeClr val="tx1">
                  <a:lumMod val="65000"/>
                  <a:lumOff val="35000"/>
                </a:schemeClr>
              </a:solidFill>
            </a:endParaRPr>
          </a:p>
        </p:txBody>
      </p:sp>
      <p:sp>
        <p:nvSpPr>
          <p:cNvPr id="173" name="内容占位符 169"/>
          <p:cNvSpPr>
            <a:spLocks noGrp="1"/>
          </p:cNvSpPr>
          <p:nvPr/>
        </p:nvSpPr>
        <p:spPr>
          <a:xfrm>
            <a:off x="5940039" y="3003839"/>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4</a:t>
            </a:r>
            <a:r>
              <a:rPr lang="zh-CN" altLang="en-US" sz="2000">
                <a:solidFill>
                  <a:schemeClr val="tx1">
                    <a:lumMod val="65000"/>
                    <a:lumOff val="35000"/>
                  </a:schemeClr>
                </a:solidFill>
              </a:rPr>
              <a:t>、增加钢筋种类</a:t>
            </a:r>
          </a:p>
        </p:txBody>
      </p:sp>
      <p:sp>
        <p:nvSpPr>
          <p:cNvPr id="246" name="内容占位符 169"/>
          <p:cNvSpPr>
            <a:spLocks noGrp="1"/>
          </p:cNvSpPr>
          <p:nvPr/>
        </p:nvSpPr>
        <p:spPr>
          <a:xfrm>
            <a:off x="5940039" y="3623599"/>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5</a:t>
            </a:r>
            <a:r>
              <a:rPr lang="zh-CN" altLang="en-US" sz="2000">
                <a:solidFill>
                  <a:schemeClr val="tx1">
                    <a:lumMod val="65000"/>
                    <a:lumOff val="35000"/>
                  </a:schemeClr>
                </a:solidFill>
              </a:rPr>
              <a:t>、</a:t>
            </a:r>
            <a:r>
              <a:rPr lang="zh-CN" altLang="en-US" sz="2000">
                <a:sym typeface="+mn-ea"/>
              </a:rPr>
              <a:t>布置构件时显示编号</a:t>
            </a:r>
            <a:endParaRPr lang="zh-CN" altLang="en-US" sz="2000">
              <a:solidFill>
                <a:schemeClr val="tx1">
                  <a:lumMod val="65000"/>
                  <a:lumOff val="35000"/>
                </a:schemeClr>
              </a:solidFill>
            </a:endParaRPr>
          </a:p>
        </p:txBody>
      </p:sp>
      <p:sp>
        <p:nvSpPr>
          <p:cNvPr id="247" name="内容占位符 169"/>
          <p:cNvSpPr>
            <a:spLocks noGrp="1"/>
          </p:cNvSpPr>
          <p:nvPr/>
        </p:nvSpPr>
        <p:spPr>
          <a:xfrm>
            <a:off x="5940039" y="4252884"/>
            <a:ext cx="4279265" cy="562610"/>
          </a:xfrm>
          <a:prstGeom prst="rect">
            <a:avLst/>
          </a:prstGeom>
        </p:spPr>
        <p:txBody>
          <a:bodyPr vert="horz" lIns="90000" tIns="46800" rIns="90000" bIns="4680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6</a:t>
            </a:r>
            <a:r>
              <a:rPr lang="zh-CN" altLang="en-US" sz="2000">
                <a:solidFill>
                  <a:schemeClr val="tx1">
                    <a:lumMod val="65000"/>
                    <a:lumOff val="35000"/>
                  </a:schemeClr>
                </a:solidFill>
              </a:rPr>
              <a:t>、</a:t>
            </a:r>
            <a:r>
              <a:rPr lang="zh-CN" altLang="en-US" sz="2000">
                <a:sym typeface="+mn-ea"/>
              </a:rPr>
              <a:t>改进基础工程量统计</a:t>
            </a:r>
            <a:endParaRPr lang="zh-CN" altLang="en-US" sz="2000">
              <a:solidFill>
                <a:schemeClr val="tx1">
                  <a:lumMod val="65000"/>
                  <a:lumOff val="35000"/>
                </a:schemeClr>
              </a:solidFill>
            </a:endParaRPr>
          </a:p>
          <a:p>
            <a:pPr marL="0" indent="0">
              <a:buNone/>
            </a:pPr>
            <a:endParaRPr lang="zh-CN" altLang="en-US" sz="2000">
              <a:solidFill>
                <a:schemeClr val="tx1">
                  <a:lumMod val="65000"/>
                  <a:lumOff val="35000"/>
                </a:schemeClr>
              </a:solidFill>
            </a:endParaRPr>
          </a:p>
        </p:txBody>
      </p:sp>
      <p:sp>
        <p:nvSpPr>
          <p:cNvPr id="248" name="内容占位符 169"/>
          <p:cNvSpPr>
            <a:spLocks noGrp="1"/>
          </p:cNvSpPr>
          <p:nvPr/>
        </p:nvSpPr>
        <p:spPr>
          <a:xfrm>
            <a:off x="5940039" y="4881534"/>
            <a:ext cx="476821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7</a:t>
            </a:r>
            <a:r>
              <a:rPr lang="zh-CN" altLang="en-US" sz="2000">
                <a:solidFill>
                  <a:schemeClr val="tx1">
                    <a:lumMod val="65000"/>
                    <a:lumOff val="35000"/>
                  </a:schemeClr>
                </a:solidFill>
              </a:rPr>
              <a:t>、导入</a:t>
            </a:r>
            <a:r>
              <a:rPr lang="en-US" altLang="zh-CN" sz="2000">
                <a:solidFill>
                  <a:schemeClr val="tx1">
                    <a:lumMod val="65000"/>
                    <a:lumOff val="35000"/>
                  </a:schemeClr>
                </a:solidFill>
              </a:rPr>
              <a:t>DWG</a:t>
            </a:r>
            <a:r>
              <a:rPr lang="zh-CN" altLang="en-US" sz="2000">
                <a:solidFill>
                  <a:schemeClr val="tx1">
                    <a:lumMod val="65000"/>
                    <a:lumOff val="35000"/>
                  </a:schemeClr>
                </a:solidFill>
              </a:rPr>
              <a:t>同一承台支持多种桩型</a:t>
            </a:r>
          </a:p>
        </p:txBody>
      </p:sp>
      <p:sp>
        <p:nvSpPr>
          <p:cNvPr id="249" name="内容占位符 169"/>
          <p:cNvSpPr>
            <a:spLocks noGrp="1"/>
          </p:cNvSpPr>
          <p:nvPr/>
        </p:nvSpPr>
        <p:spPr>
          <a:xfrm>
            <a:off x="5940039" y="5504469"/>
            <a:ext cx="409702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8</a:t>
            </a:r>
            <a:r>
              <a:rPr lang="zh-CN" altLang="en-US" sz="2000">
                <a:solidFill>
                  <a:schemeClr val="tx1">
                    <a:lumMod val="65000"/>
                    <a:lumOff val="35000"/>
                  </a:schemeClr>
                </a:solidFill>
              </a:rPr>
              <a:t>、增加统一修改覆土重按钮</a:t>
            </a:r>
          </a:p>
        </p:txBody>
      </p:sp>
      <p:grpSp>
        <p:nvGrpSpPr>
          <p:cNvPr id="250" name="组合 249" descr="7b0a202020202274657874626f78223a20227b5c2263617465676f72795f69645c223a31303330382c5c2269645c223a32303334303132397d220a7d0a"/>
          <p:cNvGrpSpPr/>
          <p:nvPr/>
        </p:nvGrpSpPr>
        <p:grpSpPr>
          <a:xfrm>
            <a:off x="1175385" y="2814320"/>
            <a:ext cx="3423285" cy="1552575"/>
            <a:chOff x="5711" y="3571"/>
            <a:chExt cx="8381" cy="3765"/>
          </a:xfrm>
        </p:grpSpPr>
        <p:grpSp>
          <p:nvGrpSpPr>
            <p:cNvPr id="251" name="组合 250"/>
            <p:cNvGrpSpPr/>
            <p:nvPr/>
          </p:nvGrpSpPr>
          <p:grpSpPr>
            <a:xfrm>
              <a:off x="5711" y="3571"/>
              <a:ext cx="8381" cy="3765"/>
              <a:chOff x="500814" y="695584"/>
              <a:chExt cx="5595186" cy="2514081"/>
            </a:xfrm>
          </p:grpSpPr>
          <p:sp>
            <p:nvSpPr>
              <p:cNvPr id="252" name="矩形 251"/>
              <p:cNvSpPr/>
              <p:nvPr/>
            </p:nvSpPr>
            <p:spPr>
              <a:xfrm>
                <a:off x="590950" y="787078"/>
                <a:ext cx="5435600" cy="234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53" name="图形 3"/>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0814" y="695584"/>
                <a:ext cx="5595186" cy="2514081"/>
              </a:xfrm>
              <a:prstGeom prst="rect">
                <a:avLst/>
              </a:prstGeom>
            </p:spPr>
          </p:pic>
        </p:grpSp>
        <p:sp>
          <p:nvSpPr>
            <p:cNvPr id="254" name="文本框 253"/>
            <p:cNvSpPr txBox="1"/>
            <p:nvPr/>
          </p:nvSpPr>
          <p:spPr>
            <a:xfrm>
              <a:off x="7463" y="4311"/>
              <a:ext cx="4875" cy="20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a:solidFill>
                    <a:srgbClr val="C00000"/>
                  </a:solidFill>
                  <a:latin typeface="汉仪中黑简" panose="02010609000101010101" charset="-122"/>
                  <a:ea typeface="汉仪中黑简" panose="02010609000101010101" charset="-122"/>
                </a:rPr>
                <a:t>目录</a:t>
              </a:r>
            </a:p>
          </p:txBody>
        </p:sp>
        <p:sp>
          <p:nvSpPr>
            <p:cNvPr id="255" name="文本框 254"/>
            <p:cNvSpPr txBox="1"/>
            <p:nvPr/>
          </p:nvSpPr>
          <p:spPr>
            <a:xfrm>
              <a:off x="9691" y="6078"/>
              <a:ext cx="4177" cy="66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tx1">
                      <a:lumMod val="50000"/>
                      <a:lumOff val="50000"/>
                    </a:schemeClr>
                  </a:solidFill>
                  <a:latin typeface="汉仪中黑简" panose="02010609000101010101" charset="-122"/>
                  <a:ea typeface="汉仪中黑简" panose="02010609000101010101" charset="-122"/>
                </a:rPr>
                <a:t>Contents</a:t>
              </a:r>
            </a:p>
          </p:txBody>
        </p:sp>
        <p:sp>
          <p:nvSpPr>
            <p:cNvPr id="256" name="矩形 255"/>
            <p:cNvSpPr/>
            <p:nvPr/>
          </p:nvSpPr>
          <p:spPr>
            <a:xfrm>
              <a:off x="9130" y="6324"/>
              <a:ext cx="560" cy="176"/>
            </a:xfrm>
            <a:prstGeom prst="rect">
              <a:avLst/>
            </a:prstGeom>
            <a:solidFill>
              <a:srgbClr val="76C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0" name="内容占位符 169"/>
          <p:cNvSpPr>
            <a:spLocks noGrp="1"/>
          </p:cNvSpPr>
          <p:nvPr/>
        </p:nvSpPr>
        <p:spPr>
          <a:xfrm>
            <a:off x="5940038" y="6067079"/>
            <a:ext cx="476821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t>9</a:t>
            </a:r>
            <a:r>
              <a:rPr lang="zh-CN" altLang="en-US" sz="2000" dirty="0" smtClean="0">
                <a:solidFill>
                  <a:schemeClr val="tx1">
                    <a:lumMod val="65000"/>
                    <a:lumOff val="35000"/>
                  </a:schemeClr>
                </a:solidFill>
              </a:rPr>
              <a:t>、增加保存衬图和切换衬图功能</a:t>
            </a:r>
            <a:endParaRPr lang="zh-CN" altLang="en-US" sz="2000" dirty="0">
              <a:solidFill>
                <a:schemeClr val="tx1">
                  <a:lumMod val="65000"/>
                  <a:lumOff val="35000"/>
                </a:schemeClr>
              </a:solidFill>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970780" cy="645160"/>
          </a:xfrm>
          <a:prstGeom prst="rect">
            <a:avLst/>
          </a:prstGeom>
        </p:spPr>
        <p:txBody>
          <a:bodyPr wrap="square">
            <a:spAutoFit/>
          </a:bodyPr>
          <a:lstStyle/>
          <a:p>
            <a:pPr algn="l"/>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三、基础施工图</a:t>
            </a:r>
            <a:endPar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6278880" y="381635"/>
            <a:ext cx="592772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基础设计</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内容占位符 169"/>
          <p:cNvSpPr>
            <a:spLocks noGrp="1"/>
          </p:cNvSpPr>
          <p:nvPr>
            <p:ph idx="1"/>
          </p:nvPr>
        </p:nvSpPr>
        <p:spPr>
          <a:xfrm>
            <a:off x="5579110" y="1802130"/>
            <a:ext cx="4498340" cy="562610"/>
          </a:xfrm>
        </p:spPr>
        <p:txBody>
          <a:bodyPr>
            <a:normAutofit/>
          </a:bodyPr>
          <a:lstStyle/>
          <a:p>
            <a:pPr marL="0" indent="0">
              <a:buNone/>
            </a:pPr>
            <a:r>
              <a:rPr lang="en-US" altLang="zh-CN" sz="2000">
                <a:solidFill>
                  <a:schemeClr val="tx1">
                    <a:lumMod val="65000"/>
                    <a:lumOff val="35000"/>
                  </a:schemeClr>
                </a:solidFill>
              </a:rPr>
              <a:t>1</a:t>
            </a:r>
            <a:r>
              <a:rPr lang="zh-CN" altLang="en-US" sz="2000">
                <a:solidFill>
                  <a:schemeClr val="tx1">
                    <a:lumMod val="65000"/>
                    <a:lumOff val="35000"/>
                  </a:schemeClr>
                </a:solidFill>
              </a:rPr>
              <a:t>、增加柱墩列表</a:t>
            </a:r>
          </a:p>
        </p:txBody>
      </p:sp>
      <p:sp>
        <p:nvSpPr>
          <p:cNvPr id="171" name="内容占位符 169"/>
          <p:cNvSpPr>
            <a:spLocks noGrp="1"/>
          </p:cNvSpPr>
          <p:nvPr/>
        </p:nvSpPr>
        <p:spPr>
          <a:xfrm>
            <a:off x="5579110" y="2562225"/>
            <a:ext cx="5800725" cy="562610"/>
          </a:xfrm>
          <a:prstGeom prst="rect">
            <a:avLst/>
          </a:prstGeom>
        </p:spPr>
        <p:txBody>
          <a:bodyPr vert="horz" lIns="90000" tIns="46800" rIns="90000" bIns="46800" rtlCol="0">
            <a:normAutofit fontScale="925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2</a:t>
            </a:r>
            <a:r>
              <a:rPr lang="zh-CN" altLang="en-US" sz="2000">
                <a:solidFill>
                  <a:schemeClr val="tx1">
                    <a:lumMod val="65000"/>
                    <a:lumOff val="35000"/>
                  </a:schemeClr>
                </a:solidFill>
              </a:rPr>
              <a:t>、</a:t>
            </a:r>
            <a:r>
              <a:rPr lang="zh-CN" sz="2000">
                <a:sym typeface="+mn-ea"/>
              </a:rPr>
              <a:t>增加筏板参数【顶部贯通钢筋覆盖面积比例】</a:t>
            </a:r>
          </a:p>
        </p:txBody>
      </p:sp>
      <p:sp>
        <p:nvSpPr>
          <p:cNvPr id="172" name="内容占位符 169"/>
          <p:cNvSpPr>
            <a:spLocks noGrp="1"/>
          </p:cNvSpPr>
          <p:nvPr/>
        </p:nvSpPr>
        <p:spPr>
          <a:xfrm>
            <a:off x="5578475" y="3344545"/>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3</a:t>
            </a:r>
            <a:r>
              <a:rPr lang="zh-CN" altLang="en-US" sz="2000">
                <a:solidFill>
                  <a:schemeClr val="tx1">
                    <a:lumMod val="65000"/>
                    <a:lumOff val="35000"/>
                  </a:schemeClr>
                </a:solidFill>
              </a:rPr>
              <a:t>、改进根据裂缝选筋参数</a:t>
            </a:r>
            <a:endParaRPr lang="en-US" altLang="zh-CN" sz="2000">
              <a:solidFill>
                <a:schemeClr val="tx1">
                  <a:lumMod val="65000"/>
                  <a:lumOff val="35000"/>
                </a:schemeClr>
              </a:solidFill>
            </a:endParaRPr>
          </a:p>
        </p:txBody>
      </p:sp>
      <p:sp>
        <p:nvSpPr>
          <p:cNvPr id="173" name="内容占位符 169"/>
          <p:cNvSpPr>
            <a:spLocks noGrp="1"/>
          </p:cNvSpPr>
          <p:nvPr/>
        </p:nvSpPr>
        <p:spPr>
          <a:xfrm>
            <a:off x="5579110" y="4108450"/>
            <a:ext cx="3905250"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4</a:t>
            </a:r>
            <a:r>
              <a:rPr lang="zh-CN" altLang="en-US" sz="2000">
                <a:solidFill>
                  <a:schemeClr val="tx1">
                    <a:lumMod val="65000"/>
                    <a:lumOff val="35000"/>
                  </a:schemeClr>
                </a:solidFill>
              </a:rPr>
              <a:t>、增加拉梁裂缝验算功能</a:t>
            </a:r>
          </a:p>
        </p:txBody>
      </p:sp>
      <p:sp>
        <p:nvSpPr>
          <p:cNvPr id="246" name="内容占位符 169"/>
          <p:cNvSpPr>
            <a:spLocks noGrp="1"/>
          </p:cNvSpPr>
          <p:nvPr/>
        </p:nvSpPr>
        <p:spPr>
          <a:xfrm>
            <a:off x="5579110" y="4881880"/>
            <a:ext cx="449897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5</a:t>
            </a:r>
            <a:r>
              <a:rPr lang="zh-CN" altLang="en-US" sz="2000">
                <a:solidFill>
                  <a:schemeClr val="tx1">
                    <a:lumMod val="65000"/>
                    <a:lumOff val="35000"/>
                  </a:schemeClr>
                </a:solidFill>
              </a:rPr>
              <a:t>、完善独基、承台通用详图绘制</a:t>
            </a:r>
          </a:p>
        </p:txBody>
      </p:sp>
      <p:grpSp>
        <p:nvGrpSpPr>
          <p:cNvPr id="250" name="组合 249" descr="7b0a202020202274657874626f78223a20227b5c2263617465676f72795f69645c223a31303330382c5c2269645c223a32303334303132397d220a7d0a"/>
          <p:cNvGrpSpPr/>
          <p:nvPr/>
        </p:nvGrpSpPr>
        <p:grpSpPr>
          <a:xfrm>
            <a:off x="1175385" y="2843530"/>
            <a:ext cx="3423285" cy="1552575"/>
            <a:chOff x="5711" y="3571"/>
            <a:chExt cx="8381" cy="3765"/>
          </a:xfrm>
        </p:grpSpPr>
        <p:grpSp>
          <p:nvGrpSpPr>
            <p:cNvPr id="251" name="组合 250"/>
            <p:cNvGrpSpPr/>
            <p:nvPr/>
          </p:nvGrpSpPr>
          <p:grpSpPr>
            <a:xfrm>
              <a:off x="5711" y="3571"/>
              <a:ext cx="8381" cy="3765"/>
              <a:chOff x="500814" y="695584"/>
              <a:chExt cx="5595186" cy="2514081"/>
            </a:xfrm>
          </p:grpSpPr>
          <p:sp>
            <p:nvSpPr>
              <p:cNvPr id="252" name="矩形 251"/>
              <p:cNvSpPr/>
              <p:nvPr/>
            </p:nvSpPr>
            <p:spPr>
              <a:xfrm>
                <a:off x="590950" y="787078"/>
                <a:ext cx="5435600" cy="234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53" name="图形 3"/>
              <p:cNvPicPr>
                <a:picLocks noChangeAspect="1"/>
              </p:cNvPicPr>
              <p:nvPr/>
            </p:nvPicPr>
            <p:blipFill>
              <a:blip r:embed="rId3"/>
              <a:stretch>
                <a:fillRect/>
              </a:stretch>
            </p:blipFill>
            <p:spPr>
              <a:xfrm>
                <a:off x="500814" y="695584"/>
                <a:ext cx="5595186" cy="2514081"/>
              </a:xfrm>
              <a:prstGeom prst="rect">
                <a:avLst/>
              </a:prstGeom>
            </p:spPr>
          </p:pic>
        </p:grpSp>
        <p:sp>
          <p:nvSpPr>
            <p:cNvPr id="254" name="文本框 253"/>
            <p:cNvSpPr txBox="1"/>
            <p:nvPr/>
          </p:nvSpPr>
          <p:spPr>
            <a:xfrm>
              <a:off x="7463" y="4311"/>
              <a:ext cx="4875" cy="20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a:solidFill>
                    <a:srgbClr val="C00000"/>
                  </a:solidFill>
                  <a:latin typeface="汉仪中黑简" panose="02010609000101010101" charset="-122"/>
                  <a:ea typeface="汉仪中黑简" panose="02010609000101010101" charset="-122"/>
                </a:rPr>
                <a:t>目录</a:t>
              </a:r>
            </a:p>
          </p:txBody>
        </p:sp>
        <p:sp>
          <p:nvSpPr>
            <p:cNvPr id="255" name="文本框 254"/>
            <p:cNvSpPr txBox="1"/>
            <p:nvPr/>
          </p:nvSpPr>
          <p:spPr>
            <a:xfrm>
              <a:off x="9691" y="6078"/>
              <a:ext cx="4177" cy="66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tx1">
                      <a:lumMod val="50000"/>
                      <a:lumOff val="50000"/>
                    </a:schemeClr>
                  </a:solidFill>
                  <a:latin typeface="汉仪中黑简" panose="02010609000101010101" charset="-122"/>
                  <a:ea typeface="汉仪中黑简" panose="02010609000101010101" charset="-122"/>
                </a:rPr>
                <a:t>Contents</a:t>
              </a:r>
            </a:p>
          </p:txBody>
        </p:sp>
        <p:sp>
          <p:nvSpPr>
            <p:cNvPr id="256" name="矩形 255"/>
            <p:cNvSpPr/>
            <p:nvPr/>
          </p:nvSpPr>
          <p:spPr>
            <a:xfrm>
              <a:off x="9130" y="6324"/>
              <a:ext cx="560" cy="176"/>
            </a:xfrm>
            <a:prstGeom prst="rect">
              <a:avLst/>
            </a:prstGeom>
            <a:solidFill>
              <a:srgbClr val="76C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8982075" cy="572262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v3.1.0基础施工图增加新功能——柱墩列表绘制。</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如下图所示，在老版本的配筋表按钮中增加了【柱墩】子选项，点击确定后程序即可自动生成包含全部柱墩信息的配筋表。表中给出每一种柱墩的截面尺寸信息以及配筋信息。</a:t>
            </a: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需要注意的是，表中的第五列会根据柱墩的类型有所改变。对于上柱墩，第五列给出的是</a:t>
            </a:r>
            <a:r>
              <a:rPr lang="zh-CN" altLang="en-US" sz="2000">
                <a:solidFill>
                  <a:srgbClr val="FF0000"/>
                </a:solidFill>
                <a:latin typeface="微软雅黑" panose="020B0503020204020204" pitchFamily="34" charset="-122"/>
                <a:cs typeface="微软雅黑" panose="020B0503020204020204" pitchFamily="34" charset="-122"/>
              </a:rPr>
              <a:t>端高</a:t>
            </a:r>
            <a:r>
              <a:rPr lang="zh-CN" altLang="en-US" sz="2000">
                <a:latin typeface="微软雅黑" panose="020B0503020204020204" pitchFamily="34" charset="-122"/>
                <a:cs typeface="微软雅黑" panose="020B0503020204020204" pitchFamily="34" charset="-122"/>
              </a:rPr>
              <a:t>值；而对于下柱墩，第五列给出的是</a:t>
            </a:r>
            <a:r>
              <a:rPr lang="zh-CN" altLang="en-US" sz="2000">
                <a:solidFill>
                  <a:srgbClr val="FF0000"/>
                </a:solidFill>
                <a:latin typeface="微软雅黑" panose="020B0503020204020204" pitchFamily="34" charset="-122"/>
                <a:cs typeface="微软雅黑" panose="020B0503020204020204" pitchFamily="34" charset="-122"/>
              </a:rPr>
              <a:t>放坡角度</a:t>
            </a:r>
            <a:r>
              <a:rPr lang="zh-CN" altLang="en-US" sz="2000">
                <a:latin typeface="微软雅黑" panose="020B0503020204020204" pitchFamily="34" charset="-122"/>
                <a:cs typeface="微软雅黑" panose="020B0503020204020204" pitchFamily="34" charset="-122"/>
              </a:rPr>
              <a:t>值。</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、基础施工图中增加柱墩列表</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5"/>
          <p:cNvPicPr>
            <a:picLocks noChangeAspect="1"/>
          </p:cNvPicPr>
          <p:nvPr/>
        </p:nvPicPr>
        <p:blipFill>
          <a:blip r:embed="rId3"/>
          <a:stretch>
            <a:fillRect/>
          </a:stretch>
        </p:blipFill>
        <p:spPr>
          <a:xfrm>
            <a:off x="9662160" y="1624330"/>
            <a:ext cx="2182495" cy="4396740"/>
          </a:xfrm>
          <a:prstGeom prst="rect">
            <a:avLst/>
          </a:prstGeom>
          <a:noFill/>
          <a:ln w="9525" cap="flat" cmpd="sng">
            <a:solidFill>
              <a:srgbClr val="000000"/>
            </a:solidFill>
            <a:prstDash val="solid"/>
            <a:round/>
            <a:headEnd type="none" w="med" len="med"/>
            <a:tailEnd type="none" w="med" len="med"/>
          </a:ln>
        </p:spPr>
      </p:pic>
      <p:pic>
        <p:nvPicPr>
          <p:cNvPr id="4" name="图片 3"/>
          <p:cNvPicPr>
            <a:picLocks noChangeAspect="1"/>
          </p:cNvPicPr>
          <p:nvPr/>
        </p:nvPicPr>
        <p:blipFill>
          <a:blip r:embed="rId4"/>
          <a:stretch>
            <a:fillRect/>
          </a:stretch>
        </p:blipFill>
        <p:spPr>
          <a:xfrm>
            <a:off x="1527175" y="3191510"/>
            <a:ext cx="6959600" cy="2251710"/>
          </a:xfrm>
          <a:prstGeom prst="rect">
            <a:avLst/>
          </a:prstGeom>
          <a:noFill/>
          <a:ln w="9525" cap="flat" cmpd="sng">
            <a:solidFill>
              <a:srgbClr val="000000"/>
            </a:solidFill>
            <a:prstDash val="solid"/>
            <a:round/>
            <a:headEnd type="none" w="med" len="med"/>
            <a:tailEnd type="none" w="med" len="me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2175" y="1413510"/>
            <a:ext cx="10180320" cy="124714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v3.1.0基础施工图筏板参数页中增加[顶部双向贯通钢筋覆盖面积比例不小于]参数，如下图所示：</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、增加筏板参数【顶部贯通钢筋覆盖面积比例】</a:t>
            </a:r>
          </a:p>
        </p:txBody>
      </p:sp>
      <p:sp>
        <p:nvSpPr>
          <p:cNvPr id="10" name="L 形 9"/>
          <p:cNvSpPr/>
          <p:nvPr/>
        </p:nvSpPr>
        <p:spPr>
          <a:xfrm rot="5400000">
            <a:off x="124396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nvSpPr>
        <p:spPr>
          <a:xfrm>
            <a:off x="898525" y="3888105"/>
            <a:ext cx="10218420" cy="315468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在v3.0.2及以前的版本中，筏板的板顶钢筋默认按双向贯通进行配置。当局部有较大应力集中时，会导致整体筏板配筋值均大幅提升。新版本中加入该参数，缺省值为</a:t>
            </a:r>
            <a:r>
              <a:rPr lang="zh-CN" altLang="en-US" sz="2000">
                <a:solidFill>
                  <a:srgbClr val="FF0000"/>
                </a:solidFill>
                <a:latin typeface="微软雅黑" panose="020B0503020204020204" pitchFamily="34" charset="-122"/>
                <a:cs typeface="微软雅黑" panose="020B0503020204020204" pitchFamily="34" charset="-122"/>
              </a:rPr>
              <a:t>0.7</a:t>
            </a:r>
            <a:r>
              <a:rPr lang="zh-CN" altLang="en-US" sz="2000">
                <a:latin typeface="微软雅黑" panose="020B0503020204020204" pitchFamily="34" charset="-122"/>
                <a:cs typeface="微软雅黑" panose="020B0503020204020204" pitchFamily="34" charset="-122"/>
              </a:rPr>
              <a:t>，其含义为：软件将自动检索各个房间的板顶配筋值，其中</a:t>
            </a:r>
            <a:r>
              <a:rPr lang="zh-CN" altLang="en-US" sz="2000">
                <a:solidFill>
                  <a:srgbClr val="FF0000"/>
                </a:solidFill>
                <a:latin typeface="微软雅黑" panose="020B0503020204020204" pitchFamily="34" charset="-122"/>
                <a:cs typeface="微软雅黑" panose="020B0503020204020204" pitchFamily="34" charset="-122"/>
              </a:rPr>
              <a:t>70%</a:t>
            </a:r>
            <a:r>
              <a:rPr lang="zh-CN" altLang="en-US" sz="2000">
                <a:latin typeface="微软雅黑" panose="020B0503020204020204" pitchFamily="34" charset="-122"/>
                <a:cs typeface="微软雅黑" panose="020B0503020204020204" pitchFamily="34" charset="-122"/>
              </a:rPr>
              <a:t>面积的板顶钢筋采用贯通配置，剩余</a:t>
            </a:r>
            <a:r>
              <a:rPr lang="zh-CN" altLang="en-US" sz="2000">
                <a:solidFill>
                  <a:srgbClr val="FF0000"/>
                </a:solidFill>
                <a:latin typeface="微软雅黑" panose="020B0503020204020204" pitchFamily="34" charset="-122"/>
                <a:cs typeface="微软雅黑" panose="020B0503020204020204" pitchFamily="34" charset="-122"/>
              </a:rPr>
              <a:t>30%</a:t>
            </a:r>
            <a:r>
              <a:rPr lang="zh-CN" altLang="en-US" sz="2000">
                <a:latin typeface="微软雅黑" panose="020B0503020204020204" pitchFamily="34" charset="-122"/>
                <a:cs typeface="微软雅黑" panose="020B0503020204020204" pitchFamily="34" charset="-122"/>
              </a:rPr>
              <a:t>面积的顶筋采用区域补强的形式进行配筋。</a:t>
            </a:r>
          </a:p>
        </p:txBody>
      </p:sp>
      <p:pic>
        <p:nvPicPr>
          <p:cNvPr id="2" name="图片 -2147482272"/>
          <p:cNvPicPr>
            <a:picLocks noChangeAspect="1"/>
          </p:cNvPicPr>
          <p:nvPr/>
        </p:nvPicPr>
        <p:blipFill>
          <a:blip r:embed="rId3"/>
          <a:stretch>
            <a:fillRect/>
          </a:stretch>
        </p:blipFill>
        <p:spPr>
          <a:xfrm>
            <a:off x="2559050" y="2660650"/>
            <a:ext cx="6094730" cy="737870"/>
          </a:xfrm>
          <a:prstGeom prst="rect">
            <a:avLst/>
          </a:prstGeom>
          <a:noFill/>
          <a:ln w="9525" cap="flat" cmpd="sng">
            <a:solidFill>
              <a:srgbClr val="000000"/>
            </a:solidFill>
            <a:prstDash val="solid"/>
            <a:miter/>
            <a:headEnd type="none" w="med" len="med"/>
            <a:tailEnd type="none" w="med" len="med"/>
          </a:ln>
        </p:spPr>
      </p:pic>
      <p:sp>
        <p:nvSpPr>
          <p:cNvPr id="8" name="L 形 7"/>
          <p:cNvSpPr/>
          <p:nvPr/>
        </p:nvSpPr>
        <p:spPr>
          <a:xfrm rot="5400000">
            <a:off x="1243965" y="384556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35310" cy="124714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sym typeface="+mn-ea"/>
              </a:rPr>
              <a:t>如下图所示，软件对于区域补强的位置用黄色多段线圈出，且其中的补强筋采用通筋的形式进行绘制。如果想要采用以往版本中的全部贯通形式，将该参数设置为1即可。</a:t>
            </a: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、增加筏板参数【顶部贯通钢筋覆盖面积比例】</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270"/>
          <p:cNvPicPr>
            <a:picLocks noChangeAspect="1"/>
          </p:cNvPicPr>
          <p:nvPr/>
        </p:nvPicPr>
        <p:blipFill>
          <a:blip r:embed="rId3"/>
          <a:stretch>
            <a:fillRect/>
          </a:stretch>
        </p:blipFill>
        <p:spPr>
          <a:xfrm>
            <a:off x="2056130" y="2325370"/>
            <a:ext cx="7656195" cy="3054350"/>
          </a:xfrm>
          <a:prstGeom prst="rect">
            <a:avLst/>
          </a:prstGeom>
          <a:noFill/>
          <a:ln w="9525">
            <a:noFill/>
          </a:ln>
        </p:spPr>
      </p:pic>
      <p:sp>
        <p:nvSpPr>
          <p:cNvPr id="4" name="内容占位符 2"/>
          <p:cNvSpPr>
            <a:spLocks noGrp="1"/>
          </p:cNvSpPr>
          <p:nvPr/>
        </p:nvSpPr>
        <p:spPr>
          <a:xfrm>
            <a:off x="516890" y="5528310"/>
            <a:ext cx="10735310" cy="124714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sym typeface="+mn-ea"/>
              </a:rPr>
              <a:t>同时，软件对于双击修改筏板板顶集中标注也进行了修改，当手动将集中标注的顶筋改小时，软件将自动对配筋不足的板顶区域进行补强，补强形式与上图一致。</a:t>
            </a:r>
          </a:p>
        </p:txBody>
      </p:sp>
      <p:sp>
        <p:nvSpPr>
          <p:cNvPr id="8" name="L 形 7"/>
          <p:cNvSpPr/>
          <p:nvPr/>
        </p:nvSpPr>
        <p:spPr>
          <a:xfrm rot="5400000">
            <a:off x="874395" y="546481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35310" cy="212915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sym typeface="+mn-ea"/>
              </a:rPr>
              <a:t>在以往的版本中，当勾选了[根据裂缝选筋]参数后，程序会在自动生成筏板钢筋时根据裂缝进行选筋。但是当手动修改了筏板的集中标注底筋时，虽然程序会自动根据支座位置的不足的钢筋量重新配置支座钢筋，但是此时新生成的支座钢筋均不再自动考虑裂缝验算。</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、改进【根据裂缝选筋】功能</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4" name="内容占位符 2"/>
          <p:cNvSpPr>
            <a:spLocks noGrp="1"/>
          </p:cNvSpPr>
          <p:nvPr/>
        </p:nvSpPr>
        <p:spPr>
          <a:xfrm>
            <a:off x="516255" y="3304540"/>
            <a:ext cx="3969385" cy="29629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sym typeface="+mn-ea"/>
              </a:rPr>
              <a:t>v3.1.0改进了根据裂缝选筋功能，无论在第一次自动生成筏板钢筋还是后续的手动修改集中标注时，只要勾选了根据裂缝选筋参数，程序均会自动根据裂缝补强钢筋。</a:t>
            </a:r>
          </a:p>
        </p:txBody>
      </p:sp>
      <p:sp>
        <p:nvSpPr>
          <p:cNvPr id="8" name="L 形 7"/>
          <p:cNvSpPr/>
          <p:nvPr/>
        </p:nvSpPr>
        <p:spPr>
          <a:xfrm rot="5400000">
            <a:off x="873760" y="324104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rcRect t="15965"/>
          <a:stretch>
            <a:fillRect/>
          </a:stretch>
        </p:blipFill>
        <p:spPr>
          <a:xfrm>
            <a:off x="6551295" y="491490"/>
            <a:ext cx="4614545" cy="304165"/>
          </a:xfrm>
          <a:prstGeom prst="rect">
            <a:avLst/>
          </a:prstGeom>
          <a:ln>
            <a:solidFill>
              <a:schemeClr val="tx1"/>
            </a:solidFill>
          </a:ln>
        </p:spPr>
      </p:pic>
      <p:pic>
        <p:nvPicPr>
          <p:cNvPr id="12" name="图片 11"/>
          <p:cNvPicPr>
            <a:picLocks noChangeAspect="1"/>
          </p:cNvPicPr>
          <p:nvPr/>
        </p:nvPicPr>
        <p:blipFill>
          <a:blip r:embed="rId4"/>
          <a:stretch>
            <a:fillRect/>
          </a:stretch>
        </p:blipFill>
        <p:spPr>
          <a:xfrm>
            <a:off x="4485640" y="3380740"/>
            <a:ext cx="4388485" cy="2367280"/>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16260" cy="201358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v3.1.0基础施工图增加拉梁裂缝验算功能。</a:t>
            </a: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由于拉梁属于</a:t>
            </a:r>
            <a:r>
              <a:rPr lang="zh-CN" altLang="en-US" sz="2000">
                <a:solidFill>
                  <a:srgbClr val="FF0000"/>
                </a:solidFill>
                <a:latin typeface="微软雅黑" panose="020B0503020204020204" pitchFamily="34" charset="-122"/>
                <a:cs typeface="微软雅黑" panose="020B0503020204020204" pitchFamily="34" charset="-122"/>
              </a:rPr>
              <a:t>拉弯构件</a:t>
            </a:r>
            <a:r>
              <a:rPr lang="zh-CN" altLang="en-US" sz="2000">
                <a:latin typeface="微软雅黑" panose="020B0503020204020204" pitchFamily="34" charset="-122"/>
                <a:cs typeface="微软雅黑" panose="020B0503020204020204" pitchFamily="34" charset="-122"/>
              </a:rPr>
              <a:t>，因此在验算裂缝时采用混凝土规范7.1.4中的</a:t>
            </a:r>
            <a:r>
              <a:rPr lang="zh-CN" altLang="en-US" sz="2000">
                <a:solidFill>
                  <a:srgbClr val="FF0000"/>
                </a:solidFill>
                <a:latin typeface="微软雅黑" panose="020B0503020204020204" pitchFamily="34" charset="-122"/>
                <a:cs typeface="微软雅黑" panose="020B0503020204020204" pitchFamily="34" charset="-122"/>
              </a:rPr>
              <a:t>偏心受拉构件</a:t>
            </a:r>
            <a:r>
              <a:rPr lang="zh-CN" altLang="en-US" sz="2000">
                <a:latin typeface="微软雅黑" panose="020B0503020204020204" pitchFamily="34" charset="-122"/>
                <a:cs typeface="微软雅黑" panose="020B0503020204020204" pitchFamily="34" charset="-122"/>
              </a:rPr>
              <a:t>公式进行验算。拉梁的裂缝验算程序采用标准组合的轴力与弯矩包络值进行验算。</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、增加拉梁裂缝验算功能</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2"/>
            </p:custDataLst>
          </p:nvPr>
        </p:nvPicPr>
        <p:blipFill>
          <a:blip r:embed="rId4"/>
          <a:stretch>
            <a:fillRect/>
          </a:stretch>
        </p:blipFill>
        <p:spPr>
          <a:xfrm>
            <a:off x="2870200" y="2838450"/>
            <a:ext cx="6008370" cy="3760470"/>
          </a:xfrm>
          <a:prstGeom prst="rect">
            <a:avLst/>
          </a:prstGeom>
          <a:ln>
            <a:solidFill>
              <a:schemeClr val="tx1"/>
            </a:solidFill>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13510"/>
            <a:ext cx="10716260" cy="201358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如下图所示，软件在裂缝验算菜单增加拉梁选项。对于拉梁裂缝验算，软件对拉梁的跨中及支座6个位置分别进行验算，计算过程与结果均在拉梁裂缝计算书中详细列出。</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、增加拉梁裂缝验算功能</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7"/>
          <p:cNvPicPr>
            <a:picLocks noChangeAspect="1"/>
          </p:cNvPicPr>
          <p:nvPr/>
        </p:nvPicPr>
        <p:blipFill>
          <a:blip r:embed="rId3"/>
          <a:stretch>
            <a:fillRect/>
          </a:stretch>
        </p:blipFill>
        <p:spPr>
          <a:xfrm>
            <a:off x="1298575" y="2819400"/>
            <a:ext cx="2507615" cy="2609215"/>
          </a:xfrm>
          <a:prstGeom prst="rect">
            <a:avLst/>
          </a:prstGeom>
          <a:noFill/>
          <a:ln w="9525">
            <a:solidFill>
              <a:schemeClr val="tx1"/>
            </a:solidFill>
          </a:ln>
        </p:spPr>
      </p:pic>
      <p:pic>
        <p:nvPicPr>
          <p:cNvPr id="4" name="图片 4"/>
          <p:cNvPicPr>
            <a:picLocks noChangeAspect="1"/>
          </p:cNvPicPr>
          <p:nvPr/>
        </p:nvPicPr>
        <p:blipFill>
          <a:blip r:embed="rId4"/>
          <a:stretch>
            <a:fillRect/>
          </a:stretch>
        </p:blipFill>
        <p:spPr>
          <a:xfrm>
            <a:off x="4943475" y="2369185"/>
            <a:ext cx="6241415" cy="1751965"/>
          </a:xfrm>
          <a:prstGeom prst="rect">
            <a:avLst/>
          </a:prstGeom>
          <a:noFill/>
          <a:ln w="9525">
            <a:noFill/>
          </a:ln>
        </p:spPr>
      </p:pic>
      <p:pic>
        <p:nvPicPr>
          <p:cNvPr id="7" name="图片 5"/>
          <p:cNvPicPr>
            <a:picLocks noChangeAspect="1"/>
          </p:cNvPicPr>
          <p:nvPr/>
        </p:nvPicPr>
        <p:blipFill>
          <a:blip r:embed="rId5"/>
          <a:stretch>
            <a:fillRect/>
          </a:stretch>
        </p:blipFill>
        <p:spPr>
          <a:xfrm>
            <a:off x="4943475" y="4279265"/>
            <a:ext cx="6289040" cy="2299335"/>
          </a:xfrm>
          <a:prstGeom prst="rect">
            <a:avLst/>
          </a:prstGeom>
          <a:noFill/>
          <a:ln w="9525" cap="flat" cmpd="sng">
            <a:solidFill>
              <a:srgbClr val="000000"/>
            </a:solidFill>
            <a:prstDash val="solid"/>
            <a:round/>
            <a:headEnd type="none" w="med" len="med"/>
            <a:tailEnd type="none" w="med" len="med"/>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32560"/>
            <a:ext cx="9704070" cy="201358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在v3.0.2及以前的版本中，在绘制独基或矩形承台剖面图时，可以选择在绘制</a:t>
            </a:r>
            <a:r>
              <a:rPr lang="zh-CN" altLang="en-US" sz="2000">
                <a:solidFill>
                  <a:srgbClr val="FF0000"/>
                </a:solidFill>
                <a:latin typeface="微软雅黑" panose="020B0503020204020204" pitchFamily="34" charset="-122"/>
                <a:cs typeface="微软雅黑" panose="020B0503020204020204" pitchFamily="34" charset="-122"/>
              </a:rPr>
              <a:t>尺寸标注</a:t>
            </a:r>
            <a:r>
              <a:rPr lang="zh-CN" altLang="en-US" sz="2000">
                <a:latin typeface="微软雅黑" panose="020B0503020204020204" pitchFamily="34" charset="-122"/>
                <a:cs typeface="微软雅黑" panose="020B0503020204020204" pitchFamily="34" charset="-122"/>
              </a:rPr>
              <a:t>时是否按示意图方式进行绘制，选项位置及绘图效果如下图：</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、完善独基、承台通用详图绘制</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3"/>
          <p:cNvPicPr>
            <a:picLocks noChangeAspect="1"/>
          </p:cNvPicPr>
          <p:nvPr/>
        </p:nvPicPr>
        <p:blipFill>
          <a:blip r:embed="rId3"/>
          <a:stretch>
            <a:fillRect/>
          </a:stretch>
        </p:blipFill>
        <p:spPr>
          <a:xfrm>
            <a:off x="10487660" y="1495425"/>
            <a:ext cx="1532890" cy="4700905"/>
          </a:xfrm>
          <a:prstGeom prst="rect">
            <a:avLst/>
          </a:prstGeom>
          <a:noFill/>
          <a:ln w="9525">
            <a:noFill/>
          </a:ln>
        </p:spPr>
      </p:pic>
      <p:pic>
        <p:nvPicPr>
          <p:cNvPr id="4" name="图片 -2147482267"/>
          <p:cNvPicPr>
            <a:picLocks noChangeAspect="1"/>
          </p:cNvPicPr>
          <p:nvPr/>
        </p:nvPicPr>
        <p:blipFill>
          <a:blip r:embed="rId4"/>
          <a:stretch>
            <a:fillRect/>
          </a:stretch>
        </p:blipFill>
        <p:spPr>
          <a:xfrm>
            <a:off x="1525270" y="2461895"/>
            <a:ext cx="7686040" cy="3667125"/>
          </a:xfrm>
          <a:prstGeom prst="rect">
            <a:avLst/>
          </a:prstGeom>
          <a:noFill/>
          <a:ln w="9525">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6255" y="1432560"/>
            <a:ext cx="11361420" cy="3211830"/>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但是根据现在的设计习惯，很多设计者在绘制基础配筋图时习惯绘制一个通用的大样详图，配筋及尺寸均在平面图与配筋表中体现。但是v3.0.2以前的该功能只能按通用详图的方式表达尺寸标注，每个承台或独基的钢筋依然在剖面图中有所表示，导致无法很好的适应这种主流设计习惯。</a:t>
            </a:r>
          </a:p>
          <a:p>
            <a:pPr marL="0" indent="0">
              <a:buNone/>
            </a:pPr>
            <a:r>
              <a:rPr lang="en-US" altLang="zh-CN" sz="2000">
                <a:latin typeface="微软雅黑" panose="020B0503020204020204" pitchFamily="34" charset="-122"/>
                <a:cs typeface="微软雅黑" panose="020B0503020204020204" pitchFamily="34" charset="-122"/>
              </a:rPr>
              <a:t>      </a:t>
            </a: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、完善独基、承台通用详图绘制</a:t>
            </a:r>
          </a:p>
        </p:txBody>
      </p:sp>
      <p:sp>
        <p:nvSpPr>
          <p:cNvPr id="10" name="L 形 9"/>
          <p:cNvSpPr/>
          <p:nvPr/>
        </p:nvSpPr>
        <p:spPr>
          <a:xfrm rot="5400000">
            <a:off x="868045" y="13696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5"/>
          <p:cNvPicPr>
            <a:picLocks noChangeAspect="1"/>
          </p:cNvPicPr>
          <p:nvPr/>
        </p:nvPicPr>
        <p:blipFill>
          <a:blip r:embed="rId3"/>
          <a:stretch>
            <a:fillRect/>
          </a:stretch>
        </p:blipFill>
        <p:spPr>
          <a:xfrm>
            <a:off x="5613400" y="2876550"/>
            <a:ext cx="5948680" cy="3754755"/>
          </a:xfrm>
          <a:prstGeom prst="rect">
            <a:avLst/>
          </a:prstGeom>
          <a:noFill/>
          <a:ln w="9525">
            <a:noFill/>
          </a:ln>
        </p:spPr>
      </p:pic>
      <p:sp>
        <p:nvSpPr>
          <p:cNvPr id="8" name="内容占位符 2"/>
          <p:cNvSpPr>
            <a:spLocks noGrp="1"/>
          </p:cNvSpPr>
          <p:nvPr/>
        </p:nvSpPr>
        <p:spPr>
          <a:xfrm>
            <a:off x="516255" y="3646170"/>
            <a:ext cx="4711700" cy="221551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因此，在v3.1.0中，程序对该功能进行了改进，当勾选该选项时，不仅</a:t>
            </a:r>
            <a:r>
              <a:rPr lang="zh-CN" altLang="en-US" sz="2000">
                <a:solidFill>
                  <a:srgbClr val="FF0000"/>
                </a:solidFill>
                <a:latin typeface="微软雅黑" panose="020B0503020204020204" pitchFamily="34" charset="-122"/>
                <a:cs typeface="微软雅黑" panose="020B0503020204020204" pitchFamily="34" charset="-122"/>
              </a:rPr>
              <a:t>尺寸标注</a:t>
            </a:r>
            <a:r>
              <a:rPr lang="zh-CN" altLang="en-US" sz="2000">
                <a:latin typeface="微软雅黑" panose="020B0503020204020204" pitchFamily="34" charset="-122"/>
                <a:cs typeface="微软雅黑" panose="020B0503020204020204" pitchFamily="34" charset="-122"/>
              </a:rPr>
              <a:t>会以示意图的形式表达，</a:t>
            </a:r>
            <a:r>
              <a:rPr lang="zh-CN" altLang="en-US" sz="2000">
                <a:solidFill>
                  <a:srgbClr val="FF0000"/>
                </a:solidFill>
                <a:latin typeface="微软雅黑" panose="020B0503020204020204" pitchFamily="34" charset="-122"/>
                <a:cs typeface="微软雅黑" panose="020B0503020204020204" pitchFamily="34" charset="-122"/>
              </a:rPr>
              <a:t>配筋</a:t>
            </a:r>
            <a:r>
              <a:rPr lang="zh-CN" altLang="en-US" sz="2000">
                <a:latin typeface="微软雅黑" panose="020B0503020204020204" pitchFamily="34" charset="-122"/>
                <a:cs typeface="微软雅黑" panose="020B0503020204020204" pitchFamily="34" charset="-122"/>
              </a:rPr>
              <a:t>也会进行简化表达，如右图所示：</a:t>
            </a:r>
          </a:p>
        </p:txBody>
      </p:sp>
      <p:sp>
        <p:nvSpPr>
          <p:cNvPr id="11" name="L 形 10"/>
          <p:cNvSpPr/>
          <p:nvPr/>
        </p:nvSpPr>
        <p:spPr>
          <a:xfrm rot="5400000">
            <a:off x="874395" y="357695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970780" cy="645160"/>
          </a:xfrm>
          <a:prstGeom prst="rect">
            <a:avLst/>
          </a:prstGeom>
        </p:spPr>
        <p:txBody>
          <a:bodyPr wrap="square">
            <a:spAutoFit/>
          </a:bodyPr>
          <a:lstStyle/>
          <a:p>
            <a:pPr algn="l"/>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四、地质资料</a:t>
            </a:r>
            <a:endPar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6278880" y="381635"/>
            <a:ext cx="592772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41084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基础设计</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内容占位符 169"/>
          <p:cNvSpPr>
            <a:spLocks noGrp="1"/>
          </p:cNvSpPr>
          <p:nvPr>
            <p:ph idx="1"/>
          </p:nvPr>
        </p:nvSpPr>
        <p:spPr>
          <a:xfrm>
            <a:off x="5579110" y="1802130"/>
            <a:ext cx="5867400" cy="562610"/>
          </a:xfrm>
        </p:spPr>
        <p:txBody>
          <a:bodyPr>
            <a:normAutofit/>
          </a:bodyPr>
          <a:lstStyle/>
          <a:p>
            <a:pPr marL="0" indent="0">
              <a:buNone/>
            </a:pPr>
            <a:r>
              <a:rPr lang="en-US" altLang="zh-CN" sz="2000">
                <a:solidFill>
                  <a:schemeClr val="tx1">
                    <a:lumMod val="65000"/>
                    <a:lumOff val="35000"/>
                  </a:schemeClr>
                </a:solidFill>
              </a:rPr>
              <a:t>1</a:t>
            </a:r>
            <a:r>
              <a:rPr lang="zh-CN" altLang="en-US" sz="2000">
                <a:solidFill>
                  <a:schemeClr val="tx1">
                    <a:lumMod val="65000"/>
                    <a:lumOff val="35000"/>
                  </a:schemeClr>
                </a:solidFill>
              </a:rPr>
              <a:t>、改进地质资料界面，加入新版地质资料功能</a:t>
            </a:r>
          </a:p>
        </p:txBody>
      </p:sp>
      <p:sp>
        <p:nvSpPr>
          <p:cNvPr id="171" name="内容占位符 169"/>
          <p:cNvSpPr>
            <a:spLocks noGrp="1"/>
          </p:cNvSpPr>
          <p:nvPr/>
        </p:nvSpPr>
        <p:spPr>
          <a:xfrm>
            <a:off x="5579110" y="2562225"/>
            <a:ext cx="580072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2</a:t>
            </a:r>
            <a:r>
              <a:rPr lang="zh-CN" altLang="en-US" sz="2000">
                <a:solidFill>
                  <a:schemeClr val="tx1">
                    <a:lumMod val="65000"/>
                    <a:lumOff val="35000"/>
                  </a:schemeClr>
                </a:solidFill>
              </a:rPr>
              <a:t>、</a:t>
            </a:r>
            <a:r>
              <a:rPr lang="zh-CN" sz="2000">
                <a:sym typeface="+mn-ea"/>
              </a:rPr>
              <a:t>土层参数表功能大升级</a:t>
            </a:r>
          </a:p>
        </p:txBody>
      </p:sp>
      <p:sp>
        <p:nvSpPr>
          <p:cNvPr id="172" name="内容占位符 169"/>
          <p:cNvSpPr>
            <a:spLocks noGrp="1"/>
          </p:cNvSpPr>
          <p:nvPr/>
        </p:nvSpPr>
        <p:spPr>
          <a:xfrm>
            <a:off x="5578475" y="3344545"/>
            <a:ext cx="347408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3</a:t>
            </a:r>
            <a:r>
              <a:rPr lang="zh-CN" altLang="en-US" sz="2000">
                <a:solidFill>
                  <a:schemeClr val="tx1">
                    <a:lumMod val="65000"/>
                    <a:lumOff val="35000"/>
                  </a:schemeClr>
                </a:solidFill>
              </a:rPr>
              <a:t>、孔点编辑支持增减土层</a:t>
            </a:r>
          </a:p>
        </p:txBody>
      </p:sp>
      <p:sp>
        <p:nvSpPr>
          <p:cNvPr id="173" name="内容占位符 169"/>
          <p:cNvSpPr>
            <a:spLocks noGrp="1"/>
          </p:cNvSpPr>
          <p:nvPr/>
        </p:nvSpPr>
        <p:spPr>
          <a:xfrm>
            <a:off x="5579110" y="4108450"/>
            <a:ext cx="518985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4</a:t>
            </a:r>
            <a:r>
              <a:rPr lang="zh-CN" altLang="en-US" sz="2000">
                <a:solidFill>
                  <a:schemeClr val="tx1">
                    <a:lumMod val="65000"/>
                    <a:lumOff val="35000"/>
                  </a:schemeClr>
                </a:solidFill>
              </a:rPr>
              <a:t>、土层三维图显示升级，支持按层显示</a:t>
            </a:r>
          </a:p>
        </p:txBody>
      </p:sp>
      <p:sp>
        <p:nvSpPr>
          <p:cNvPr id="246" name="内容占位符 169"/>
          <p:cNvSpPr>
            <a:spLocks noGrp="1"/>
          </p:cNvSpPr>
          <p:nvPr/>
        </p:nvSpPr>
        <p:spPr>
          <a:xfrm>
            <a:off x="5579110" y="4881880"/>
            <a:ext cx="4498975" cy="56261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chemeClr val="tx1">
                    <a:lumMod val="65000"/>
                    <a:lumOff val="35000"/>
                  </a:schemeClr>
                </a:solidFill>
              </a:rPr>
              <a:t>5</a:t>
            </a:r>
            <a:r>
              <a:rPr lang="zh-CN" altLang="en-US" sz="2000">
                <a:solidFill>
                  <a:schemeClr val="tx1">
                    <a:lumMod val="65000"/>
                    <a:lumOff val="35000"/>
                  </a:schemeClr>
                </a:solidFill>
              </a:rPr>
              <a:t>、改进【从dwg导入孔点】功能</a:t>
            </a:r>
          </a:p>
        </p:txBody>
      </p:sp>
      <p:grpSp>
        <p:nvGrpSpPr>
          <p:cNvPr id="250" name="组合 249" descr="7b0a202020202274657874626f78223a20227b5c2263617465676f72795f69645c223a31303330382c5c2269645c223a32303334303132397d220a7d0a"/>
          <p:cNvGrpSpPr/>
          <p:nvPr/>
        </p:nvGrpSpPr>
        <p:grpSpPr>
          <a:xfrm>
            <a:off x="1175385" y="2843530"/>
            <a:ext cx="3423285" cy="1552575"/>
            <a:chOff x="5711" y="3571"/>
            <a:chExt cx="8381" cy="3765"/>
          </a:xfrm>
        </p:grpSpPr>
        <p:grpSp>
          <p:nvGrpSpPr>
            <p:cNvPr id="251" name="组合 250"/>
            <p:cNvGrpSpPr/>
            <p:nvPr/>
          </p:nvGrpSpPr>
          <p:grpSpPr>
            <a:xfrm>
              <a:off x="5711" y="3571"/>
              <a:ext cx="8381" cy="3765"/>
              <a:chOff x="500814" y="695584"/>
              <a:chExt cx="5595186" cy="2514081"/>
            </a:xfrm>
          </p:grpSpPr>
          <p:sp>
            <p:nvSpPr>
              <p:cNvPr id="252" name="矩形 251"/>
              <p:cNvSpPr/>
              <p:nvPr/>
            </p:nvSpPr>
            <p:spPr>
              <a:xfrm>
                <a:off x="590950" y="787078"/>
                <a:ext cx="5435600" cy="234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53" name="图形 3"/>
              <p:cNvPicPr>
                <a:picLocks noChangeAspect="1"/>
              </p:cNvPicPr>
              <p:nvPr/>
            </p:nvPicPr>
            <p:blipFill>
              <a:blip r:embed="rId3"/>
              <a:stretch>
                <a:fillRect/>
              </a:stretch>
            </p:blipFill>
            <p:spPr>
              <a:xfrm>
                <a:off x="500814" y="695584"/>
                <a:ext cx="5595186" cy="2514081"/>
              </a:xfrm>
              <a:prstGeom prst="rect">
                <a:avLst/>
              </a:prstGeom>
            </p:spPr>
          </p:pic>
        </p:grpSp>
        <p:sp>
          <p:nvSpPr>
            <p:cNvPr id="254" name="文本框 253"/>
            <p:cNvSpPr txBox="1"/>
            <p:nvPr/>
          </p:nvSpPr>
          <p:spPr>
            <a:xfrm>
              <a:off x="7463" y="4311"/>
              <a:ext cx="4875" cy="20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a:solidFill>
                    <a:srgbClr val="C00000"/>
                  </a:solidFill>
                  <a:latin typeface="汉仪中黑简" panose="02010609000101010101" charset="-122"/>
                  <a:ea typeface="汉仪中黑简" panose="02010609000101010101" charset="-122"/>
                </a:rPr>
                <a:t>目录</a:t>
              </a:r>
            </a:p>
          </p:txBody>
        </p:sp>
        <p:sp>
          <p:nvSpPr>
            <p:cNvPr id="255" name="文本框 254"/>
            <p:cNvSpPr txBox="1"/>
            <p:nvPr/>
          </p:nvSpPr>
          <p:spPr>
            <a:xfrm>
              <a:off x="9691" y="6078"/>
              <a:ext cx="4177" cy="66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tx1">
                      <a:lumMod val="50000"/>
                      <a:lumOff val="50000"/>
                    </a:schemeClr>
                  </a:solidFill>
                  <a:latin typeface="汉仪中黑简" panose="02010609000101010101" charset="-122"/>
                  <a:ea typeface="汉仪中黑简" panose="02010609000101010101" charset="-122"/>
                </a:rPr>
                <a:t>Contents</a:t>
              </a:r>
            </a:p>
          </p:txBody>
        </p:sp>
        <p:sp>
          <p:nvSpPr>
            <p:cNvPr id="256" name="矩形 255"/>
            <p:cNvSpPr/>
            <p:nvPr/>
          </p:nvSpPr>
          <p:spPr>
            <a:xfrm>
              <a:off x="9130" y="6324"/>
              <a:ext cx="560" cy="176"/>
            </a:xfrm>
            <a:prstGeom prst="rect">
              <a:avLst/>
            </a:prstGeom>
            <a:solidFill>
              <a:srgbClr val="76C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992630"/>
            <a:ext cx="7051040" cy="2640965"/>
          </a:xfrm>
        </p:spPr>
        <p:txBody>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v3.1.0增加柱墩归并功能。在柱墩自动布置位置增加下拉菜单，功能按钮位于菜单下部，如右图所示。</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、增加柱墩归并功能</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474" descr="IMG_256"/>
          <p:cNvPicPr>
            <a:picLocks noChangeAspect="1"/>
          </p:cNvPicPr>
          <p:nvPr/>
        </p:nvPicPr>
        <p:blipFill>
          <a:blip r:embed="rId3"/>
          <a:stretch>
            <a:fillRect/>
          </a:stretch>
        </p:blipFill>
        <p:spPr>
          <a:xfrm>
            <a:off x="8722360" y="1443355"/>
            <a:ext cx="1839595" cy="1870710"/>
          </a:xfrm>
          <a:prstGeom prst="rect">
            <a:avLst/>
          </a:prstGeom>
          <a:noFill/>
          <a:ln w="9525">
            <a:noFill/>
          </a:ln>
        </p:spPr>
      </p:pic>
      <p:sp>
        <p:nvSpPr>
          <p:cNvPr id="4" name="内容占位符 2"/>
          <p:cNvSpPr>
            <a:spLocks noGrp="1"/>
          </p:cNvSpPr>
          <p:nvPr/>
        </p:nvSpPr>
        <p:spPr>
          <a:xfrm>
            <a:off x="777875" y="3816350"/>
            <a:ext cx="5480050" cy="264096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软件根据4个参数对柱墩进行归并，分别为：柱墩平面边长、柱墩总高度、上柱墩端高、下柱墩放坡角度。归并功能主要由边长及总高控制，同时针对上下柱墩分别辅以端高、放坡进行控制。</a:t>
            </a:r>
          </a:p>
        </p:txBody>
      </p:sp>
      <p:pic>
        <p:nvPicPr>
          <p:cNvPr id="7" name="图片 475" descr="IMG_257"/>
          <p:cNvPicPr>
            <a:picLocks noChangeAspect="1"/>
          </p:cNvPicPr>
          <p:nvPr/>
        </p:nvPicPr>
        <p:blipFill>
          <a:blip r:embed="rId4"/>
          <a:stretch>
            <a:fillRect/>
          </a:stretch>
        </p:blipFill>
        <p:spPr>
          <a:xfrm>
            <a:off x="6492875" y="3816350"/>
            <a:ext cx="5297805" cy="2362200"/>
          </a:xfrm>
          <a:prstGeom prst="rect">
            <a:avLst/>
          </a:prstGeom>
          <a:noFill/>
          <a:ln w="9525">
            <a:noFill/>
          </a:ln>
        </p:spPr>
      </p:pic>
      <p:sp>
        <p:nvSpPr>
          <p:cNvPr id="8" name="L 形 7"/>
          <p:cNvSpPr/>
          <p:nvPr/>
        </p:nvSpPr>
        <p:spPr>
          <a:xfrm rot="5400000">
            <a:off x="1156335" y="372554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 形 9"/>
          <p:cNvSpPr/>
          <p:nvPr/>
        </p:nvSpPr>
        <p:spPr>
          <a:xfrm rot="5400000">
            <a:off x="1156335" y="19589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4" y="5008245"/>
            <a:ext cx="10527435" cy="4182226"/>
          </a:xfrm>
        </p:spPr>
        <p:txBody>
          <a:bodyPr>
            <a:normAutofit/>
          </a:bodyPr>
          <a:lstStyle/>
          <a:p>
            <a:pPr marL="0" indent="0">
              <a:buNone/>
            </a:pPr>
            <a:r>
              <a:rPr lang="en-US" sz="2000" dirty="0">
                <a:latin typeface="微软雅黑" panose="020B0503020204020204" pitchFamily="34" charset="-122"/>
                <a:cs typeface="微软雅黑" panose="020B0503020204020204" pitchFamily="34" charset="-122"/>
              </a:rPr>
              <a:t>    </a:t>
            </a:r>
            <a:r>
              <a:rPr sz="2000" dirty="0" err="1" smtClean="0">
                <a:latin typeface="微软雅黑" panose="020B0503020204020204" pitchFamily="34" charset="-122"/>
                <a:cs typeface="微软雅黑" panose="020B0503020204020204" pitchFamily="34" charset="-122"/>
              </a:rPr>
              <a:t>菜单的第一项为</a:t>
            </a:r>
            <a:r>
              <a:rPr sz="2000" dirty="0" err="1">
                <a:latin typeface="微软雅黑" panose="020B0503020204020204" pitchFamily="34" charset="-122"/>
                <a:cs typeface="微软雅黑" panose="020B0503020204020204" pitchFamily="34" charset="-122"/>
              </a:rPr>
              <a:t>【读取旧地质资料</a:t>
            </a:r>
            <a:r>
              <a:rPr sz="2000" dirty="0">
                <a:latin typeface="微软雅黑" panose="020B0503020204020204" pitchFamily="34" charset="-122"/>
                <a:cs typeface="微软雅黑" panose="020B0503020204020204" pitchFamily="34" charset="-122"/>
              </a:rPr>
              <a:t>】，</a:t>
            </a:r>
            <a:r>
              <a:rPr sz="2000" dirty="0" err="1">
                <a:latin typeface="微软雅黑" panose="020B0503020204020204" pitchFamily="34" charset="-122"/>
                <a:cs typeface="微软雅黑" panose="020B0503020204020204" pitchFamily="34" charset="-122"/>
              </a:rPr>
              <a:t>此功能支持将老版地质资料</a:t>
            </a:r>
            <a:r>
              <a:rPr sz="2000" dirty="0">
                <a:latin typeface="微软雅黑" panose="020B0503020204020204" pitchFamily="34" charset="-122"/>
                <a:cs typeface="微软雅黑" panose="020B0503020204020204" pitchFamily="34" charset="-122"/>
              </a:rPr>
              <a:t>（.</a:t>
            </a:r>
            <a:r>
              <a:rPr sz="2000" dirty="0" err="1">
                <a:latin typeface="微软雅黑" panose="020B0503020204020204" pitchFamily="34" charset="-122"/>
                <a:cs typeface="微软雅黑" panose="020B0503020204020204" pitchFamily="34" charset="-122"/>
              </a:rPr>
              <a:t>dz文件）转换为新版地质资料</a:t>
            </a:r>
            <a:r>
              <a:rPr sz="2000" dirty="0">
                <a:latin typeface="微软雅黑" panose="020B0503020204020204" pitchFamily="34" charset="-122"/>
                <a:cs typeface="微软雅黑" panose="020B0503020204020204" pitchFamily="34" charset="-122"/>
              </a:rPr>
              <a:t>（.</a:t>
            </a:r>
            <a:r>
              <a:rPr sz="2000" dirty="0" err="1">
                <a:latin typeface="微软雅黑" panose="020B0503020204020204" pitchFamily="34" charset="-122"/>
                <a:cs typeface="微软雅黑" panose="020B0503020204020204" pitchFamily="34" charset="-122"/>
              </a:rPr>
              <a:t>dzn文件</a:t>
            </a:r>
            <a:r>
              <a:rPr sz="2000" dirty="0">
                <a:latin typeface="微软雅黑" panose="020B0503020204020204" pitchFamily="34" charset="-122"/>
                <a:cs typeface="微软雅黑" panose="020B0503020204020204" pitchFamily="34" charset="-122"/>
              </a:rPr>
              <a:t>）。</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71793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改进地质资料界面，加入新版地质资料功能</a:t>
            </a:r>
            <a:endPar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L 形 9"/>
          <p:cNvSpPr/>
          <p:nvPr/>
        </p:nvSpPr>
        <p:spPr>
          <a:xfrm rot="5400000">
            <a:off x="868045" y="143637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643255" y="1559560"/>
            <a:ext cx="10495800" cy="332803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盈建科v3.1.0版本对地质资料功能进行了重新开发，针对多个方面进行了大幅修改。</a:t>
            </a:r>
          </a:p>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新版的地质资料摒弃了老版地质资料</a:t>
            </a:r>
            <a:r>
              <a:rPr lang="zh-CN" altLang="en-US" sz="2000" dirty="0" smtClean="0">
                <a:latin typeface="微软雅黑" panose="020B0503020204020204" pitchFamily="34" charset="-122"/>
                <a:cs typeface="微软雅黑" panose="020B0503020204020204" pitchFamily="34" charset="-122"/>
              </a:rPr>
              <a:t>的界面</a:t>
            </a:r>
            <a:r>
              <a:rPr lang="zh-CN" altLang="en-US" sz="2000" dirty="0">
                <a:latin typeface="微软雅黑" panose="020B0503020204020204" pitchFamily="34" charset="-122"/>
                <a:cs typeface="微软雅黑" panose="020B0503020204020204" pitchFamily="34" charset="-122"/>
              </a:rPr>
              <a:t>，采用</a:t>
            </a:r>
            <a:r>
              <a:rPr lang="zh-CN" altLang="en-US" sz="2000" dirty="0" smtClean="0">
                <a:latin typeface="微软雅黑" panose="020B0503020204020204" pitchFamily="34" charset="-122"/>
                <a:cs typeface="微软雅黑" panose="020B0503020204020204" pitchFamily="34" charset="-122"/>
              </a:rPr>
              <a:t>了和基础建模、基础计算及基础施工图的平行二级菜单形式。</a:t>
            </a:r>
            <a:r>
              <a:rPr lang="zh-CN" altLang="en-US" sz="2000" dirty="0">
                <a:latin typeface="微软雅黑" panose="020B0503020204020204" pitchFamily="34" charset="-122"/>
                <a:cs typeface="微软雅黑" panose="020B0503020204020204" pitchFamily="34" charset="-122"/>
              </a:rPr>
              <a:t>同时v3.1.0保留【旧版地质资料】接口</a:t>
            </a:r>
            <a:r>
              <a:rPr lang="zh-CN" altLang="en-US" sz="2000" dirty="0" smtClean="0">
                <a:latin typeface="微软雅黑" panose="020B0503020204020204" pitchFamily="34" charset="-122"/>
                <a:cs typeface="微软雅黑" panose="020B0503020204020204" pitchFamily="34" charset="-122"/>
              </a:rPr>
              <a:t>（二级菜单</a:t>
            </a:r>
            <a:r>
              <a:rPr lang="zh-CN" altLang="en-US" sz="2000" dirty="0">
                <a:latin typeface="微软雅黑" panose="020B0503020204020204" pitchFamily="34" charset="-122"/>
                <a:cs typeface="微软雅黑" panose="020B0503020204020204" pitchFamily="34" charset="-122"/>
              </a:rPr>
              <a:t>的最后一项），功能及界面与老版本完全一致，支持用户自行选取新老地质资料。</a:t>
            </a:r>
          </a:p>
        </p:txBody>
      </p:sp>
      <p:sp>
        <p:nvSpPr>
          <p:cNvPr id="11" name="L 形 10"/>
          <p:cNvSpPr/>
          <p:nvPr/>
        </p:nvSpPr>
        <p:spPr>
          <a:xfrm rot="5400000">
            <a:off x="874395" y="50323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2112503" y="3553545"/>
            <a:ext cx="7885714" cy="1142857"/>
          </a:xfrm>
          <a:prstGeom prst="rect">
            <a:avLst/>
          </a:prstGeom>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927862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土层参数表功能升级，支持输入土层号、亚层号及修改土层名</a:t>
            </a:r>
          </a:p>
        </p:txBody>
      </p:sp>
      <p:sp>
        <p:nvSpPr>
          <p:cNvPr id="10" name="L 形 9"/>
          <p:cNvSpPr/>
          <p:nvPr/>
        </p:nvSpPr>
        <p:spPr>
          <a:xfrm rot="5400000">
            <a:off x="868045" y="143637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643255" y="1559560"/>
            <a:ext cx="3772535" cy="486029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在旧版地质资料中，【土层参数信息表】功能简单，无法增减土的类别，且对于每种土的状态参数也是固定的，无法自定义修改。</a:t>
            </a: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新版地质资料的【土层参数信息表】完全重新设计，整合了旧版地质资料的【土层参数信息表】及【标准孔点】2个功能，其界面如右图所示。</a:t>
            </a:r>
          </a:p>
        </p:txBody>
      </p:sp>
      <p:pic>
        <p:nvPicPr>
          <p:cNvPr id="2" name="图片 -2147482261"/>
          <p:cNvPicPr>
            <a:picLocks noChangeAspect="1"/>
          </p:cNvPicPr>
          <p:nvPr/>
        </p:nvPicPr>
        <p:blipFill>
          <a:blip r:embed="rId3"/>
          <a:stretch>
            <a:fillRect/>
          </a:stretch>
        </p:blipFill>
        <p:spPr>
          <a:xfrm>
            <a:off x="4672965" y="1316355"/>
            <a:ext cx="7187565" cy="4900930"/>
          </a:xfrm>
          <a:prstGeom prst="rect">
            <a:avLst/>
          </a:prstGeom>
          <a:noFill/>
          <a:ln w="9525">
            <a:noFill/>
          </a:ln>
        </p:spPr>
      </p:pic>
      <p:sp>
        <p:nvSpPr>
          <p:cNvPr id="7" name="L 形 6"/>
          <p:cNvSpPr/>
          <p:nvPr/>
        </p:nvSpPr>
        <p:spPr>
          <a:xfrm rot="5400000">
            <a:off x="868045" y="371665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10170160" y="183515"/>
            <a:ext cx="1842135" cy="611505"/>
          </a:xfrm>
          <a:prstGeom prst="wedgeRectCallout">
            <a:avLst>
              <a:gd name="adj1" fmla="val -32247"/>
              <a:gd name="adj2" fmla="val 1518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306050" y="305435"/>
            <a:ext cx="1554480" cy="368300"/>
          </a:xfrm>
          <a:prstGeom prst="rect">
            <a:avLst/>
          </a:prstGeom>
          <a:noFill/>
        </p:spPr>
        <p:txBody>
          <a:bodyPr wrap="none" rtlCol="0">
            <a:spAutoFit/>
          </a:bodyPr>
          <a:lstStyle/>
          <a:p>
            <a:r>
              <a:rPr lang="zh-CN" altLang="en-US">
                <a:solidFill>
                  <a:srgbClr val="C00000"/>
                </a:solidFill>
              </a:rPr>
              <a:t>任意增减土层</a:t>
            </a:r>
          </a:p>
        </p:txBody>
      </p:sp>
      <p:sp>
        <p:nvSpPr>
          <p:cNvPr id="15" name="矩形 14"/>
          <p:cNvSpPr/>
          <p:nvPr/>
        </p:nvSpPr>
        <p:spPr>
          <a:xfrm>
            <a:off x="9698990" y="1492250"/>
            <a:ext cx="1859280" cy="37401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33695" y="1788795"/>
            <a:ext cx="948690" cy="239649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标注 16"/>
          <p:cNvSpPr/>
          <p:nvPr/>
        </p:nvSpPr>
        <p:spPr>
          <a:xfrm>
            <a:off x="6047740" y="4401185"/>
            <a:ext cx="1696085" cy="614680"/>
          </a:xfrm>
          <a:prstGeom prst="wedgeRectCallout">
            <a:avLst>
              <a:gd name="adj1" fmla="val -44227"/>
              <a:gd name="adj2" fmla="val -81768"/>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004560" y="4524375"/>
            <a:ext cx="1783080" cy="368300"/>
          </a:xfrm>
          <a:prstGeom prst="rect">
            <a:avLst/>
          </a:prstGeom>
          <a:noFill/>
        </p:spPr>
        <p:txBody>
          <a:bodyPr wrap="none" rtlCol="0">
            <a:spAutoFit/>
          </a:bodyPr>
          <a:lstStyle/>
          <a:p>
            <a:r>
              <a:rPr lang="zh-CN" altLang="en-US">
                <a:solidFill>
                  <a:srgbClr val="C00000"/>
                </a:solidFill>
              </a:rPr>
              <a:t>主、亚层号修改</a:t>
            </a:r>
          </a:p>
        </p:txBody>
      </p:sp>
      <p:sp>
        <p:nvSpPr>
          <p:cNvPr id="19" name="矩形 18"/>
          <p:cNvSpPr/>
          <p:nvPr/>
        </p:nvSpPr>
        <p:spPr>
          <a:xfrm>
            <a:off x="9986645" y="2326005"/>
            <a:ext cx="1006475" cy="184023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标注 19"/>
          <p:cNvSpPr/>
          <p:nvPr/>
        </p:nvSpPr>
        <p:spPr>
          <a:xfrm>
            <a:off x="9331325" y="4647565"/>
            <a:ext cx="2011045" cy="603885"/>
          </a:xfrm>
          <a:prstGeom prst="wedgeRectCallout">
            <a:avLst>
              <a:gd name="adj1" fmla="val -5910"/>
              <a:gd name="adj2" fmla="val -126340"/>
            </a:avLst>
          </a:prstGeom>
          <a:solidFill>
            <a:schemeClr val="bg1"/>
          </a:solidFill>
          <a:ln w="127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330690" y="4765675"/>
            <a:ext cx="2011680" cy="368300"/>
          </a:xfrm>
          <a:prstGeom prst="rect">
            <a:avLst/>
          </a:prstGeom>
          <a:noFill/>
        </p:spPr>
        <p:txBody>
          <a:bodyPr wrap="none" rtlCol="0">
            <a:spAutoFit/>
          </a:bodyPr>
          <a:lstStyle/>
          <a:p>
            <a:r>
              <a:rPr lang="zh-CN" altLang="en-US">
                <a:solidFill>
                  <a:srgbClr val="C00000"/>
                </a:solidFill>
              </a:rPr>
              <a:t>状态参数放开修改</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33595" y="1117600"/>
            <a:ext cx="6927215" cy="56000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927862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土层参数表功能升级，支持输入土层号、亚层号及修改土层名</a:t>
            </a:r>
          </a:p>
        </p:txBody>
      </p:sp>
      <p:sp>
        <p:nvSpPr>
          <p:cNvPr id="10" name="L 形 9"/>
          <p:cNvSpPr/>
          <p:nvPr/>
        </p:nvSpPr>
        <p:spPr>
          <a:xfrm rot="5400000">
            <a:off x="820420" y="173355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5630" y="1856740"/>
            <a:ext cx="3772535" cy="486029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smtClean="0">
                <a:latin typeface="微软雅黑" panose="020B0503020204020204" pitchFamily="34" charset="-122"/>
                <a:cs typeface="微软雅黑" panose="020B0503020204020204" pitchFamily="34" charset="-122"/>
              </a:rPr>
              <a:t>界面</a:t>
            </a:r>
            <a:r>
              <a:rPr lang="zh-CN" altLang="en-US" sz="2000" dirty="0">
                <a:latin typeface="微软雅黑" panose="020B0503020204020204" pitchFamily="34" charset="-122"/>
                <a:cs typeface="微软雅黑" panose="020B0503020204020204" pitchFamily="34" charset="-122"/>
              </a:rPr>
              <a:t>所有参数均放开修改，用户可根据实际地勘报告</a:t>
            </a:r>
            <a:r>
              <a:rPr lang="zh-CN" altLang="en-US" sz="2000" dirty="0">
                <a:solidFill>
                  <a:srgbClr val="FF0000"/>
                </a:solidFill>
                <a:latin typeface="微软雅黑" panose="020B0503020204020204" pitchFamily="34" charset="-122"/>
                <a:cs typeface="微软雅黑" panose="020B0503020204020204" pitchFamily="34" charset="-122"/>
              </a:rPr>
              <a:t>增减土层、分别输入主层号及亚层号</a:t>
            </a:r>
            <a:r>
              <a:rPr lang="zh-CN" altLang="en-US" sz="2000" dirty="0">
                <a:latin typeface="微软雅黑" panose="020B0503020204020204" pitchFamily="34" charset="-122"/>
                <a:cs typeface="微软雅黑" panose="020B0503020204020204" pitchFamily="34" charset="-122"/>
              </a:rPr>
              <a:t>，同时支持</a:t>
            </a:r>
            <a:r>
              <a:rPr lang="zh-CN" altLang="en-US" sz="2000" dirty="0">
                <a:solidFill>
                  <a:srgbClr val="FF0000"/>
                </a:solidFill>
                <a:latin typeface="微软雅黑" panose="020B0503020204020204" pitchFamily="34" charset="-122"/>
                <a:cs typeface="微软雅黑" panose="020B0503020204020204" pitchFamily="34" charset="-122"/>
              </a:rPr>
              <a:t>修改每个土层的状态参数</a:t>
            </a:r>
            <a:r>
              <a:rPr lang="zh-CN" altLang="en-US" sz="2000" dirty="0">
                <a:latin typeface="微软雅黑" panose="020B0503020204020204" pitchFamily="34" charset="-122"/>
                <a:cs typeface="微软雅黑" panose="020B0503020204020204" pitchFamily="34" charset="-122"/>
              </a:rPr>
              <a:t>。软件还在该界面的右下角增加了【</a:t>
            </a:r>
            <a:r>
              <a:rPr lang="zh-CN" altLang="en-US" sz="2000" dirty="0">
                <a:solidFill>
                  <a:srgbClr val="FF0000"/>
                </a:solidFill>
                <a:latin typeface="微软雅黑" panose="020B0503020204020204" pitchFamily="34" charset="-122"/>
                <a:cs typeface="微软雅黑" panose="020B0503020204020204" pitchFamily="34" charset="-122"/>
              </a:rPr>
              <a:t>标准参数表</a:t>
            </a:r>
            <a:r>
              <a:rPr lang="zh-CN" altLang="en-US" sz="2000" dirty="0">
                <a:latin typeface="微软雅黑" panose="020B0503020204020204" pitchFamily="34" charset="-122"/>
                <a:cs typeface="微软雅黑" panose="020B0503020204020204" pitchFamily="34" charset="-122"/>
              </a:rPr>
              <a:t>】按钮，其中的内容与旧版地质资料中的【土层参数信息表】完全一致，方便用户查询使用。</a:t>
            </a:r>
          </a:p>
        </p:txBody>
      </p:sp>
      <p:pic>
        <p:nvPicPr>
          <p:cNvPr id="2" name="图片 -2147482259"/>
          <p:cNvPicPr>
            <a:picLocks noChangeAspect="1"/>
          </p:cNvPicPr>
          <p:nvPr/>
        </p:nvPicPr>
        <p:blipFill>
          <a:blip r:embed="rId3"/>
          <a:stretch>
            <a:fillRect/>
          </a:stretch>
        </p:blipFill>
        <p:spPr>
          <a:xfrm>
            <a:off x="5109210" y="1412240"/>
            <a:ext cx="6051550" cy="507492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927862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孔点编辑支持增减土层</a:t>
            </a:r>
          </a:p>
        </p:txBody>
      </p:sp>
      <p:sp>
        <p:nvSpPr>
          <p:cNvPr id="10" name="L 形 9"/>
          <p:cNvSpPr/>
          <p:nvPr/>
        </p:nvSpPr>
        <p:spPr>
          <a:xfrm rot="5400000">
            <a:off x="674370" y="182816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16255" y="1893570"/>
            <a:ext cx="3867785" cy="508889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旧版地质资料中，【标准孔点】作为每一个孔点的模板，【孔点编辑】中的土层数量与顺序必须与【标准孔点】中的完全一致。但是在实际的地勘报告中，每个孔点的实际情况都可能会存在较大差异，这样就导致在输入每个孔点时，很难保证每个孔点中的土层数量及顺序与【标准孔点】完全一致，对精细化建模造成了很大的困扰。</a:t>
            </a:r>
          </a:p>
        </p:txBody>
      </p:sp>
      <p:sp>
        <p:nvSpPr>
          <p:cNvPr id="3" name="内容占位符 2"/>
          <p:cNvSpPr>
            <a:spLocks noGrp="1"/>
          </p:cNvSpPr>
          <p:nvPr/>
        </p:nvSpPr>
        <p:spPr>
          <a:xfrm>
            <a:off x="5561965" y="1212850"/>
            <a:ext cx="6023610" cy="178435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新版地质资料舍弃了【标准孔点】这一概念，【孔点编辑】功能被完全放开。新版孔点编辑界面如下图所示：</a:t>
            </a:r>
          </a:p>
        </p:txBody>
      </p:sp>
      <p:pic>
        <p:nvPicPr>
          <p:cNvPr id="2" name="图片 -2147482258"/>
          <p:cNvPicPr>
            <a:picLocks noChangeAspect="1"/>
          </p:cNvPicPr>
          <p:nvPr/>
        </p:nvPicPr>
        <p:blipFill>
          <a:blip r:embed="rId3"/>
          <a:stretch>
            <a:fillRect/>
          </a:stretch>
        </p:blipFill>
        <p:spPr>
          <a:xfrm>
            <a:off x="5627370" y="2564765"/>
            <a:ext cx="5958205" cy="4054475"/>
          </a:xfrm>
          <a:prstGeom prst="rect">
            <a:avLst/>
          </a:prstGeom>
          <a:noFill/>
          <a:ln w="9525">
            <a:noFill/>
          </a:ln>
        </p:spPr>
      </p:pic>
      <p:sp>
        <p:nvSpPr>
          <p:cNvPr id="4" name="L 形 3"/>
          <p:cNvSpPr/>
          <p:nvPr/>
        </p:nvSpPr>
        <p:spPr>
          <a:xfrm rot="5400000">
            <a:off x="5850255" y="123698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9952355" y="2075180"/>
            <a:ext cx="1842135" cy="611505"/>
          </a:xfrm>
          <a:prstGeom prst="wedgeRectCallout">
            <a:avLst>
              <a:gd name="adj1" fmla="val -28076"/>
              <a:gd name="adj2" fmla="val 1330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096500" y="2196465"/>
            <a:ext cx="1554480" cy="368300"/>
          </a:xfrm>
          <a:prstGeom prst="rect">
            <a:avLst/>
          </a:prstGeom>
          <a:noFill/>
        </p:spPr>
        <p:txBody>
          <a:bodyPr wrap="none" rtlCol="0">
            <a:spAutoFit/>
          </a:bodyPr>
          <a:lstStyle/>
          <a:p>
            <a:r>
              <a:rPr lang="zh-CN" altLang="en-US">
                <a:solidFill>
                  <a:srgbClr val="C00000"/>
                </a:solidFill>
              </a:rPr>
              <a:t>任意增减土层</a:t>
            </a:r>
          </a:p>
        </p:txBody>
      </p:sp>
      <p:sp>
        <p:nvSpPr>
          <p:cNvPr id="7" name="矩形 6"/>
          <p:cNvSpPr/>
          <p:nvPr/>
        </p:nvSpPr>
        <p:spPr>
          <a:xfrm>
            <a:off x="9841865" y="3197860"/>
            <a:ext cx="1667510" cy="306705"/>
          </a:xfrm>
          <a:prstGeom prst="rect">
            <a:avLst/>
          </a:prstGeom>
          <a:noFill/>
          <a:ln w="127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89320" y="4873625"/>
            <a:ext cx="814705" cy="151701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标注 16"/>
          <p:cNvSpPr/>
          <p:nvPr/>
        </p:nvSpPr>
        <p:spPr>
          <a:xfrm>
            <a:off x="7169150" y="5580380"/>
            <a:ext cx="1696085" cy="614680"/>
          </a:xfrm>
          <a:prstGeom prst="wedgeRectCallout">
            <a:avLst>
              <a:gd name="adj1" fmla="val -70254"/>
              <a:gd name="adj2" fmla="val 1952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125970" y="5703570"/>
            <a:ext cx="1783080" cy="368300"/>
          </a:xfrm>
          <a:prstGeom prst="rect">
            <a:avLst/>
          </a:prstGeom>
          <a:noFill/>
        </p:spPr>
        <p:txBody>
          <a:bodyPr wrap="none" rtlCol="0">
            <a:spAutoFit/>
          </a:bodyPr>
          <a:lstStyle/>
          <a:p>
            <a:r>
              <a:rPr lang="zh-CN" altLang="en-US">
                <a:solidFill>
                  <a:srgbClr val="C00000"/>
                </a:solidFill>
              </a:rPr>
              <a:t>土类别任意修改</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1403350" y="2172335"/>
            <a:ext cx="9150350" cy="4582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927862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土层三维图支持按层显示</a:t>
            </a:r>
          </a:p>
        </p:txBody>
      </p:sp>
      <p:sp>
        <p:nvSpPr>
          <p:cNvPr id="10" name="L 形 9"/>
          <p:cNvSpPr/>
          <p:nvPr/>
        </p:nvSpPr>
        <p:spPr>
          <a:xfrm rot="5400000">
            <a:off x="674053" y="1200468"/>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8" y="1265873"/>
            <a:ext cx="11248390" cy="15335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在新版地质资料中，改进了土层三维图的显示效果，并且支持按层显示功能，用户可以直观的查看基础底部或桩底所下探到的持力层。其效果如下图所示：</a:t>
            </a: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2147482250"/>
          <p:cNvPicPr>
            <a:picLocks noChangeAspect="1"/>
          </p:cNvPicPr>
          <p:nvPr/>
        </p:nvPicPr>
        <p:blipFill>
          <a:blip r:embed="rId3"/>
          <a:stretch>
            <a:fillRect/>
          </a:stretch>
        </p:blipFill>
        <p:spPr>
          <a:xfrm>
            <a:off x="2258695" y="2400935"/>
            <a:ext cx="2882265" cy="4117340"/>
          </a:xfrm>
          <a:prstGeom prst="rect">
            <a:avLst/>
          </a:prstGeom>
          <a:noFill/>
          <a:ln w="9525">
            <a:noFill/>
          </a:ln>
        </p:spPr>
      </p:pic>
      <p:pic>
        <p:nvPicPr>
          <p:cNvPr id="3" name="图片 -2147482253"/>
          <p:cNvPicPr>
            <a:picLocks noChangeAspect="1"/>
          </p:cNvPicPr>
          <p:nvPr/>
        </p:nvPicPr>
        <p:blipFill>
          <a:blip r:embed="rId4"/>
          <a:stretch>
            <a:fillRect/>
          </a:stretch>
        </p:blipFill>
        <p:spPr>
          <a:xfrm>
            <a:off x="6492875" y="2400935"/>
            <a:ext cx="3343910" cy="4116070"/>
          </a:xfrm>
          <a:prstGeom prst="rect">
            <a:avLst/>
          </a:prstGeom>
          <a:noFill/>
          <a:ln w="9525">
            <a:noFill/>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6957752" y="3822699"/>
            <a:ext cx="3607723" cy="1938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370" y="160718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6255" y="1672590"/>
            <a:ext cx="11248390" cy="206057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旧版【从dwg导入孔点】功能只支持根据图层导入地勘报告中的平面孔点；在v3.1.0中软件增加了对地勘报告土层剖面图的识别功能，用户只需将地勘报告的孔点平面图与所有土层剖面图整合到一张dwg图后，程序即可智能识别图纸中各个孔点在剖面图中的土层信息，自动为每个孔点生成土层标高。</a:t>
            </a: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4" name="内容占位符 2"/>
          <p:cNvSpPr>
            <a:spLocks noGrp="1"/>
          </p:cNvSpPr>
          <p:nvPr/>
        </p:nvSpPr>
        <p:spPr>
          <a:xfrm>
            <a:off x="516890" y="4072890"/>
            <a:ext cx="5975985" cy="206057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同时软件也增加了【读取识图数据】按钮，可以一键导入从盈建科协同工具中生成的地质资料数据文件。</a:t>
            </a:r>
          </a:p>
        </p:txBody>
      </p:sp>
      <p:sp>
        <p:nvSpPr>
          <p:cNvPr id="7" name="L 形 6"/>
          <p:cNvSpPr/>
          <p:nvPr/>
        </p:nvSpPr>
        <p:spPr>
          <a:xfrm rot="5400000">
            <a:off x="675005" y="400494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7411656" y="4297051"/>
            <a:ext cx="2666667" cy="990476"/>
          </a:xfrm>
          <a:prstGeom prst="rect">
            <a:avLst/>
          </a:prstGeom>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3" y="1482494"/>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8" y="1547899"/>
            <a:ext cx="4471381" cy="4553643"/>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400" b="1" dirty="0" smtClean="0">
              <a:latin typeface="微软雅黑" panose="020B0503020204020204" pitchFamily="34" charset="-122"/>
              <a:cs typeface="微软雅黑" panose="020B0503020204020204" pitchFamily="34" charset="-122"/>
            </a:endParaRPr>
          </a:p>
          <a:p>
            <a:pPr marL="0" indent="0">
              <a:buNone/>
            </a:pPr>
            <a:r>
              <a:rPr lang="zh-CN" altLang="en-US" sz="2000" dirty="0" smtClean="0">
                <a:latin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cs typeface="微软雅黑" panose="020B0503020204020204" pitchFamily="34" charset="-122"/>
              </a:rPr>
              <a:t>一、</a:t>
            </a:r>
            <a:r>
              <a:rPr lang="zh-CN" altLang="en-US" sz="2000" dirty="0">
                <a:latin typeface="微软雅黑" panose="020B0503020204020204" pitchFamily="34" charset="-122"/>
                <a:cs typeface="微软雅黑" panose="020B0503020204020204" pitchFamily="34" charset="-122"/>
              </a:rPr>
              <a:t>插入衬图</a:t>
            </a:r>
          </a:p>
          <a:p>
            <a:pPr marL="0" indent="0">
              <a:buNone/>
            </a:pPr>
            <a:r>
              <a:rPr lang="zh-CN" altLang="en-US" sz="2000" dirty="0" smtClean="0">
                <a:latin typeface="微软雅黑" panose="020B0503020204020204" pitchFamily="34" charset="-122"/>
                <a:cs typeface="微软雅黑" panose="020B0503020204020204" pitchFamily="34" charset="-122"/>
              </a:rPr>
              <a:t>    基础的导入</a:t>
            </a:r>
            <a:r>
              <a:rPr lang="en-US" altLang="zh-CN" sz="2000" dirty="0" err="1" smtClean="0">
                <a:latin typeface="微软雅黑" panose="020B0503020204020204" pitchFamily="34" charset="-122"/>
                <a:cs typeface="微软雅黑" panose="020B0503020204020204" pitchFamily="34" charset="-122"/>
              </a:rPr>
              <a:t>dwg</a:t>
            </a:r>
            <a:r>
              <a:rPr lang="zh-CN" altLang="en-US" sz="2000" dirty="0" smtClean="0">
                <a:latin typeface="微软雅黑" panose="020B0503020204020204" pitchFamily="34" charset="-122"/>
                <a:cs typeface="微软雅黑" panose="020B0503020204020204" pitchFamily="34" charset="-122"/>
              </a:rPr>
              <a:t>孔点功能和上部导入</a:t>
            </a:r>
            <a:r>
              <a:rPr lang="en-US" altLang="zh-CN" sz="2000" dirty="0" err="1" smtClean="0">
                <a:latin typeface="微软雅黑" panose="020B0503020204020204" pitchFamily="34" charset="-122"/>
                <a:cs typeface="微软雅黑" panose="020B0503020204020204" pitchFamily="34" charset="-122"/>
              </a:rPr>
              <a:t>dwg</a:t>
            </a:r>
            <a:r>
              <a:rPr lang="zh-CN" altLang="en-US" sz="2000" dirty="0" smtClean="0">
                <a:latin typeface="微软雅黑" panose="020B0503020204020204" pitchFamily="34" charset="-122"/>
                <a:cs typeface="微软雅黑" panose="020B0503020204020204" pitchFamily="34" charset="-122"/>
              </a:rPr>
              <a:t>功能比较相似，都是采用衬图的方式进行转图，因此，我们首先需要插入一张事先准备好的地勘衬图。</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en-US" altLang="zh-CN" sz="2000" dirty="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   </a:t>
            </a:r>
            <a:r>
              <a:rPr lang="en-US" altLang="zh-CN" sz="2000" dirty="0" smtClean="0">
                <a:latin typeface="微软雅黑" panose="020B0503020204020204" pitchFamily="34" charset="-122"/>
                <a:cs typeface="微软雅黑" panose="020B0503020204020204" pitchFamily="34" charset="-122"/>
              </a:rPr>
              <a:t>V3.1.0</a:t>
            </a:r>
            <a:r>
              <a:rPr lang="zh-CN" altLang="en-US" sz="2000" dirty="0" smtClean="0">
                <a:latin typeface="微软雅黑" panose="020B0503020204020204" pitchFamily="34" charset="-122"/>
                <a:cs typeface="微软雅黑" panose="020B0503020204020204" pitchFamily="34" charset="-122"/>
              </a:rPr>
              <a:t>版本的转图要求是需要用户将所有地勘单位提供的平面图与剖面图合并到一张图纸中。</a:t>
            </a: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stretch>
            <a:fillRect/>
          </a:stretch>
        </p:blipFill>
        <p:spPr>
          <a:xfrm>
            <a:off x="5185063" y="1971213"/>
            <a:ext cx="6566487" cy="3990571"/>
          </a:xfrm>
          <a:prstGeom prst="rect">
            <a:avLst/>
          </a:prstGeom>
        </p:spPr>
      </p:pic>
    </p:spTree>
    <p:custDataLst>
      <p:tags r:id="rId1"/>
    </p:custDataLst>
    <p:extLst>
      <p:ext uri="{BB962C8B-B14F-4D97-AF65-F5344CB8AC3E}">
        <p14:creationId xmlns:p14="http://schemas.microsoft.com/office/powerpoint/2010/main" val="3172942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3" y="1482494"/>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8" y="1547899"/>
            <a:ext cx="4471381" cy="4553643"/>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400" b="1" dirty="0" smtClean="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sz="2000" dirty="0" smtClean="0">
                <a:latin typeface="微软雅黑" panose="020B0503020204020204" pitchFamily="34" charset="-122"/>
                <a:cs typeface="微软雅黑" panose="020B0503020204020204" pitchFamily="34" charset="-122"/>
              </a:rPr>
              <a:t>二、指定平面范围和剖面范围</a:t>
            </a:r>
            <a:endParaRPr lang="en-US" altLang="zh-CN" sz="2000" dirty="0" smtClean="0">
              <a:latin typeface="微软雅黑" panose="020B0503020204020204" pitchFamily="34" charset="-122"/>
              <a:cs typeface="微软雅黑" panose="020B0503020204020204" pitchFamily="34" charset="-122"/>
            </a:endParaRPr>
          </a:p>
          <a:p>
            <a:pPr marL="0" indent="0">
              <a:buNone/>
            </a:pPr>
            <a:endParaRPr lang="zh-CN" altLang="en-US" sz="2000" dirty="0">
              <a:latin typeface="微软雅黑" panose="020B0503020204020204" pitchFamily="34" charset="-122"/>
              <a:cs typeface="微软雅黑" panose="020B0503020204020204" pitchFamily="34" charset="-122"/>
            </a:endParaRPr>
          </a:p>
          <a:p>
            <a:r>
              <a:rPr lang="zh-CN" altLang="en-US" dirty="0" smtClean="0"/>
              <a:t>使用“指定平面范围”</a:t>
            </a:r>
            <a:r>
              <a:rPr lang="zh-CN" altLang="en-US" dirty="0"/>
              <a:t>，在图上框选勘探孔点的平面图范围。</a:t>
            </a:r>
          </a:p>
          <a:p>
            <a:r>
              <a:rPr lang="zh-CN" altLang="en-US" dirty="0" smtClean="0"/>
              <a:t>使用“指定剖面范围”</a:t>
            </a:r>
            <a:r>
              <a:rPr lang="zh-CN" altLang="en-US" dirty="0"/>
              <a:t>，在图上框选勘探孔点图的范围。</a:t>
            </a:r>
          </a:p>
          <a:p>
            <a:pPr marL="0" indent="0">
              <a:buNone/>
            </a:pP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stretch>
            <a:fillRect/>
          </a:stretch>
        </p:blipFill>
        <p:spPr>
          <a:xfrm>
            <a:off x="5078325" y="1322706"/>
            <a:ext cx="6743027" cy="3837652"/>
          </a:xfrm>
          <a:prstGeom prst="rect">
            <a:avLst/>
          </a:prstGeom>
        </p:spPr>
      </p:pic>
      <p:pic>
        <p:nvPicPr>
          <p:cNvPr id="14" name="图片 13"/>
          <p:cNvPicPr>
            <a:picLocks noChangeAspect="1"/>
          </p:cNvPicPr>
          <p:nvPr/>
        </p:nvPicPr>
        <p:blipFill>
          <a:blip r:embed="rId4"/>
          <a:stretch>
            <a:fillRect/>
          </a:stretch>
        </p:blipFill>
        <p:spPr>
          <a:xfrm>
            <a:off x="4987319" y="5498814"/>
            <a:ext cx="6822439" cy="746933"/>
          </a:xfrm>
          <a:prstGeom prst="rect">
            <a:avLst/>
          </a:prstGeom>
        </p:spPr>
      </p:pic>
      <p:pic>
        <p:nvPicPr>
          <p:cNvPr id="15" name="图片 14"/>
          <p:cNvPicPr>
            <a:picLocks noChangeAspect="1"/>
          </p:cNvPicPr>
          <p:nvPr/>
        </p:nvPicPr>
        <p:blipFill>
          <a:blip r:embed="rId5"/>
          <a:srcRect b="14159"/>
          <a:stretch>
            <a:fillRect/>
          </a:stretch>
        </p:blipFill>
        <p:spPr>
          <a:xfrm>
            <a:off x="5078325" y="1458364"/>
            <a:ext cx="6539268" cy="3569915"/>
          </a:xfrm>
          <a:prstGeom prst="rect">
            <a:avLst/>
          </a:prstGeom>
        </p:spPr>
      </p:pic>
    </p:spTree>
    <p:custDataLst>
      <p:tags r:id="rId1"/>
    </p:custDataLst>
    <p:extLst>
      <p:ext uri="{BB962C8B-B14F-4D97-AF65-F5344CB8AC3E}">
        <p14:creationId xmlns:p14="http://schemas.microsoft.com/office/powerpoint/2010/main" val="28804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4" y="1200468"/>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8" y="1265873"/>
            <a:ext cx="9382601" cy="4553643"/>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sz="2000" dirty="0">
                <a:latin typeface="微软雅黑" panose="020B0503020204020204" pitchFamily="34" charset="-122"/>
                <a:cs typeface="微软雅黑" panose="020B0503020204020204" pitchFamily="34" charset="-122"/>
              </a:rPr>
              <a:t>三</a:t>
            </a:r>
            <a:r>
              <a:rPr lang="zh-CN" altLang="en-US" sz="2000" dirty="0">
                <a:latin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cs typeface="微软雅黑" panose="020B0503020204020204" pitchFamily="34" charset="-122"/>
              </a:rPr>
              <a:t>识别孔点的各项内容</a:t>
            </a:r>
          </a:p>
          <a:p>
            <a:pPr marL="0" indent="0">
              <a:buNone/>
            </a:pPr>
            <a:r>
              <a:rPr lang="zh-CN" altLang="en-US" dirty="0" smtClean="0"/>
              <a:t>      右图</a:t>
            </a:r>
            <a:r>
              <a:rPr lang="zh-CN" altLang="en-US" dirty="0"/>
              <a:t>为软件的</a:t>
            </a:r>
            <a:r>
              <a:rPr lang="en-US" altLang="zh-CN" dirty="0"/>
              <a:t>【</a:t>
            </a:r>
            <a:r>
              <a:rPr lang="zh-CN" altLang="en-US" dirty="0"/>
              <a:t>构件选择</a:t>
            </a:r>
            <a:r>
              <a:rPr lang="en-US" altLang="zh-CN" dirty="0"/>
              <a:t>】</a:t>
            </a:r>
            <a:r>
              <a:rPr lang="zh-CN" altLang="en-US" dirty="0"/>
              <a:t>菜单，通过该菜单可以分别选取准确的平面孔点编号、平面孔点位置、剖面孔点编号、剖面孔点标高、剖面探孔柱线、剖面土层编号、剖面孔点土层标高、剖面土层分割线。通过点击不同按键后再选取需要选择的图素，即可完成取图。</a:t>
            </a:r>
          </a:p>
          <a:p>
            <a:pPr marL="0" indent="0">
              <a:buNone/>
            </a:pP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3"/>
          <a:stretch>
            <a:fillRect/>
          </a:stretch>
        </p:blipFill>
        <p:spPr>
          <a:xfrm>
            <a:off x="9898539" y="1197628"/>
            <a:ext cx="1668979" cy="2691352"/>
          </a:xfrm>
          <a:prstGeom prst="rect">
            <a:avLst/>
          </a:prstGeom>
          <a:ln>
            <a:solidFill>
              <a:schemeClr val="tx1"/>
            </a:solidFill>
          </a:ln>
        </p:spPr>
      </p:pic>
      <p:pic>
        <p:nvPicPr>
          <p:cNvPr id="17" name="图片 16"/>
          <p:cNvPicPr>
            <a:picLocks noChangeAspect="1"/>
          </p:cNvPicPr>
          <p:nvPr/>
        </p:nvPicPr>
        <p:blipFill>
          <a:blip r:embed="rId4"/>
          <a:stretch>
            <a:fillRect/>
          </a:stretch>
        </p:blipFill>
        <p:spPr>
          <a:xfrm>
            <a:off x="892175" y="4046991"/>
            <a:ext cx="3455670" cy="2296795"/>
          </a:xfrm>
          <a:prstGeom prst="rect">
            <a:avLst/>
          </a:prstGeom>
          <a:noFill/>
          <a:ln>
            <a:noFill/>
          </a:ln>
        </p:spPr>
      </p:pic>
      <p:pic>
        <p:nvPicPr>
          <p:cNvPr id="18" name="图片 17"/>
          <p:cNvPicPr>
            <a:picLocks noChangeAspect="1"/>
          </p:cNvPicPr>
          <p:nvPr/>
        </p:nvPicPr>
        <p:blipFill>
          <a:blip r:embed="rId5"/>
          <a:stretch>
            <a:fillRect/>
          </a:stretch>
        </p:blipFill>
        <p:spPr>
          <a:xfrm>
            <a:off x="5249027" y="3685881"/>
            <a:ext cx="4318922" cy="3019016"/>
          </a:xfrm>
          <a:prstGeom prst="rect">
            <a:avLst/>
          </a:prstGeom>
          <a:noFill/>
          <a:ln>
            <a:noFill/>
          </a:ln>
        </p:spPr>
      </p:pic>
    </p:spTree>
    <p:custDataLst>
      <p:tags r:id="rId1"/>
    </p:custDataLst>
    <p:extLst>
      <p:ext uri="{BB962C8B-B14F-4D97-AF65-F5344CB8AC3E}">
        <p14:creationId xmlns:p14="http://schemas.microsoft.com/office/powerpoint/2010/main" val="3636718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4" y="1200468"/>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8" y="1265873"/>
            <a:ext cx="10905749" cy="5060112"/>
          </a:xfrm>
          <a:prstGeom prst="rect">
            <a:avLst/>
          </a:prstGeom>
        </p:spPr>
        <p:txBody>
          <a:bodyPr vert="horz" lIns="90000" tIns="46800" rIns="90000" bIns="46800" rtlCol="0">
            <a:normAutofit fontScale="925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sz="2000" dirty="0">
                <a:latin typeface="微软雅黑" panose="020B0503020204020204" pitchFamily="34" charset="-122"/>
                <a:cs typeface="微软雅黑" panose="020B0503020204020204" pitchFamily="34" charset="-122"/>
              </a:rPr>
              <a:t>三</a:t>
            </a:r>
            <a:r>
              <a:rPr lang="zh-CN" altLang="en-US" sz="2000" dirty="0">
                <a:latin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cs typeface="微软雅黑" panose="020B0503020204020204" pitchFamily="34" charset="-122"/>
              </a:rPr>
              <a:t>识别孔点的各项内容</a:t>
            </a:r>
          </a:p>
          <a:p>
            <a:pPr marL="0" indent="0">
              <a:buNone/>
            </a:pPr>
            <a:r>
              <a:rPr lang="zh-CN" altLang="en-US" dirty="0" smtClean="0"/>
              <a:t>        为了</a:t>
            </a:r>
            <a:r>
              <a:rPr lang="zh-CN" altLang="en-US" dirty="0"/>
              <a:t>保证用户能够快速准确的选取到图纸中的有效图素，软件提供了</a:t>
            </a:r>
            <a:r>
              <a:rPr lang="en-US" altLang="zh-CN" dirty="0"/>
              <a:t>3</a:t>
            </a:r>
            <a:r>
              <a:rPr lang="zh-CN" altLang="en-US" dirty="0"/>
              <a:t>种不同的选取方式，分别为：（</a:t>
            </a:r>
            <a:r>
              <a:rPr lang="en-US" altLang="zh-CN" dirty="0"/>
              <a:t>1</a:t>
            </a:r>
            <a:r>
              <a:rPr lang="zh-CN" altLang="en-US" dirty="0"/>
              <a:t>）选择图层；（</a:t>
            </a:r>
            <a:r>
              <a:rPr lang="en-US" altLang="zh-CN" dirty="0"/>
              <a:t>2</a:t>
            </a:r>
            <a:r>
              <a:rPr lang="zh-CN" altLang="en-US" dirty="0"/>
              <a:t>）选择图素；（</a:t>
            </a:r>
            <a:r>
              <a:rPr lang="en-US" altLang="zh-CN" dirty="0"/>
              <a:t>3</a:t>
            </a:r>
            <a:r>
              <a:rPr lang="zh-CN" altLang="en-US" dirty="0"/>
              <a:t>）按特征选择同类图素。分别</a:t>
            </a:r>
            <a:r>
              <a:rPr lang="zh-CN" altLang="en-US" dirty="0" smtClean="0"/>
              <a:t>对应上图</a:t>
            </a:r>
            <a:r>
              <a:rPr lang="zh-CN" altLang="en-US" dirty="0"/>
              <a:t>中的</a:t>
            </a:r>
            <a:r>
              <a:rPr lang="en-US" altLang="zh-CN" dirty="0"/>
              <a:t>3</a:t>
            </a:r>
            <a:r>
              <a:rPr lang="zh-CN" altLang="en-US" dirty="0"/>
              <a:t>个</a:t>
            </a:r>
            <a:r>
              <a:rPr lang="zh-CN" altLang="en-US" dirty="0" smtClean="0"/>
              <a:t>按钮。</a:t>
            </a:r>
            <a:endParaRPr lang="en-US" altLang="zh-CN" dirty="0" smtClean="0"/>
          </a:p>
          <a:p>
            <a:pPr marL="0" indent="0">
              <a:buNone/>
            </a:pPr>
            <a:endParaRPr lang="en-US" altLang="zh-CN" dirty="0" smtClean="0"/>
          </a:p>
          <a:p>
            <a:pPr marL="0" indent="0">
              <a:buNone/>
            </a:pPr>
            <a:r>
              <a:rPr lang="zh-CN" altLang="en-US" dirty="0" smtClean="0"/>
              <a:t>（</a:t>
            </a:r>
            <a:r>
              <a:rPr lang="en-US" altLang="zh-CN" dirty="0"/>
              <a:t>1</a:t>
            </a:r>
            <a:r>
              <a:rPr lang="zh-CN" altLang="en-US" dirty="0"/>
              <a:t>）选择图层：</a:t>
            </a:r>
          </a:p>
          <a:p>
            <a:pPr marL="0" indent="0">
              <a:buNone/>
            </a:pPr>
            <a:r>
              <a:rPr lang="zh-CN" altLang="en-US" dirty="0" smtClean="0"/>
              <a:t>      鼠标</a:t>
            </a:r>
            <a:r>
              <a:rPr lang="zh-CN" altLang="en-US" dirty="0"/>
              <a:t>点选图面上的某一图素，软件将把与该图素相同图层的所有内容加入到所选集中</a:t>
            </a:r>
            <a:r>
              <a:rPr lang="zh-CN" altLang="en-US" dirty="0" smtClean="0"/>
              <a:t>。</a:t>
            </a:r>
            <a:endParaRPr lang="en-US" altLang="zh-CN" dirty="0" smtClean="0"/>
          </a:p>
          <a:p>
            <a:pPr marL="0" indent="0">
              <a:buNone/>
            </a:pPr>
            <a:r>
              <a:rPr lang="zh-CN" altLang="en-US" dirty="0"/>
              <a:t>（</a:t>
            </a:r>
            <a:r>
              <a:rPr lang="en-US" altLang="zh-CN" dirty="0"/>
              <a:t>2</a:t>
            </a:r>
            <a:r>
              <a:rPr lang="zh-CN" altLang="en-US" dirty="0"/>
              <a:t>）选择图素：</a:t>
            </a:r>
          </a:p>
          <a:p>
            <a:pPr marL="0" indent="0">
              <a:buNone/>
            </a:pPr>
            <a:r>
              <a:rPr lang="zh-CN" altLang="en-US" dirty="0" smtClean="0"/>
              <a:t>      通过</a:t>
            </a:r>
            <a:r>
              <a:rPr lang="zh-CN" altLang="en-US" dirty="0"/>
              <a:t>点选衬图中的单一图素，可以直接将该图素加入到选择集中。</a:t>
            </a:r>
          </a:p>
          <a:p>
            <a:pPr marL="0" indent="0">
              <a:buNone/>
            </a:pPr>
            <a:r>
              <a:rPr lang="zh-CN" altLang="en-US" dirty="0"/>
              <a:t>（</a:t>
            </a:r>
            <a:r>
              <a:rPr lang="en-US" altLang="zh-CN" dirty="0"/>
              <a:t>3</a:t>
            </a:r>
            <a:r>
              <a:rPr lang="zh-CN" altLang="en-US" dirty="0"/>
              <a:t>）按特征选择同类图素</a:t>
            </a:r>
          </a:p>
          <a:p>
            <a:pPr marL="0" indent="0">
              <a:buNone/>
            </a:pPr>
            <a:r>
              <a:rPr lang="zh-CN" altLang="en-US" dirty="0" smtClean="0"/>
              <a:t>      需要</a:t>
            </a:r>
            <a:r>
              <a:rPr lang="zh-CN" altLang="en-US" dirty="0"/>
              <a:t>根据某种图形特征快速选择所有该特征的图素时，可使用本菜单。这样的特征包括颜色、线型、直线或者曲线、填充等属性，以及文字的不同属性。</a:t>
            </a:r>
          </a:p>
          <a:p>
            <a:pPr marL="0" indent="0">
              <a:buNone/>
            </a:pPr>
            <a:endParaRPr lang="zh-CN" altLang="en-US" dirty="0"/>
          </a:p>
          <a:p>
            <a:pPr marL="0" indent="0">
              <a:buNone/>
            </a:pPr>
            <a:endParaRPr lang="zh-CN" altLang="en-US" dirty="0"/>
          </a:p>
          <a:p>
            <a:pPr marL="0" indent="0">
              <a:buNone/>
            </a:pP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srcRect t="4577"/>
          <a:stretch>
            <a:fillRect/>
          </a:stretch>
        </p:blipFill>
        <p:spPr>
          <a:xfrm>
            <a:off x="7741659" y="1176338"/>
            <a:ext cx="1726537" cy="943447"/>
          </a:xfrm>
          <a:prstGeom prst="rect">
            <a:avLst/>
          </a:prstGeom>
          <a:noFill/>
          <a:ln>
            <a:solidFill>
              <a:schemeClr val="tx1"/>
            </a:solidFill>
          </a:ln>
        </p:spPr>
      </p:pic>
      <p:pic>
        <p:nvPicPr>
          <p:cNvPr id="2" name="图片 1"/>
          <p:cNvPicPr>
            <a:picLocks noChangeAspect="1"/>
          </p:cNvPicPr>
          <p:nvPr/>
        </p:nvPicPr>
        <p:blipFill>
          <a:blip r:embed="rId4"/>
          <a:stretch>
            <a:fillRect/>
          </a:stretch>
        </p:blipFill>
        <p:spPr>
          <a:xfrm>
            <a:off x="2329675" y="3214977"/>
            <a:ext cx="533333" cy="580952"/>
          </a:xfrm>
          <a:prstGeom prst="rect">
            <a:avLst/>
          </a:prstGeom>
        </p:spPr>
      </p:pic>
      <p:pic>
        <p:nvPicPr>
          <p:cNvPr id="3" name="图片 2"/>
          <p:cNvPicPr>
            <a:picLocks noChangeAspect="1"/>
          </p:cNvPicPr>
          <p:nvPr/>
        </p:nvPicPr>
        <p:blipFill>
          <a:blip r:embed="rId5"/>
          <a:stretch>
            <a:fillRect/>
          </a:stretch>
        </p:blipFill>
        <p:spPr>
          <a:xfrm>
            <a:off x="2296106" y="4077552"/>
            <a:ext cx="580952" cy="523810"/>
          </a:xfrm>
          <a:prstGeom prst="rect">
            <a:avLst/>
          </a:prstGeom>
        </p:spPr>
      </p:pic>
      <p:pic>
        <p:nvPicPr>
          <p:cNvPr id="4" name="图片 3"/>
          <p:cNvPicPr>
            <a:picLocks noChangeAspect="1"/>
          </p:cNvPicPr>
          <p:nvPr/>
        </p:nvPicPr>
        <p:blipFill>
          <a:blip r:embed="rId6"/>
          <a:stretch>
            <a:fillRect/>
          </a:stretch>
        </p:blipFill>
        <p:spPr>
          <a:xfrm>
            <a:off x="3362875" y="4892592"/>
            <a:ext cx="495238" cy="514286"/>
          </a:xfrm>
          <a:prstGeom prst="rect">
            <a:avLst/>
          </a:prstGeom>
        </p:spPr>
      </p:pic>
    </p:spTree>
    <p:custDataLst>
      <p:tags r:id="rId1"/>
    </p:custDataLst>
    <p:extLst>
      <p:ext uri="{BB962C8B-B14F-4D97-AF65-F5344CB8AC3E}">
        <p14:creationId xmlns:p14="http://schemas.microsoft.com/office/powerpoint/2010/main" val="215112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419860"/>
            <a:ext cx="6488430" cy="2365375"/>
          </a:xfrm>
        </p:spPr>
        <p:txBody>
          <a:bodyPr>
            <a:normAutofit/>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v3.0.2按二进制格式导入、导出荷载组合表，不支持外部编辑，操作很不方便。v3.1.0改为Excel格式，导出Excel文件后，可打开Excel</a:t>
            </a:r>
            <a:r>
              <a:rPr lang="zh-CN" altLang="en-US" sz="2000">
                <a:solidFill>
                  <a:srgbClr val="C00000"/>
                </a:solidFill>
                <a:latin typeface="微软雅黑" panose="020B0503020204020204" pitchFamily="34" charset="-122"/>
                <a:cs typeface="微软雅黑" panose="020B0503020204020204" pitchFamily="34" charset="-122"/>
              </a:rPr>
              <a:t>编辑分项系数</a:t>
            </a:r>
            <a:r>
              <a:rPr lang="zh-CN" altLang="en-US" sz="2000">
                <a:latin typeface="微软雅黑" panose="020B0503020204020204" pitchFamily="34" charset="-122"/>
                <a:cs typeface="微软雅黑" panose="020B0503020204020204" pitchFamily="34" charset="-122"/>
              </a:rPr>
              <a:t>，或</a:t>
            </a:r>
            <a:r>
              <a:rPr lang="zh-CN" altLang="en-US" sz="2000">
                <a:solidFill>
                  <a:srgbClr val="C00000"/>
                </a:solidFill>
                <a:latin typeface="微软雅黑" panose="020B0503020204020204" pitchFamily="34" charset="-122"/>
                <a:cs typeface="微软雅黑" panose="020B0503020204020204" pitchFamily="34" charset="-122"/>
              </a:rPr>
              <a:t>添加</a:t>
            </a:r>
            <a:r>
              <a:rPr lang="zh-CN" altLang="en-US" sz="2000">
                <a:latin typeface="微软雅黑" panose="020B0503020204020204" pitchFamily="34" charset="-122"/>
                <a:cs typeface="微软雅黑" panose="020B0503020204020204" pitchFamily="34" charset="-122"/>
              </a:rPr>
              <a:t>、</a:t>
            </a:r>
            <a:r>
              <a:rPr lang="zh-CN" altLang="en-US" sz="2000">
                <a:solidFill>
                  <a:srgbClr val="C00000"/>
                </a:solidFill>
                <a:latin typeface="微软雅黑" panose="020B0503020204020204" pitchFamily="34" charset="-122"/>
                <a:cs typeface="微软雅黑" panose="020B0503020204020204" pitchFamily="34" charset="-122"/>
              </a:rPr>
              <a:t>删除</a:t>
            </a:r>
            <a:r>
              <a:rPr lang="zh-CN" altLang="en-US" sz="2000">
                <a:latin typeface="微软雅黑" panose="020B0503020204020204" pitchFamily="34" charset="-122"/>
                <a:cs typeface="微软雅黑" panose="020B0503020204020204" pitchFamily="34" charset="-122"/>
              </a:rPr>
              <a:t>组合。</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、按Excel格式导入导出荷载组合表</a:t>
            </a:r>
          </a:p>
        </p:txBody>
      </p:sp>
      <p:sp>
        <p:nvSpPr>
          <p:cNvPr id="10" name="L 形 9"/>
          <p:cNvSpPr/>
          <p:nvPr/>
        </p:nvSpPr>
        <p:spPr>
          <a:xfrm rot="5400000">
            <a:off x="1156335" y="138620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777875" y="3448050"/>
            <a:ext cx="5533390" cy="2872740"/>
          </a:xfrm>
          <a:prstGeom prst="rect">
            <a:avLst/>
          </a:prstGeom>
          <a:noFill/>
          <a:ln w="9525">
            <a:solidFill>
              <a:schemeClr val="accent1"/>
            </a:solidFill>
          </a:ln>
        </p:spPr>
      </p:pic>
      <p:pic>
        <p:nvPicPr>
          <p:cNvPr id="4" name="图片 -2147482599" descr="ab2ba01d-41c1-42fa-bbd1-1dc200e639b1"/>
          <p:cNvPicPr>
            <a:picLocks noChangeAspect="1"/>
          </p:cNvPicPr>
          <p:nvPr/>
        </p:nvPicPr>
        <p:blipFill>
          <a:blip r:embed="rId4"/>
          <a:stretch>
            <a:fillRect/>
          </a:stretch>
        </p:blipFill>
        <p:spPr>
          <a:xfrm>
            <a:off x="7964170" y="250825"/>
            <a:ext cx="3096260" cy="3034665"/>
          </a:xfrm>
          <a:prstGeom prst="rect">
            <a:avLst/>
          </a:prstGeom>
          <a:noFill/>
          <a:ln w="9525" cap="flat" cmpd="sng">
            <a:solidFill>
              <a:srgbClr val="000000"/>
            </a:solidFill>
            <a:prstDash val="solid"/>
            <a:miter/>
            <a:headEnd type="none" w="med" len="med"/>
            <a:tailEnd type="none" w="med" len="med"/>
          </a:ln>
        </p:spPr>
      </p:pic>
      <p:pic>
        <p:nvPicPr>
          <p:cNvPr id="7" name="图片 -2147482598" descr="76cc8c34-73b2-426b-87b7-03aff28e63be"/>
          <p:cNvPicPr>
            <a:picLocks noChangeAspect="1"/>
          </p:cNvPicPr>
          <p:nvPr/>
        </p:nvPicPr>
        <p:blipFill>
          <a:blip r:embed="rId5"/>
          <a:stretch>
            <a:fillRect/>
          </a:stretch>
        </p:blipFill>
        <p:spPr>
          <a:xfrm>
            <a:off x="7204710" y="3558540"/>
            <a:ext cx="4363085" cy="3115945"/>
          </a:xfrm>
          <a:prstGeom prst="rect">
            <a:avLst/>
          </a:prstGeom>
          <a:noFill/>
          <a:ln w="9525" cap="flat" cmpd="sng">
            <a:solidFill>
              <a:srgbClr val="000000"/>
            </a:solidFill>
            <a:prstDash val="solid"/>
            <a:miter/>
            <a:headEnd type="none" w="med" len="med"/>
            <a:tailEnd type="none" w="med" len="med"/>
          </a:ln>
        </p:spPr>
      </p:pic>
      <p:cxnSp>
        <p:nvCxnSpPr>
          <p:cNvPr id="8" name="直接箭头连接符 7"/>
          <p:cNvCxnSpPr/>
          <p:nvPr/>
        </p:nvCxnSpPr>
        <p:spPr>
          <a:xfrm flipV="1">
            <a:off x="6306185" y="1550035"/>
            <a:ext cx="1590675" cy="2185035"/>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9430385" y="1751330"/>
            <a:ext cx="1428115" cy="192659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4" y="1200468"/>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9" y="1265872"/>
            <a:ext cx="6134244" cy="5766695"/>
          </a:xfrm>
          <a:prstGeom prst="rect">
            <a:avLst/>
          </a:prstGeom>
        </p:spPr>
        <p:txBody>
          <a:bodyPr vert="horz" lIns="90000" tIns="46800" rIns="90000" bIns="46800" rtlCol="0">
            <a:normAutofit fontScale="925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sz="2000" dirty="0" smtClean="0">
                <a:latin typeface="微软雅黑" panose="020B0503020204020204" pitchFamily="34" charset="-122"/>
                <a:cs typeface="微软雅黑" panose="020B0503020204020204" pitchFamily="34" charset="-122"/>
              </a:rPr>
              <a:t>四</a:t>
            </a:r>
            <a:r>
              <a:rPr lang="zh-CN" altLang="en-US" sz="2000" dirty="0">
                <a:latin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cs typeface="微软雅黑" panose="020B0503020204020204" pitchFamily="34" charset="-122"/>
              </a:rPr>
              <a:t>点取“生成地勘数据”菜单生成地质资料</a:t>
            </a:r>
            <a:r>
              <a:rPr lang="zh-CN" altLang="en-US" sz="2000" dirty="0" smtClean="0">
                <a:latin typeface="微软雅黑" panose="020B0503020204020204" pitchFamily="34" charset="-122"/>
                <a:cs typeface="微软雅黑" panose="020B0503020204020204" pitchFamily="34" charset="-122"/>
              </a:rPr>
              <a:t>数据</a:t>
            </a:r>
            <a:endParaRPr lang="en-US" altLang="zh-CN" sz="2000" dirty="0" smtClean="0">
              <a:latin typeface="微软雅黑" panose="020B0503020204020204" pitchFamily="34" charset="-122"/>
              <a:cs typeface="微软雅黑" panose="020B0503020204020204" pitchFamily="34" charset="-122"/>
            </a:endParaRPr>
          </a:p>
          <a:p>
            <a:pPr marL="0" indent="0">
              <a:buNone/>
            </a:pPr>
            <a:endParaRPr lang="en-US" altLang="zh-CN" sz="2000" dirty="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dirty="0" smtClean="0"/>
              <a:t>   </a:t>
            </a:r>
            <a:endParaRPr lang="en-US" altLang="zh-CN" dirty="0" smtClean="0"/>
          </a:p>
          <a:p>
            <a:pPr marL="0" indent="0">
              <a:buNone/>
            </a:pPr>
            <a:r>
              <a:rPr lang="en-US" altLang="zh-CN" dirty="0"/>
              <a:t> </a:t>
            </a:r>
            <a:r>
              <a:rPr lang="en-US" altLang="zh-CN" dirty="0" smtClean="0"/>
              <a:t>    </a:t>
            </a:r>
            <a:r>
              <a:rPr lang="zh-CN" altLang="en-US" dirty="0" smtClean="0"/>
              <a:t> 点</a:t>
            </a:r>
            <a:r>
              <a:rPr lang="zh-CN" altLang="en-US" dirty="0"/>
              <a:t>选上面的“生成地勘数据”菜单后，软件分析图形，并自动生成后面</a:t>
            </a:r>
            <a:r>
              <a:rPr lang="en-US" altLang="zh-CN" dirty="0"/>
              <a:t>YJK</a:t>
            </a:r>
            <a:r>
              <a:rPr lang="zh-CN" altLang="en-US" dirty="0"/>
              <a:t>的地质资料数据。首先弹出的是如下表框，供用户直接查看数据结果。如果数据中显示</a:t>
            </a:r>
            <a:r>
              <a:rPr lang="zh-CN" altLang="en-US" dirty="0" smtClean="0"/>
              <a:t>“</a:t>
            </a:r>
            <a:r>
              <a:rPr lang="en-US" altLang="zh-CN" dirty="0"/>
              <a:t>0</a:t>
            </a:r>
            <a:r>
              <a:rPr lang="zh-CN" altLang="en-US" dirty="0" smtClean="0"/>
              <a:t>”</a:t>
            </a:r>
            <a:r>
              <a:rPr lang="zh-CN" altLang="en-US" dirty="0"/>
              <a:t>，则代表未读取到亚土层号</a:t>
            </a:r>
            <a:r>
              <a:rPr lang="zh-CN" altLang="en-US" dirty="0" smtClean="0"/>
              <a:t>。</a:t>
            </a:r>
            <a:endParaRPr lang="en-US" altLang="zh-CN" dirty="0" smtClean="0"/>
          </a:p>
          <a:p>
            <a:pPr marL="0" indent="0">
              <a:buNone/>
            </a:pPr>
            <a:r>
              <a:rPr lang="zh-CN" altLang="en-US" dirty="0" smtClean="0"/>
              <a:t>      再</a:t>
            </a:r>
            <a:r>
              <a:rPr lang="zh-CN" altLang="en-US" dirty="0"/>
              <a:t>点框上的“导出数据”按钮，就完成了操作。软件将在模型根目录下的“地勘</a:t>
            </a:r>
            <a:r>
              <a:rPr lang="en-US" altLang="zh-CN" dirty="0" err="1"/>
              <a:t>dwg</a:t>
            </a:r>
            <a:r>
              <a:rPr lang="zh-CN" altLang="en-US" dirty="0"/>
              <a:t>读图数据文件”文件夹中生成一个“地勘数据</a:t>
            </a:r>
            <a:r>
              <a:rPr lang="en-US" altLang="zh-CN" dirty="0"/>
              <a:t>.txt</a:t>
            </a:r>
            <a:r>
              <a:rPr lang="zh-CN" altLang="en-US" dirty="0"/>
              <a:t>”文件。</a:t>
            </a:r>
          </a:p>
          <a:p>
            <a:pPr marL="0" indent="0">
              <a:buNone/>
            </a:pPr>
            <a:endParaRPr lang="zh-CN" altLang="en-US" dirty="0"/>
          </a:p>
          <a:p>
            <a:pPr marL="0" indent="0">
              <a:buNone/>
            </a:pPr>
            <a:r>
              <a:rPr lang="zh-CN" altLang="en-US" sz="2000" dirty="0" smtClean="0">
                <a:latin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cs typeface="微软雅黑" panose="020B0503020204020204" pitchFamily="34" charset="-122"/>
            </a:endParaRPr>
          </a:p>
          <a:p>
            <a:pPr marL="0" indent="0">
              <a:buNone/>
            </a:pPr>
            <a:endParaRPr lang="zh-CN" altLang="en-US" dirty="0"/>
          </a:p>
          <a:p>
            <a:pPr marL="0" indent="0">
              <a:buNone/>
            </a:pPr>
            <a:endParaRPr lang="zh-CN" altLang="en-US" dirty="0"/>
          </a:p>
          <a:p>
            <a:pPr marL="0" indent="0">
              <a:buNone/>
            </a:pP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stretch>
            <a:fillRect/>
          </a:stretch>
        </p:blipFill>
        <p:spPr>
          <a:xfrm>
            <a:off x="1104584" y="2455391"/>
            <a:ext cx="5244465" cy="876352"/>
          </a:xfrm>
          <a:prstGeom prst="rect">
            <a:avLst/>
          </a:prstGeom>
        </p:spPr>
      </p:pic>
      <p:pic>
        <p:nvPicPr>
          <p:cNvPr id="15" name="图片 14"/>
          <p:cNvPicPr>
            <a:picLocks noChangeAspect="1"/>
          </p:cNvPicPr>
          <p:nvPr/>
        </p:nvPicPr>
        <p:blipFill>
          <a:blip r:embed="rId4"/>
          <a:stretch>
            <a:fillRect/>
          </a:stretch>
        </p:blipFill>
        <p:spPr>
          <a:xfrm>
            <a:off x="7238828" y="1265872"/>
            <a:ext cx="3854271" cy="3168483"/>
          </a:xfrm>
          <a:prstGeom prst="rect">
            <a:avLst/>
          </a:prstGeom>
          <a:noFill/>
          <a:ln>
            <a:solidFill>
              <a:schemeClr val="tx1"/>
            </a:solidFill>
          </a:ln>
        </p:spPr>
      </p:pic>
      <p:pic>
        <p:nvPicPr>
          <p:cNvPr id="16" name="图片 15"/>
          <p:cNvPicPr>
            <a:picLocks noChangeAspect="1"/>
          </p:cNvPicPr>
          <p:nvPr/>
        </p:nvPicPr>
        <p:blipFill>
          <a:blip r:embed="rId5"/>
          <a:stretch>
            <a:fillRect/>
          </a:stretch>
        </p:blipFill>
        <p:spPr>
          <a:xfrm>
            <a:off x="7702954" y="4817716"/>
            <a:ext cx="2729518" cy="1644468"/>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1443858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1028509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1219200" rtl="0" eaLnBrk="1" fontAlgn="base" latinLnBrk="0" hangingPunct="1">
              <a:lnSpc>
                <a:spcPct val="90000"/>
              </a:lnSpc>
              <a:spcBef>
                <a:spcPts val="1000"/>
              </a:spcBef>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noProof="0">
                <a:ln>
                  <a:noFill/>
                </a:ln>
                <a:solidFill>
                  <a:schemeClr val="tx1"/>
                </a:solidFill>
                <a:effectLst/>
                <a:uLnTx/>
                <a:uFillTx/>
                <a:sym typeface="+mn-ea"/>
              </a:rPr>
              <a:t>改进【从dwg导入孔点】功能，支持直接导入CAD中的土层剖面信息</a:t>
            </a:r>
          </a:p>
        </p:txBody>
      </p:sp>
      <p:sp>
        <p:nvSpPr>
          <p:cNvPr id="10" name="L 形 9"/>
          <p:cNvSpPr/>
          <p:nvPr/>
        </p:nvSpPr>
        <p:spPr>
          <a:xfrm rot="5400000">
            <a:off x="674054" y="1200468"/>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a:spLocks noGrp="1"/>
          </p:cNvSpPr>
          <p:nvPr/>
        </p:nvSpPr>
        <p:spPr>
          <a:xfrm>
            <a:off x="515939" y="1265872"/>
            <a:ext cx="6134244" cy="576669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cs typeface="微软雅黑" panose="020B0503020204020204" pitchFamily="34" charset="-122"/>
              </a:rPr>
              <a:t>导入</a:t>
            </a:r>
            <a:r>
              <a:rPr lang="en-US" altLang="zh-CN" sz="2400" b="1" dirty="0" smtClean="0">
                <a:latin typeface="微软雅黑" panose="020B0503020204020204" pitchFamily="34" charset="-122"/>
                <a:cs typeface="微软雅黑" panose="020B0503020204020204" pitchFamily="34" charset="-122"/>
              </a:rPr>
              <a:t>DWG</a:t>
            </a:r>
            <a:r>
              <a:rPr lang="zh-CN" altLang="en-US" sz="2400" b="1" dirty="0" smtClean="0">
                <a:latin typeface="微软雅黑" panose="020B0503020204020204" pitchFamily="34" charset="-122"/>
                <a:cs typeface="微软雅黑" panose="020B0503020204020204" pitchFamily="34" charset="-122"/>
              </a:rPr>
              <a:t>孔点操作步骤：</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sz="2000" dirty="0">
                <a:latin typeface="微软雅黑" panose="020B0503020204020204" pitchFamily="34" charset="-122"/>
                <a:cs typeface="微软雅黑" panose="020B0503020204020204" pitchFamily="34" charset="-122"/>
              </a:rPr>
              <a:t>五</a:t>
            </a:r>
            <a:r>
              <a:rPr lang="zh-CN" altLang="en-US" sz="2000" dirty="0" smtClean="0">
                <a:latin typeface="微软雅黑" panose="020B0503020204020204" pitchFamily="34" charset="-122"/>
                <a:cs typeface="微软雅黑" panose="020B0503020204020204" pitchFamily="34" charset="-122"/>
              </a:rPr>
              <a:t>、读取识图数据</a:t>
            </a: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dirty="0" smtClean="0"/>
              <a:t>      最后</a:t>
            </a:r>
            <a:r>
              <a:rPr lang="zh-CN" altLang="en-US" dirty="0"/>
              <a:t>，可</a:t>
            </a:r>
            <a:r>
              <a:rPr lang="zh-CN" altLang="en-US" dirty="0" smtClean="0"/>
              <a:t>点“退出导图”按钮，</a:t>
            </a:r>
            <a:r>
              <a:rPr lang="zh-CN" altLang="en-US" dirty="0"/>
              <a:t>回到基础建模菜单。在</a:t>
            </a:r>
            <a:r>
              <a:rPr lang="en-US" altLang="zh-CN" dirty="0"/>
              <a:t>【</a:t>
            </a:r>
            <a:r>
              <a:rPr lang="zh-CN" altLang="en-US" dirty="0"/>
              <a:t>地质资料</a:t>
            </a:r>
            <a:r>
              <a:rPr lang="en-US" altLang="zh-CN" dirty="0" smtClean="0"/>
              <a:t>】</a:t>
            </a:r>
            <a:r>
              <a:rPr lang="zh-CN" altLang="en-US" dirty="0" smtClean="0"/>
              <a:t>菜单</a:t>
            </a:r>
            <a:r>
              <a:rPr lang="zh-CN" altLang="en-US" dirty="0"/>
              <a:t>中点击，</a:t>
            </a:r>
            <a:r>
              <a:rPr lang="en-US" altLang="zh-CN" dirty="0"/>
              <a:t>【</a:t>
            </a:r>
            <a:r>
              <a:rPr lang="zh-CN" altLang="en-US" dirty="0"/>
              <a:t>读取识图数据</a:t>
            </a:r>
            <a:r>
              <a:rPr lang="en-US" altLang="zh-CN" dirty="0"/>
              <a:t>】</a:t>
            </a:r>
            <a:r>
              <a:rPr lang="zh-CN" altLang="en-US" dirty="0"/>
              <a:t>，选取该文件即可完成导图。</a:t>
            </a:r>
          </a:p>
          <a:p>
            <a:pPr marL="0" indent="0">
              <a:buNone/>
            </a:pPr>
            <a:endParaRPr lang="en-US" altLang="zh-CN" sz="2000" dirty="0">
              <a:latin typeface="微软雅黑" panose="020B0503020204020204" pitchFamily="34" charset="-122"/>
              <a:cs typeface="微软雅黑" panose="020B0503020204020204" pitchFamily="34" charset="-122"/>
            </a:endParaRPr>
          </a:p>
          <a:p>
            <a:pPr marL="0" indent="0">
              <a:buNone/>
            </a:pPr>
            <a:endParaRPr lang="en-US" altLang="zh-CN" sz="2000" dirty="0" smtClean="0">
              <a:latin typeface="微软雅黑" panose="020B0503020204020204" pitchFamily="34" charset="-122"/>
              <a:cs typeface="微软雅黑" panose="020B0503020204020204" pitchFamily="34" charset="-122"/>
            </a:endParaRPr>
          </a:p>
          <a:p>
            <a:pPr marL="0" indent="0">
              <a:buNone/>
            </a:pPr>
            <a:r>
              <a:rPr lang="zh-CN" altLang="en-US" dirty="0" smtClean="0"/>
              <a:t>   </a:t>
            </a:r>
            <a:endParaRPr lang="en-US" altLang="zh-CN" dirty="0" smtClean="0"/>
          </a:p>
          <a:p>
            <a:pPr marL="0" indent="0">
              <a:buNone/>
            </a:pPr>
            <a:r>
              <a:rPr lang="en-US" altLang="zh-CN" dirty="0"/>
              <a:t> </a:t>
            </a:r>
            <a:r>
              <a:rPr lang="en-US" altLang="zh-CN" dirty="0" smtClean="0"/>
              <a:t>    </a:t>
            </a:r>
            <a:r>
              <a:rPr lang="zh-CN" altLang="en-US" dirty="0" smtClean="0"/>
              <a:t> </a:t>
            </a:r>
            <a:endParaRPr lang="zh-CN" altLang="en-US" dirty="0"/>
          </a:p>
          <a:p>
            <a:pPr marL="0" indent="0">
              <a:buNone/>
            </a:pPr>
            <a:r>
              <a:rPr lang="zh-CN" altLang="en-US" sz="2000" dirty="0" smtClean="0">
                <a:latin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cs typeface="微软雅黑" panose="020B0503020204020204" pitchFamily="34" charset="-122"/>
            </a:endParaRPr>
          </a:p>
          <a:p>
            <a:pPr marL="0" indent="0">
              <a:buNone/>
            </a:pPr>
            <a:endParaRPr lang="zh-CN" altLang="en-US" dirty="0"/>
          </a:p>
          <a:p>
            <a:pPr marL="0" indent="0">
              <a:buNone/>
            </a:pPr>
            <a:endParaRPr lang="zh-CN" altLang="en-US" dirty="0"/>
          </a:p>
          <a:p>
            <a:pPr marL="0" indent="0">
              <a:buNone/>
            </a:pPr>
            <a:endParaRPr lang="zh-CN" altLang="en-US" sz="2000" dirty="0">
              <a:latin typeface="微软雅黑" panose="020B0503020204020204" pitchFamily="34" charset="-122"/>
              <a:cs typeface="微软雅黑" panose="020B0503020204020204" pitchFamily="34" charset="-122"/>
            </a:endParaRPr>
          </a:p>
        </p:txBody>
      </p:sp>
      <p:cxnSp>
        <p:nvCxnSpPr>
          <p:cNvPr id="11" name="直接连接符 10"/>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308533" y="4215613"/>
            <a:ext cx="3378644" cy="1304038"/>
          </a:xfrm>
          <a:prstGeom prst="rect">
            <a:avLst/>
          </a:prstGeom>
          <a:ln>
            <a:solidFill>
              <a:schemeClr val="accent1"/>
            </a:solidFill>
          </a:ln>
        </p:spPr>
      </p:pic>
      <p:pic>
        <p:nvPicPr>
          <p:cNvPr id="3" name="图片 2"/>
          <p:cNvPicPr>
            <a:picLocks noChangeAspect="1"/>
          </p:cNvPicPr>
          <p:nvPr/>
        </p:nvPicPr>
        <p:blipFill>
          <a:blip r:embed="rId4"/>
          <a:stretch>
            <a:fillRect/>
          </a:stretch>
        </p:blipFill>
        <p:spPr>
          <a:xfrm>
            <a:off x="8453732" y="1995799"/>
            <a:ext cx="740144" cy="1085543"/>
          </a:xfrm>
          <a:prstGeom prst="rect">
            <a:avLst/>
          </a:prstGeom>
          <a:ln>
            <a:solidFill>
              <a:schemeClr val="accent1"/>
            </a:solidFill>
          </a:ln>
        </p:spPr>
      </p:pic>
      <p:pic>
        <p:nvPicPr>
          <p:cNvPr id="14" name="图片 13"/>
          <p:cNvPicPr>
            <a:picLocks noChangeAspect="1"/>
          </p:cNvPicPr>
          <p:nvPr/>
        </p:nvPicPr>
        <p:blipFill>
          <a:blip r:embed="rId5"/>
          <a:stretch>
            <a:fillRect/>
          </a:stretch>
        </p:blipFill>
        <p:spPr>
          <a:xfrm>
            <a:off x="6055100" y="3405826"/>
            <a:ext cx="5338045" cy="2994359"/>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39961721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直角三角形 9"/>
          <p:cNvSpPr/>
          <p:nvPr/>
        </p:nvSpPr>
        <p:spPr>
          <a:xfrm rot="18903336">
            <a:off x="1069230" y="-5610165"/>
            <a:ext cx="10320853" cy="1033232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3"/>
          <p:cNvSpPr txBox="1">
            <a:spLocks noChangeArrowheads="1"/>
          </p:cNvSpPr>
          <p:nvPr/>
        </p:nvSpPr>
        <p:spPr bwMode="auto">
          <a:xfrm>
            <a:off x="1831448" y="385757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谢谢</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5380990" y="1334135"/>
            <a:ext cx="1428750" cy="1428750"/>
          </a:xfrm>
          <a:prstGeom prst="rect">
            <a:avLst/>
          </a:prstGeom>
        </p:spPr>
      </p:pic>
      <p:sp>
        <p:nvSpPr>
          <p:cNvPr id="3" name="Rectangle 3"/>
          <p:cNvSpPr txBox="1">
            <a:spLocks noChangeArrowheads="1"/>
          </p:cNvSpPr>
          <p:nvPr/>
        </p:nvSpPr>
        <p:spPr bwMode="auto">
          <a:xfrm>
            <a:off x="1830813" y="21775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全国服务热线：010-86489797</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503680"/>
            <a:ext cx="7752080" cy="1423670"/>
          </a:xfrm>
        </p:spPr>
        <p:txBody>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v3.1.0支持一种新的承台布置方式：</a:t>
            </a:r>
            <a:r>
              <a:rPr lang="zh-CN" altLang="en-US" sz="2000">
                <a:solidFill>
                  <a:srgbClr val="C00000"/>
                </a:solidFill>
                <a:latin typeface="微软雅黑" panose="020B0503020204020204" pitchFamily="34" charset="-122"/>
                <a:cs typeface="微软雅黑" panose="020B0503020204020204" pitchFamily="34" charset="-122"/>
              </a:rPr>
              <a:t>多边形围桩承台</a:t>
            </a:r>
            <a:r>
              <a:rPr lang="zh-CN" altLang="en-US" sz="2000">
                <a:latin typeface="微软雅黑" panose="020B0503020204020204" pitchFamily="34" charset="-122"/>
                <a:cs typeface="微软雅黑" panose="020B0503020204020204" pitchFamily="34" charset="-122"/>
              </a:rPr>
              <a:t>。这种布置方式结合了“任意多边形布置”和“围桩承台”的特点，能方便用户快速布置多桩承台。</a:t>
            </a:r>
          </a:p>
          <a:p>
            <a:pPr marL="0" indent="0">
              <a:buNone/>
            </a:pPr>
            <a:endParaRPr lang="zh-CN" altLang="en-US" sz="2000">
              <a:latin typeface="微软雅黑" panose="020B0503020204020204" pitchFamily="34" charset="-122"/>
              <a:cs typeface="微软雅黑" panose="020B0503020204020204" pitchFamily="34" charset="-122"/>
            </a:endParaRP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、增加【多边形围桩承台】功能</a:t>
            </a:r>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L 形 9"/>
          <p:cNvSpPr/>
          <p:nvPr/>
        </p:nvSpPr>
        <p:spPr>
          <a:xfrm rot="5400000">
            <a:off x="1156335" y="147002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2147482301"/>
          <p:cNvPicPr>
            <a:picLocks noChangeAspect="1"/>
          </p:cNvPicPr>
          <p:nvPr/>
        </p:nvPicPr>
        <p:blipFill>
          <a:blip r:embed="rId3"/>
          <a:stretch>
            <a:fillRect/>
          </a:stretch>
        </p:blipFill>
        <p:spPr>
          <a:xfrm>
            <a:off x="8529955" y="1671955"/>
            <a:ext cx="3345815" cy="3985260"/>
          </a:xfrm>
          <a:prstGeom prst="rect">
            <a:avLst/>
          </a:prstGeom>
          <a:noFill/>
          <a:ln w="9525" cap="flat" cmpd="sng">
            <a:solidFill>
              <a:srgbClr val="000000"/>
            </a:solidFill>
            <a:prstDash val="solid"/>
            <a:miter/>
            <a:headEnd type="none" w="med" len="med"/>
            <a:tailEnd type="none" w="med" len="med"/>
          </a:ln>
        </p:spPr>
      </p:pic>
      <p:sp>
        <p:nvSpPr>
          <p:cNvPr id="7" name="内容占位符 2"/>
          <p:cNvSpPr>
            <a:spLocks noGrp="1"/>
          </p:cNvSpPr>
          <p:nvPr/>
        </p:nvSpPr>
        <p:spPr>
          <a:xfrm>
            <a:off x="777875" y="3347085"/>
            <a:ext cx="7752080" cy="2755900"/>
          </a:xfrm>
          <a:prstGeom prst="rect">
            <a:avLst/>
          </a:prstGeom>
        </p:spPr>
        <p:txBody>
          <a:bodyPr vert="horz" lIns="90000" tIns="46800" rIns="90000" bIns="46800" rtlCol="0">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200">
                <a:latin typeface="微软雅黑" panose="020B0503020204020204" pitchFamily="34" charset="-122"/>
                <a:cs typeface="微软雅黑" panose="020B0503020204020204" pitchFamily="34" charset="-122"/>
              </a:rPr>
              <a:t>“</a:t>
            </a:r>
            <a:r>
              <a:rPr lang="zh-CN" altLang="en-US" sz="2200">
                <a:solidFill>
                  <a:srgbClr val="C00000"/>
                </a:solidFill>
                <a:latin typeface="微软雅黑" panose="020B0503020204020204" pitchFamily="34" charset="-122"/>
                <a:cs typeface="微软雅黑" panose="020B0503020204020204" pitchFamily="34" charset="-122"/>
              </a:rPr>
              <a:t>任意多边形布置</a:t>
            </a:r>
            <a:r>
              <a:rPr lang="zh-CN" altLang="en-US" sz="2200">
                <a:latin typeface="微软雅黑" panose="020B0503020204020204" pitchFamily="34" charset="-122"/>
                <a:cs typeface="微软雅黑" panose="020B0503020204020204" pitchFamily="34" charset="-122"/>
              </a:rPr>
              <a:t>”功能会根据用户手动绘制的承台轮廓生成与手绘形状完全相同的承台；“</a:t>
            </a:r>
            <a:r>
              <a:rPr lang="zh-CN" altLang="en-US" sz="2200">
                <a:solidFill>
                  <a:srgbClr val="C00000"/>
                </a:solidFill>
                <a:latin typeface="微软雅黑" panose="020B0503020204020204" pitchFamily="34" charset="-122"/>
                <a:cs typeface="微软雅黑" panose="020B0503020204020204" pitchFamily="34" charset="-122"/>
              </a:rPr>
              <a:t>围桩承台</a:t>
            </a:r>
            <a:r>
              <a:rPr lang="zh-CN" altLang="en-US" sz="2200">
                <a:latin typeface="微软雅黑" panose="020B0503020204020204" pitchFamily="34" charset="-122"/>
                <a:cs typeface="微软雅黑" panose="020B0503020204020204" pitchFamily="34" charset="-122"/>
              </a:rPr>
              <a:t>”需要用户手动连接每个桩的桩心，程序会根据在基础参数中输入的自动布置承台参数自动生成满足参数要求的承台；新版的“</a:t>
            </a:r>
            <a:r>
              <a:rPr lang="zh-CN" altLang="en-US" sz="2200">
                <a:solidFill>
                  <a:srgbClr val="C00000"/>
                </a:solidFill>
                <a:latin typeface="微软雅黑" panose="020B0503020204020204" pitchFamily="34" charset="-122"/>
                <a:cs typeface="微软雅黑" panose="020B0503020204020204" pitchFamily="34" charset="-122"/>
              </a:rPr>
              <a:t>多边形围桩承台</a:t>
            </a:r>
            <a:r>
              <a:rPr lang="zh-CN" altLang="en-US" sz="2200">
                <a:latin typeface="微软雅黑" panose="020B0503020204020204" pitchFamily="34" charset="-122"/>
                <a:cs typeface="微软雅黑" panose="020B0503020204020204" pitchFamily="34" charset="-122"/>
              </a:rPr>
              <a:t>”需要用户采用围区的方式框选所有想要纳入承台的桩，程序会根据轮廓内所有桩的数量以及几何关系，自动生成满足参数要求的承台。</a:t>
            </a:r>
            <a:endParaRPr lang="zh-CN" altLang="en-US" sz="2000">
              <a:latin typeface="微软雅黑" panose="020B0503020204020204" pitchFamily="34" charset="-122"/>
              <a:cs typeface="微软雅黑" panose="020B0503020204020204" pitchFamily="34" charset="-122"/>
            </a:endParaRPr>
          </a:p>
          <a:p>
            <a:pPr marL="0" indent="0">
              <a:buNone/>
            </a:pPr>
            <a:endParaRPr lang="zh-CN" altLang="en-US" sz="2000">
              <a:latin typeface="微软雅黑" panose="020B0503020204020204" pitchFamily="34" charset="-122"/>
              <a:cs typeface="微软雅黑" panose="020B0503020204020204" pitchFamily="34" charset="-122"/>
            </a:endParaRPr>
          </a:p>
        </p:txBody>
      </p:sp>
      <p:sp>
        <p:nvSpPr>
          <p:cNvPr id="11" name="L 形 10"/>
          <p:cNvSpPr/>
          <p:nvPr/>
        </p:nvSpPr>
        <p:spPr>
          <a:xfrm rot="5400000">
            <a:off x="1156335" y="331279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2250" y="1447165"/>
            <a:ext cx="7752080" cy="1423670"/>
          </a:xfrm>
        </p:spPr>
        <p:txBody>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三种不同方式的区别：</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、增加【多边形围桩承台】功能</a:t>
            </a:r>
          </a:p>
        </p:txBody>
      </p:sp>
      <p:sp>
        <p:nvSpPr>
          <p:cNvPr id="10" name="L 形 9"/>
          <p:cNvSpPr/>
          <p:nvPr/>
        </p:nvSpPr>
        <p:spPr>
          <a:xfrm rot="5400000">
            <a:off x="600710" y="1413510"/>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2147482283"/>
          <p:cNvPicPr>
            <a:picLocks noChangeAspect="1"/>
          </p:cNvPicPr>
          <p:nvPr/>
        </p:nvPicPr>
        <p:blipFill>
          <a:blip r:embed="rId3"/>
          <a:srcRect r="16139"/>
          <a:stretch>
            <a:fillRect/>
          </a:stretch>
        </p:blipFill>
        <p:spPr>
          <a:xfrm>
            <a:off x="1052830" y="3059430"/>
            <a:ext cx="2289810" cy="2685415"/>
          </a:xfrm>
          <a:prstGeom prst="rect">
            <a:avLst/>
          </a:prstGeom>
          <a:noFill/>
          <a:ln w="9525">
            <a:noFill/>
          </a:ln>
        </p:spPr>
      </p:pic>
      <p:pic>
        <p:nvPicPr>
          <p:cNvPr id="4" name="图片 -2147482282"/>
          <p:cNvPicPr>
            <a:picLocks noChangeAspect="1"/>
          </p:cNvPicPr>
          <p:nvPr/>
        </p:nvPicPr>
        <p:blipFill>
          <a:blip r:embed="rId4"/>
          <a:stretch>
            <a:fillRect/>
          </a:stretch>
        </p:blipFill>
        <p:spPr>
          <a:xfrm>
            <a:off x="3505200" y="3059430"/>
            <a:ext cx="2078355" cy="2707005"/>
          </a:xfrm>
          <a:prstGeom prst="rect">
            <a:avLst/>
          </a:prstGeom>
          <a:noFill/>
          <a:ln w="9525">
            <a:noFill/>
          </a:ln>
        </p:spPr>
      </p:pic>
      <p:sp>
        <p:nvSpPr>
          <p:cNvPr id="7" name="内容占位符 2"/>
          <p:cNvSpPr>
            <a:spLocks noGrp="1"/>
          </p:cNvSpPr>
          <p:nvPr/>
        </p:nvSpPr>
        <p:spPr>
          <a:xfrm>
            <a:off x="852170" y="2472690"/>
            <a:ext cx="2490470" cy="66738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a:solidFill>
                  <a:srgbClr val="C00000"/>
                </a:solidFill>
                <a:latin typeface="微软雅黑" panose="020B0503020204020204" pitchFamily="34" charset="-122"/>
                <a:cs typeface="微软雅黑" panose="020B0503020204020204" pitchFamily="34" charset="-122"/>
              </a:rPr>
              <a:t>任意多边形布置：</a:t>
            </a:r>
          </a:p>
        </p:txBody>
      </p:sp>
      <p:sp>
        <p:nvSpPr>
          <p:cNvPr id="8" name="矩形 7"/>
          <p:cNvSpPr/>
          <p:nvPr/>
        </p:nvSpPr>
        <p:spPr>
          <a:xfrm>
            <a:off x="898525" y="2472690"/>
            <a:ext cx="4936490" cy="354266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2147482279"/>
          <p:cNvPicPr>
            <a:picLocks noChangeAspect="1"/>
          </p:cNvPicPr>
          <p:nvPr/>
        </p:nvPicPr>
        <p:blipFill>
          <a:blip r:embed="rId5"/>
          <a:stretch>
            <a:fillRect/>
          </a:stretch>
        </p:blipFill>
        <p:spPr>
          <a:xfrm>
            <a:off x="6931025" y="1006475"/>
            <a:ext cx="2320925" cy="2339340"/>
          </a:xfrm>
          <a:prstGeom prst="rect">
            <a:avLst/>
          </a:prstGeom>
          <a:noFill/>
          <a:ln w="9525">
            <a:noFill/>
          </a:ln>
        </p:spPr>
      </p:pic>
      <p:pic>
        <p:nvPicPr>
          <p:cNvPr id="12" name="图片 -2147482278"/>
          <p:cNvPicPr>
            <a:picLocks noChangeAspect="1"/>
          </p:cNvPicPr>
          <p:nvPr/>
        </p:nvPicPr>
        <p:blipFill>
          <a:blip r:embed="rId6"/>
          <a:stretch>
            <a:fillRect/>
          </a:stretch>
        </p:blipFill>
        <p:spPr>
          <a:xfrm>
            <a:off x="9375140" y="1006475"/>
            <a:ext cx="2092325" cy="2305685"/>
          </a:xfrm>
          <a:prstGeom prst="rect">
            <a:avLst/>
          </a:prstGeom>
          <a:noFill/>
          <a:ln w="9525">
            <a:noFill/>
          </a:ln>
        </p:spPr>
      </p:pic>
      <p:sp>
        <p:nvSpPr>
          <p:cNvPr id="13" name="矩形 12"/>
          <p:cNvSpPr/>
          <p:nvPr/>
        </p:nvSpPr>
        <p:spPr>
          <a:xfrm>
            <a:off x="6704330" y="560705"/>
            <a:ext cx="5089525" cy="290131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p:cNvSpPr>
          <p:nvPr/>
        </p:nvSpPr>
        <p:spPr>
          <a:xfrm>
            <a:off x="6522085" y="560705"/>
            <a:ext cx="3439160" cy="66738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a:solidFill>
                  <a:srgbClr val="C00000"/>
                </a:solidFill>
                <a:latin typeface="微软雅黑" panose="020B0503020204020204" pitchFamily="34" charset="-122"/>
                <a:cs typeface="微软雅黑" panose="020B0503020204020204" pitchFamily="34" charset="-122"/>
              </a:rPr>
              <a:t>围桩承台：</a:t>
            </a:r>
          </a:p>
        </p:txBody>
      </p:sp>
      <p:sp>
        <p:nvSpPr>
          <p:cNvPr id="17" name="矩形 16"/>
          <p:cNvSpPr/>
          <p:nvPr/>
        </p:nvSpPr>
        <p:spPr>
          <a:xfrm>
            <a:off x="6704330" y="3786505"/>
            <a:ext cx="5089525" cy="280733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内容占位符 2"/>
          <p:cNvSpPr>
            <a:spLocks noGrp="1"/>
          </p:cNvSpPr>
          <p:nvPr/>
        </p:nvSpPr>
        <p:spPr>
          <a:xfrm>
            <a:off x="6522085" y="3785870"/>
            <a:ext cx="3439160" cy="66738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a:solidFill>
                  <a:srgbClr val="C00000"/>
                </a:solidFill>
                <a:latin typeface="微软雅黑" panose="020B0503020204020204" pitchFamily="34" charset="-122"/>
                <a:cs typeface="微软雅黑" panose="020B0503020204020204" pitchFamily="34" charset="-122"/>
              </a:rPr>
              <a:t>   </a:t>
            </a:r>
            <a:r>
              <a:rPr lang="zh-CN" altLang="en-US" sz="2000">
                <a:solidFill>
                  <a:srgbClr val="C00000"/>
                </a:solidFill>
                <a:latin typeface="微软雅黑" panose="020B0503020204020204" pitchFamily="34" charset="-122"/>
                <a:cs typeface="微软雅黑" panose="020B0503020204020204" pitchFamily="34" charset="-122"/>
              </a:rPr>
              <a:t>多边形围桩承台</a:t>
            </a:r>
            <a:r>
              <a:rPr lang="zh-CN" altLang="en-US">
                <a:solidFill>
                  <a:srgbClr val="C00000"/>
                </a:solidFill>
                <a:latin typeface="微软雅黑" panose="020B0503020204020204" pitchFamily="34" charset="-122"/>
                <a:cs typeface="微软雅黑" panose="020B0503020204020204" pitchFamily="34" charset="-122"/>
              </a:rPr>
              <a:t>：</a:t>
            </a:r>
          </a:p>
        </p:txBody>
      </p:sp>
      <p:pic>
        <p:nvPicPr>
          <p:cNvPr id="15" name="图片 -2147482275"/>
          <p:cNvPicPr>
            <a:picLocks noChangeAspect="1"/>
          </p:cNvPicPr>
          <p:nvPr/>
        </p:nvPicPr>
        <p:blipFill>
          <a:blip r:embed="rId7"/>
          <a:stretch>
            <a:fillRect/>
          </a:stretch>
        </p:blipFill>
        <p:spPr>
          <a:xfrm>
            <a:off x="6857365" y="4266565"/>
            <a:ext cx="2325370" cy="2140585"/>
          </a:xfrm>
          <a:prstGeom prst="rect">
            <a:avLst/>
          </a:prstGeom>
          <a:noFill/>
          <a:ln w="9525">
            <a:noFill/>
          </a:ln>
        </p:spPr>
      </p:pic>
      <p:pic>
        <p:nvPicPr>
          <p:cNvPr id="16" name="图片 -2147482274"/>
          <p:cNvPicPr>
            <a:picLocks noChangeAspect="1"/>
          </p:cNvPicPr>
          <p:nvPr/>
        </p:nvPicPr>
        <p:blipFill>
          <a:blip r:embed="rId8"/>
          <a:stretch>
            <a:fillRect/>
          </a:stretch>
        </p:blipFill>
        <p:spPr>
          <a:xfrm>
            <a:off x="9251950" y="4266565"/>
            <a:ext cx="2338705" cy="2141220"/>
          </a:xfrm>
          <a:prstGeom prst="rect">
            <a:avLst/>
          </a:prstGeom>
          <a:noFill/>
          <a:ln w="9525">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350" y="1226820"/>
            <a:ext cx="7752080" cy="1423670"/>
          </a:xfrm>
        </p:spPr>
        <p:txBody>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三种不同方式的区别：</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、增加【多边形围桩承台】功能</a:t>
            </a:r>
          </a:p>
        </p:txBody>
      </p:sp>
      <p:pic>
        <p:nvPicPr>
          <p:cNvPr id="19" name="图片 18" descr="多边形围桩承台"/>
          <p:cNvPicPr>
            <a:picLocks noChangeAspect="1"/>
          </p:cNvPicPr>
          <p:nvPr>
            <p:custDataLst>
              <p:tags r:id="rId2"/>
            </p:custDataLst>
          </p:nvPr>
        </p:nvPicPr>
        <p:blipFill>
          <a:blip r:embed="rId4"/>
          <a:stretch>
            <a:fillRect/>
          </a:stretch>
        </p:blipFill>
        <p:spPr>
          <a:xfrm>
            <a:off x="0" y="335914"/>
            <a:ext cx="12192000" cy="630618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7875" y="1649730"/>
            <a:ext cx="4655820" cy="4703445"/>
          </a:xfrm>
        </p:spPr>
        <p:txBody>
          <a:bodyPr>
            <a:normAutofit lnSpcReduction="10000"/>
          </a:bodyPr>
          <a:lstStyle/>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v3.1.0基础软件中支持使用</a:t>
            </a:r>
            <a:r>
              <a:rPr lang="zh-CN" altLang="en-US" sz="2000">
                <a:solidFill>
                  <a:srgbClr val="C00000"/>
                </a:solidFill>
                <a:latin typeface="微软雅黑" panose="020B0503020204020204" pitchFamily="34" charset="-122"/>
                <a:cs typeface="微软雅黑" panose="020B0503020204020204" pitchFamily="34" charset="-122"/>
              </a:rPr>
              <a:t>CRB600H</a:t>
            </a:r>
            <a:r>
              <a:rPr lang="zh-CN" altLang="en-US" sz="2000">
                <a:latin typeface="微软雅黑" panose="020B0503020204020204" pitchFamily="34" charset="-122"/>
                <a:cs typeface="微软雅黑" panose="020B0503020204020204" pitchFamily="34" charset="-122"/>
              </a:rPr>
              <a:t>及</a:t>
            </a:r>
            <a:r>
              <a:rPr lang="zh-CN" altLang="en-US" sz="2000">
                <a:solidFill>
                  <a:srgbClr val="C00000"/>
                </a:solidFill>
                <a:latin typeface="微软雅黑" panose="020B0503020204020204" pitchFamily="34" charset="-122"/>
                <a:cs typeface="微软雅黑" panose="020B0503020204020204" pitchFamily="34" charset="-122"/>
              </a:rPr>
              <a:t>HRB635</a:t>
            </a:r>
            <a:r>
              <a:rPr lang="zh-CN" altLang="en-US" sz="2000">
                <a:latin typeface="微软雅黑" panose="020B0503020204020204" pitchFamily="34" charset="-122"/>
                <a:cs typeface="微软雅黑" panose="020B0503020204020204" pitchFamily="34" charset="-122"/>
              </a:rPr>
              <a:t>钢筋进行设计。</a:t>
            </a:r>
          </a:p>
          <a:p>
            <a:pPr marL="0" indent="0">
              <a:buNone/>
            </a:pPr>
            <a:endParaRPr lang="zh-CN" altLang="en-US" sz="2000">
              <a:latin typeface="微软雅黑" panose="020B0503020204020204" pitchFamily="34" charset="-122"/>
              <a:cs typeface="微软雅黑" panose="020B0503020204020204" pitchFamily="34" charset="-122"/>
            </a:endParaRPr>
          </a:p>
          <a:p>
            <a:pPr marL="0" indent="0">
              <a:buNone/>
            </a:pPr>
            <a:r>
              <a:rPr lang="en-US" altLang="zh-CN" sz="2000">
                <a:latin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cs typeface="微软雅黑" panose="020B0503020204020204" pitchFamily="34" charset="-122"/>
              </a:rPr>
              <a:t>具体操作为在参数输入的材料表页面，通过下拉菜单可以分别根据纵筋与箍筋对这两种钢筋进行选取，如下图所示。CRB600H的抗拉强度设计值为</a:t>
            </a:r>
            <a:r>
              <a:rPr lang="zh-CN" altLang="en-US" sz="2000">
                <a:solidFill>
                  <a:srgbClr val="C00000"/>
                </a:solidFill>
                <a:latin typeface="微软雅黑" panose="020B0503020204020204" pitchFamily="34" charset="-122"/>
                <a:cs typeface="微软雅黑" panose="020B0503020204020204" pitchFamily="34" charset="-122"/>
              </a:rPr>
              <a:t>430N/mm</a:t>
            </a:r>
            <a:r>
              <a:rPr lang="zh-CN" altLang="en-US" sz="2000" baseline="30000">
                <a:solidFill>
                  <a:srgbClr val="C00000"/>
                </a:solidFill>
                <a:latin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cs typeface="微软雅黑" panose="020B0503020204020204" pitchFamily="34" charset="-122"/>
              </a:rPr>
              <a:t>，抗压强度设计值为</a:t>
            </a:r>
            <a:r>
              <a:rPr lang="zh-CN" altLang="en-US" sz="2000">
                <a:solidFill>
                  <a:srgbClr val="C00000"/>
                </a:solidFill>
                <a:latin typeface="微软雅黑" panose="020B0503020204020204" pitchFamily="34" charset="-122"/>
                <a:cs typeface="微软雅黑" panose="020B0503020204020204" pitchFamily="34" charset="-122"/>
              </a:rPr>
              <a:t>380N/mm</a:t>
            </a:r>
            <a:r>
              <a:rPr lang="zh-CN" altLang="en-US" sz="2000" baseline="30000">
                <a:solidFill>
                  <a:srgbClr val="C00000"/>
                </a:solidFill>
                <a:latin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cs typeface="微软雅黑" panose="020B0503020204020204" pitchFamily="34" charset="-122"/>
              </a:rPr>
              <a:t>。HRB635的抗拉强度设计值与抗压强度设计值均为</a:t>
            </a:r>
            <a:r>
              <a:rPr lang="zh-CN" altLang="en-US" sz="2000">
                <a:solidFill>
                  <a:srgbClr val="C00000"/>
                </a:solidFill>
                <a:latin typeface="微软雅黑" panose="020B0503020204020204" pitchFamily="34" charset="-122"/>
                <a:cs typeface="微软雅黑" panose="020B0503020204020204" pitchFamily="34" charset="-122"/>
              </a:rPr>
              <a:t>550N/mm</a:t>
            </a:r>
            <a:r>
              <a:rPr lang="zh-CN" altLang="en-US" sz="2000" baseline="30000">
                <a:solidFill>
                  <a:srgbClr val="C00000"/>
                </a:solidFill>
                <a:latin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cs typeface="微软雅黑" panose="020B0503020204020204" pitchFamily="34" charset="-122"/>
              </a:rPr>
              <a:t>。</a:t>
            </a:r>
          </a:p>
        </p:txBody>
      </p:sp>
      <p:sp>
        <p:nvSpPr>
          <p:cNvPr id="5" name="矩形 4"/>
          <p:cNvSpPr/>
          <p:nvPr userDrawn="1"/>
        </p:nvSpPr>
        <p:spPr>
          <a:xfrm>
            <a:off x="395288" y="412750"/>
            <a:ext cx="382587" cy="382588"/>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515938" y="558800"/>
            <a:ext cx="382587" cy="382588"/>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占位符 10"/>
          <p:cNvSpPr txBox="1">
            <a:spLocks noChangeArrowheads="1"/>
          </p:cNvSpPr>
          <p:nvPr/>
        </p:nvSpPr>
        <p:spPr bwMode="auto">
          <a:xfrm>
            <a:off x="892175" y="560705"/>
            <a:ext cx="60388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、基础中增加CRB600H、HRB635钢材</a:t>
            </a:r>
          </a:p>
        </p:txBody>
      </p:sp>
      <p:sp>
        <p:nvSpPr>
          <p:cNvPr id="10" name="L 形 9"/>
          <p:cNvSpPr/>
          <p:nvPr/>
        </p:nvSpPr>
        <p:spPr>
          <a:xfrm rot="5400000">
            <a:off x="1156335" y="161607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492875" y="941705"/>
            <a:ext cx="5584825"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12" name="L 形 11"/>
          <p:cNvSpPr/>
          <p:nvPr/>
        </p:nvSpPr>
        <p:spPr>
          <a:xfrm rot="5400000">
            <a:off x="1156335" y="2950845"/>
            <a:ext cx="454660" cy="406400"/>
          </a:xfrm>
          <a:prstGeom prst="corner">
            <a:avLst>
              <a:gd name="adj1" fmla="val 19583"/>
              <a:gd name="adj2" fmla="val 1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2147482304"/>
          <p:cNvPicPr>
            <a:picLocks noChangeAspect="1"/>
          </p:cNvPicPr>
          <p:nvPr/>
        </p:nvPicPr>
        <p:blipFill>
          <a:blip r:embed="rId3"/>
          <a:stretch>
            <a:fillRect/>
          </a:stretch>
        </p:blipFill>
        <p:spPr>
          <a:xfrm>
            <a:off x="5529580" y="1710690"/>
            <a:ext cx="6248400" cy="4478655"/>
          </a:xfrm>
          <a:prstGeom prst="rect">
            <a:avLst/>
          </a:prstGeom>
          <a:noFill/>
          <a:ln w="9525">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5_3*l_h_i*1_3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20,&quot;width&quot;:9300}"/>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3*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3*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2_1"/>
  <p:tag name="KSO_WM_UNIT_ID" val="diagram20198924_3*l_h_a*1_2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2_1"/>
  <p:tag name="KSO_WM_UNIT_ID" val="diagram20198924_3*l_h_f*1_2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3_1"/>
  <p:tag name="KSO_WM_UNIT_ID" val="diagram20198924_3*l_h_a*1_3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3_1"/>
  <p:tag name="KSO_WM_UNIT_ID" val="diagram20198924_3*l_h_f*1_3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4_1"/>
  <p:tag name="KSO_WM_UNIT_ID" val="diagram20198924_3*l_h_a*1_4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4_1"/>
  <p:tag name="KSO_WM_UNIT_ID" val="diagram20198924_3*l_h_f*1_4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24_3*l_h_i*1_1_1"/>
  <p:tag name="KSO_WM_TEMPLATE_CATEGORY" val="diagram"/>
  <p:tag name="KSO_WM_TEMPLATE_INDEX" val="2019892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24_3*l_h_i*1_1_2"/>
  <p:tag name="KSO_WM_TEMPLATE_CATEGORY" val="diagram"/>
  <p:tag name="KSO_WM_TEMPLATE_INDEX" val="2019892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24_3*l_h_i*1_2_1"/>
  <p:tag name="KSO_WM_TEMPLATE_CATEGORY" val="diagram"/>
  <p:tag name="KSO_WM_TEMPLATE_INDEX" val="2019892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24_3*l_h_i*1_2_2"/>
  <p:tag name="KSO_WM_TEMPLATE_CATEGORY" val="diagram"/>
  <p:tag name="KSO_WM_TEMPLATE_INDEX" val="2019892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24_3*l_h_i*1_3_1"/>
  <p:tag name="KSO_WM_TEMPLATE_CATEGORY" val="diagram"/>
  <p:tag name="KSO_WM_TEMPLATE_INDEX" val="2019892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24_3*l_h_i*1_3_2"/>
  <p:tag name="KSO_WM_TEMPLATE_CATEGORY" val="diagram"/>
  <p:tag name="KSO_WM_TEMPLATE_INDEX" val="2019892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8924_3*l_h_i*1_4_1"/>
  <p:tag name="KSO_WM_TEMPLATE_CATEGORY" val="diagram"/>
  <p:tag name="KSO_WM_TEMPLATE_INDEX" val="2019892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24_3*l_h_i*1_4_2"/>
  <p:tag name="KSO_WM_TEMPLATE_CATEGORY" val="diagram"/>
  <p:tag name="KSO_WM_TEMPLATE_INDEX" val="2019892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931,&quot;width&quot;:19200}"/>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35_3*i*3"/>
  <p:tag name="KSO_WM_TEMPLATE_CATEGORY" val="diagram"/>
  <p:tag name="KSO_WM_TEMPLATE_INDEX" val="73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0;文本具体内容"/>
  <p:tag name="KSO_WM_UNIT_TEXT_FILL_FORE_SCHEMECOLOR_INDEX" val="14"/>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0;文本具体内容"/>
  <p:tag name="KSO_WM_UNIT_TEXT_FILL_FORE_SCHEMECOLOR_INDEX" val="14"/>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0;文本具体内容"/>
  <p:tag name="KSO_WM_UNIT_TEXT_FILL_FORE_SCHEMECOLOR_INDEX" val="14"/>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5_3*l_h_i*1_3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5_3*l_h_i*1_3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5_3*l_h_i*1_3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4365</Words>
  <Application>Microsoft Office PowerPoint</Application>
  <PresentationFormat>宽屏</PresentationFormat>
  <Paragraphs>267</Paragraphs>
  <Slides>52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52</vt:i4>
      </vt:variant>
    </vt:vector>
  </HeadingPairs>
  <TitlesOfParts>
    <vt:vector size="58" baseType="lpstr">
      <vt:lpstr>Open Sans Extrabold</vt:lpstr>
      <vt:lpstr>汉仪中黑简</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yjk</cp:lastModifiedBy>
  <cp:revision>256</cp:revision>
  <dcterms:created xsi:type="dcterms:W3CDTF">2019-06-19T02:08:00Z</dcterms:created>
  <dcterms:modified xsi:type="dcterms:W3CDTF">2021-06-17T10:42:20Z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2052-11.1.0.10359</vt:lpwstr>
  </property>
  <property fmtid="{D5CDD505-2E9C-101B-9397-08002B2CF9AE}" pid="3" name="ICV">
    <vt:lpwstr>E9678AF6543A4D92B0B4F9874D3A7FBE</vt:lpwstr>
  </property>
</Properties>
</file>