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91" r:id="rId4"/>
  </p:sldMasterIdLst>
  <p:notesMasterIdLst>
    <p:notesMasterId r:id="rId6"/>
  </p:notesMasterIdLst>
  <p:handoutMasterIdLst>
    <p:handoutMasterId r:id="rId75"/>
  </p:handoutMasterIdLst>
  <p:sldIdLst>
    <p:sldId id="4120" r:id="rId5"/>
    <p:sldId id="3985" r:id="rId7"/>
    <p:sldId id="3986" r:id="rId8"/>
    <p:sldId id="3987" r:id="rId9"/>
    <p:sldId id="3988" r:id="rId10"/>
    <p:sldId id="3989" r:id="rId11"/>
    <p:sldId id="3990" r:id="rId12"/>
    <p:sldId id="3991" r:id="rId13"/>
    <p:sldId id="3992" r:id="rId14"/>
    <p:sldId id="3993" r:id="rId15"/>
    <p:sldId id="3994" r:id="rId16"/>
    <p:sldId id="3995" r:id="rId17"/>
    <p:sldId id="3996" r:id="rId18"/>
    <p:sldId id="3997" r:id="rId19"/>
    <p:sldId id="3998" r:id="rId20"/>
    <p:sldId id="3999" r:id="rId21"/>
    <p:sldId id="4000" r:id="rId22"/>
    <p:sldId id="4001" r:id="rId23"/>
    <p:sldId id="4002" r:id="rId24"/>
    <p:sldId id="4003" r:id="rId25"/>
    <p:sldId id="4004" r:id="rId26"/>
    <p:sldId id="4005" r:id="rId27"/>
    <p:sldId id="4006" r:id="rId28"/>
    <p:sldId id="4007" r:id="rId29"/>
    <p:sldId id="4008" r:id="rId30"/>
    <p:sldId id="4009" r:id="rId31"/>
    <p:sldId id="4010" r:id="rId32"/>
    <p:sldId id="4011" r:id="rId33"/>
    <p:sldId id="4012" r:id="rId34"/>
    <p:sldId id="4013" r:id="rId35"/>
    <p:sldId id="4014" r:id="rId36"/>
    <p:sldId id="4015" r:id="rId37"/>
    <p:sldId id="4016" r:id="rId38"/>
    <p:sldId id="4017" r:id="rId39"/>
    <p:sldId id="4018" r:id="rId40"/>
    <p:sldId id="4019" r:id="rId41"/>
    <p:sldId id="4020" r:id="rId42"/>
    <p:sldId id="4021" r:id="rId43"/>
    <p:sldId id="4022" r:id="rId44"/>
    <p:sldId id="4023" r:id="rId45"/>
    <p:sldId id="4024" r:id="rId46"/>
    <p:sldId id="4025" r:id="rId47"/>
    <p:sldId id="4026" r:id="rId48"/>
    <p:sldId id="4027" r:id="rId49"/>
    <p:sldId id="4028" r:id="rId50"/>
    <p:sldId id="4029" r:id="rId51"/>
    <p:sldId id="4030" r:id="rId52"/>
    <p:sldId id="4031" r:id="rId53"/>
    <p:sldId id="4032" r:id="rId54"/>
    <p:sldId id="4033" r:id="rId55"/>
    <p:sldId id="4034" r:id="rId56"/>
    <p:sldId id="4035" r:id="rId57"/>
    <p:sldId id="4036" r:id="rId58"/>
    <p:sldId id="4037" r:id="rId59"/>
    <p:sldId id="4038" r:id="rId60"/>
    <p:sldId id="4039" r:id="rId61"/>
    <p:sldId id="4040" r:id="rId62"/>
    <p:sldId id="4041" r:id="rId63"/>
    <p:sldId id="4042" r:id="rId64"/>
    <p:sldId id="4043" r:id="rId65"/>
    <p:sldId id="4044" r:id="rId66"/>
    <p:sldId id="4187" r:id="rId67"/>
    <p:sldId id="4045" r:id="rId68"/>
    <p:sldId id="4046" r:id="rId69"/>
    <p:sldId id="4047" r:id="rId70"/>
    <p:sldId id="4048" r:id="rId71"/>
    <p:sldId id="4049" r:id="rId72"/>
    <p:sldId id="4050" r:id="rId73"/>
    <p:sldId id="4190" r:id="rId74"/>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8CBF62"/>
    <a:srgbClr val="65BEBD"/>
    <a:srgbClr val="8590CA"/>
    <a:srgbClr val="AFD6BC"/>
    <a:srgbClr val="BBCCEA"/>
    <a:srgbClr val="AFDADD"/>
    <a:srgbClr val="AFD3E5"/>
    <a:srgbClr val="CFDBF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9515" autoAdjust="0"/>
  </p:normalViewPr>
  <p:slideViewPr>
    <p:cSldViewPr>
      <p:cViewPr varScale="1">
        <p:scale>
          <a:sx n="112" d="100"/>
          <a:sy n="112" d="100"/>
        </p:scale>
        <p:origin x="77" y="110"/>
      </p:cViewPr>
      <p:guideLst>
        <p:guide orient="horz" pos="1550"/>
        <p:guide pos="3140"/>
      </p:guideLst>
    </p:cSldViewPr>
  </p:slideViewPr>
  <p:outlineViewPr>
    <p:cViewPr>
      <p:scale>
        <a:sx n="33" d="100"/>
        <a:sy n="33" d="100"/>
      </p:scale>
      <p:origin x="0" y="6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893DAC1C-10EF-4507-A935-06E8898D40E7}" type="datetimeFigureOut">
              <a:rPr lang="zh-CN" altLang="en-US"/>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967397C2-C356-4272-80D3-D44DEC57B124}"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2174C514-708F-4BEF-BF8C-8455CE4B411B}"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474355F-02CC-41AB-8AA2-3B11FE3F2899}"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p:cNvSpPr>
          <p:nvPr>
            <p:ph type="sldImg"/>
          </p:nvPr>
        </p:nvSpPr>
        <p:spPr/>
      </p:sp>
      <p:sp>
        <p:nvSpPr>
          <p:cNvPr id="66562"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noRot="1" noChangeAspect="1"/>
          </p:cNvSpPr>
          <p:nvPr>
            <p:ph type="sldImg"/>
          </p:nvPr>
        </p:nvSpPr>
        <p:spPr/>
      </p:sp>
      <p:sp>
        <p:nvSpPr>
          <p:cNvPr id="100354" name="备注占位符 2"/>
          <p:cNvSpPr>
            <a:spLocks noGrp="1"/>
          </p:cNvSpPr>
          <p:nvPr>
            <p:ph type="body"/>
          </p:nvPr>
        </p:nvSpPr>
        <p:spPr/>
        <p:txBody>
          <a:bodyPr anchor="ctr"/>
          <a:p>
            <a:pPr lvl="0"/>
            <a:endParaRPr lang="zh-CN" altLang="en-US"/>
          </a:p>
        </p:txBody>
      </p:sp>
      <p:sp>
        <p:nvSpPr>
          <p:cNvPr id="100355"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a:fld id="{9A0DB2DC-4C9A-4742-B13C-FB6460FD3503}"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幻灯片图像占位符 1"/>
          <p:cNvSpPr>
            <a:spLocks noGrp="1" noRot="1" noChangeAspect="1"/>
          </p:cNvSpPr>
          <p:nvPr>
            <p:ph type="sldImg"/>
          </p:nvPr>
        </p:nvSpPr>
        <p:spPr/>
      </p:sp>
      <p:sp>
        <p:nvSpPr>
          <p:cNvPr id="102402" name="备注占位符 2"/>
          <p:cNvSpPr>
            <a:spLocks noGrp="1"/>
          </p:cNvSpPr>
          <p:nvPr>
            <p:ph type="body"/>
          </p:nvPr>
        </p:nvSpPr>
        <p:spPr/>
        <p:txBody>
          <a:bodyPr anchor="ctr"/>
          <a:p>
            <a:pPr lvl="0"/>
            <a:endParaRPr lang="zh-CN" altLang="en-US"/>
          </a:p>
        </p:txBody>
      </p:sp>
      <p:sp>
        <p:nvSpPr>
          <p:cNvPr id="102403"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algn="ctr" eaLnBrk="0" hangingPunct="0"/>
            <a:fld id="{9A0DB2DC-4C9A-4742-B13C-FB6460FD3503}" type="slidenum">
              <a:rPr lang="zh-CN" altLang="en-US">
                <a:solidFill>
                  <a:srgbClr val="C00000"/>
                </a:solidFill>
                <a:latin typeface="隶书" panose="02010509060101010101" pitchFamily="49" charset="-122"/>
                <a:ea typeface="隶书" panose="02010509060101010101" pitchFamily="49" charset="-122"/>
              </a:rPr>
            </a:fld>
            <a:endParaRPr lang="zh-CN" altLang="en-US">
              <a:solidFill>
                <a:srgbClr val="C00000"/>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noRot="1" noChangeAspect="1"/>
          </p:cNvSpPr>
          <p:nvPr>
            <p:ph type="sldImg"/>
          </p:nvPr>
        </p:nvSpPr>
        <p:spPr/>
      </p:sp>
      <p:sp>
        <p:nvSpPr>
          <p:cNvPr id="104450" name="备注占位符 2"/>
          <p:cNvSpPr>
            <a:spLocks noGrp="1"/>
          </p:cNvSpPr>
          <p:nvPr>
            <p:ph type="body"/>
          </p:nvPr>
        </p:nvSpPr>
        <p:spPr/>
        <p:txBody>
          <a:bodyPr anchor="ctr"/>
          <a:p>
            <a:pPr lvl="0"/>
            <a:endParaRPr lang="zh-CN" altLang="en-US"/>
          </a:p>
        </p:txBody>
      </p:sp>
      <p:sp>
        <p:nvSpPr>
          <p:cNvPr id="104451"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algn="ctr" eaLnBrk="0" hangingPunct="0"/>
            <a:fld id="{9A0DB2DC-4C9A-4742-B13C-FB6460FD3503}" type="slidenum">
              <a:rPr lang="zh-CN" altLang="en-US">
                <a:solidFill>
                  <a:srgbClr val="C00000"/>
                </a:solidFill>
                <a:latin typeface="隶书" panose="02010509060101010101" pitchFamily="49" charset="-122"/>
                <a:ea typeface="隶书" panose="02010509060101010101" pitchFamily="49" charset="-122"/>
              </a:rPr>
            </a:fld>
            <a:endParaRPr lang="zh-CN" altLang="en-US">
              <a:solidFill>
                <a:srgbClr val="C00000"/>
              </a:solidFill>
              <a:latin typeface="隶书" panose="02010509060101010101" pitchFamily="49" charset="-122"/>
              <a:ea typeface="隶书" panose="02010509060101010101"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7.jpeg"/><Relationship Id="rId2" Type="http://schemas.openxmlformats.org/officeDocument/2006/relationships/tags" Target="../tags/tag62.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2.png"/><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3.jpeg"/><Relationship Id="rId2" Type="http://schemas.openxmlformats.org/officeDocument/2006/relationships/tags" Target="../tags/tag8.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image" Target="../media/image4.jpeg"/><Relationship Id="rId2" Type="http://schemas.openxmlformats.org/officeDocument/2006/relationships/tags" Target="../tags/tag11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image" Target="../media/image2.png"/><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1.png"/><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5.png"/><Relationship Id="rId2" Type="http://schemas.openxmlformats.org/officeDocument/2006/relationships/tags" Target="../tags/tag13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5.png"/><Relationship Id="rId2" Type="http://schemas.openxmlformats.org/officeDocument/2006/relationships/tags" Target="../tags/tag14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image" Target="../media/image6.png"/><Relationship Id="rId2" Type="http://schemas.openxmlformats.org/officeDocument/2006/relationships/tags" Target="../tags/tag16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2.png"/><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image" Target="../media/image4.jpeg"/><Relationship Id="rId2" Type="http://schemas.openxmlformats.org/officeDocument/2006/relationships/tags" Target="../tags/tag16.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image" Target="../media/image7.jpeg"/><Relationship Id="rId2" Type="http://schemas.openxmlformats.org/officeDocument/2006/relationships/tags" Target="../tags/tag183.xml"/><Relationship Id="rId10" Type="http://schemas.openxmlformats.org/officeDocument/2006/relationships/tags" Target="../tags/tag190.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9.png"/><Relationship Id="rId2" Type="http://schemas.openxmlformats.org/officeDocument/2006/relationships/tags" Target="../tags/tag23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9.png"/><Relationship Id="rId2" Type="http://schemas.openxmlformats.org/officeDocument/2006/relationships/tags" Target="../tags/tag245.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10.png"/><Relationship Id="rId2" Type="http://schemas.openxmlformats.org/officeDocument/2006/relationships/tags" Target="../tags/tag251.xml"/><Relationship Id="rId10" Type="http://schemas.openxmlformats.org/officeDocument/2006/relationships/tags" Target="../tags/tag25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11.png"/><Relationship Id="rId2" Type="http://schemas.openxmlformats.org/officeDocument/2006/relationships/tags" Target="../tags/tag258.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26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262.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271.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27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image" Target="file:///C:\Users\1V994W2\Documents\Tencent%20Files\574576071\FileRecv\&#25340;&#35013;&#32032;&#26448;\formiddle1\\15\subject_holdleft_111,134,161_0_staid_full_0.png" TargetMode="External"/><Relationship Id="rId3" Type="http://schemas.openxmlformats.org/officeDocument/2006/relationships/image" Target="../media/image14.png"/><Relationship Id="rId2" Type="http://schemas.openxmlformats.org/officeDocument/2006/relationships/tags" Target="../tags/tag280.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image" Target="../media/image5.png"/><Relationship Id="rId2" Type="http://schemas.openxmlformats.org/officeDocument/2006/relationships/tags" Target="../tags/tag2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29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289.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29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297.xml"/><Relationship Id="rId12" Type="http://schemas.openxmlformats.org/officeDocument/2006/relationships/tags" Target="../tags/tag303.xml"/><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30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304.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9.png"/><Relationship Id="rId2" Type="http://schemas.openxmlformats.org/officeDocument/2006/relationships/tags" Target="../tags/tag310.xml"/><Relationship Id="rId10" Type="http://schemas.openxmlformats.org/officeDocument/2006/relationships/tags" Target="../tags/tag316.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31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2.png"/><Relationship Id="rId2" Type="http://schemas.openxmlformats.org/officeDocument/2006/relationships/tags" Target="../tags/tag317.xml"/><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32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2.png"/><Relationship Id="rId3" Type="http://schemas.openxmlformats.org/officeDocument/2006/relationships/tags" Target="../tags/tag324.xml"/><Relationship Id="rId2" Type="http://schemas.openxmlformats.org/officeDocument/2006/relationships/tags" Target="../tags/tag323.xml"/><Relationship Id="rId13" Type="http://schemas.openxmlformats.org/officeDocument/2006/relationships/tags" Target="../tags/tag330.xml"/><Relationship Id="rId12" Type="http://schemas.openxmlformats.org/officeDocument/2006/relationships/tags" Target="../tags/tag329.xml"/><Relationship Id="rId11" Type="http://schemas.openxmlformats.org/officeDocument/2006/relationships/tags" Target="../tags/tag328.xml"/><Relationship Id="rId10" Type="http://schemas.openxmlformats.org/officeDocument/2006/relationships/tags" Target="../tags/tag327.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2.png"/><Relationship Id="rId3" Type="http://schemas.openxmlformats.org/officeDocument/2006/relationships/tags" Target="../tags/tag332.xml"/><Relationship Id="rId2" Type="http://schemas.openxmlformats.org/officeDocument/2006/relationships/tags" Target="../tags/tag331.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34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2.png"/><Relationship Id="rId3" Type="http://schemas.openxmlformats.org/officeDocument/2006/relationships/tags" Target="../tags/tag340.xml"/><Relationship Id="rId2" Type="http://schemas.openxmlformats.org/officeDocument/2006/relationships/tags" Target="../tags/tag339.xml"/><Relationship Id="rId14" Type="http://schemas.openxmlformats.org/officeDocument/2006/relationships/tags" Target="../tags/tag347.xml"/><Relationship Id="rId13" Type="http://schemas.openxmlformats.org/officeDocument/2006/relationships/tags" Target="../tags/tag346.xml"/><Relationship Id="rId12" Type="http://schemas.openxmlformats.org/officeDocument/2006/relationships/tags" Target="../tags/tag345.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35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2.png"/><Relationship Id="rId3" Type="http://schemas.openxmlformats.org/officeDocument/2006/relationships/tags" Target="../tags/tag349.xml"/><Relationship Id="rId2" Type="http://schemas.openxmlformats.org/officeDocument/2006/relationships/tags" Target="../tags/tag348.xml"/><Relationship Id="rId14" Type="http://schemas.openxmlformats.org/officeDocument/2006/relationships/tags" Target="../tags/tag356.xml"/><Relationship Id="rId13" Type="http://schemas.openxmlformats.org/officeDocument/2006/relationships/tags" Target="../tags/tag355.xml"/><Relationship Id="rId12" Type="http://schemas.openxmlformats.org/officeDocument/2006/relationships/tags" Target="../tags/tag354.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35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2.png"/><Relationship Id="rId3" Type="http://schemas.openxmlformats.org/officeDocument/2006/relationships/tags" Target="../tags/tag358.xml"/><Relationship Id="rId2" Type="http://schemas.openxmlformats.org/officeDocument/2006/relationships/tags" Target="../tags/tag357.xml"/><Relationship Id="rId16" Type="http://schemas.openxmlformats.org/officeDocument/2006/relationships/tags" Target="../tags/tag367.xml"/><Relationship Id="rId15" Type="http://schemas.openxmlformats.org/officeDocument/2006/relationships/tags" Target="../tags/tag366.xml"/><Relationship Id="rId14" Type="http://schemas.openxmlformats.org/officeDocument/2006/relationships/tags" Target="../tags/tag365.xml"/><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6.png"/><Relationship Id="rId6" Type="http://schemas.openxmlformats.org/officeDocument/2006/relationships/tags" Target="../tags/tag37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5.png"/><Relationship Id="rId3" Type="http://schemas.openxmlformats.org/officeDocument/2006/relationships/tags" Target="../tags/tag369.xml"/><Relationship Id="rId2" Type="http://schemas.openxmlformats.org/officeDocument/2006/relationships/tags" Target="../tags/tag368.xml"/><Relationship Id="rId13" Type="http://schemas.openxmlformats.org/officeDocument/2006/relationships/tags" Target="../tags/tag375.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tags" Target="../tags/tag372.xm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6.png"/><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2"/>
          <a:stretch>
            <a:fillRect/>
          </a:stretch>
        </p:blipFill>
        <p:spPr>
          <a:xfrm>
            <a:off x="3905250" y="0"/>
            <a:ext cx="5238750" cy="5143500"/>
          </a:xfrm>
          <a:prstGeom prst="rect">
            <a:avLst/>
          </a:prstGeom>
          <a:noFill/>
          <a:ln w="9525">
            <a:noFill/>
          </a:ln>
        </p:spPr>
      </p:pic>
      <p:sp>
        <p:nvSpPr>
          <p:cNvPr id="9" name="任意多边形: 形状 18"/>
          <p:cNvSpPr/>
          <p:nvPr>
            <p:custDataLst>
              <p:tags r:id="rId3"/>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4"/>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5"/>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6"/>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7"/>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a:t>单击此处编辑母版副标题样式</a:t>
            </a:r>
            <a:endParaRPr lang="zh-CN" altLang="en-US" strike="noStrike" noProof="1"/>
          </a:p>
        </p:txBody>
      </p:sp>
      <p:sp>
        <p:nvSpPr>
          <p:cNvPr id="14" name="日期占位符 15"/>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11" name="日期占位符 4"/>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日期占位符 3"/>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5"/>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2"/>
            </p:custDataLst>
          </p:nvPr>
        </p:nvPicPr>
        <p:blipFill>
          <a:blip r:embed="rId3"/>
          <a:stretch>
            <a:fillRect/>
          </a:stretch>
        </p:blipFill>
        <p:spPr>
          <a:xfrm>
            <a:off x="0" y="0"/>
            <a:ext cx="7505700" cy="5143500"/>
          </a:xfrm>
          <a:prstGeom prst="rect">
            <a:avLst/>
          </a:prstGeom>
          <a:noFill/>
          <a:ln w="9525">
            <a:noFill/>
          </a:ln>
        </p:spPr>
      </p:pic>
      <p:sp>
        <p:nvSpPr>
          <p:cNvPr id="9" name="任意多边形: 形状 11"/>
          <p:cNvSpPr/>
          <p:nvPr>
            <p:custDataLst>
              <p:tags r:id="rId4"/>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5"/>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6"/>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7"/>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a:t>单击此处编辑母版文本样式</a:t>
            </a:r>
            <a:endParaRPr lang="zh-CN" altLang="en-US" strike="noStrike" noProof="1"/>
          </a:p>
        </p:txBody>
      </p:sp>
      <p:sp>
        <p:nvSpPr>
          <p:cNvPr id="13" name="日期占位符 2"/>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2"/>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11" name="日期占位符 2"/>
          <p:cNvSpPr>
            <a:spLocks noGrp="1"/>
          </p:cNvSpPr>
          <p:nvPr>
            <p:ph type="dt" sz="half" idx="2"/>
            <p:custDataLst>
              <p:tags r:id="rId4"/>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5"/>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6"/>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3"/>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4"/>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5"/>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4"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3"/>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4"/>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2" name="日期占位符 2"/>
          <p:cNvSpPr>
            <a:spLocks noGrp="1"/>
          </p:cNvSpPr>
          <p:nvPr>
            <p:ph type="dt" sz="half" idx="2"/>
            <p:custDataLst>
              <p:tags r:id="rId3"/>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4"/>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5"/>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3"/>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2"/>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3"/>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4"/>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4"/>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5"/>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6"/>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7"/>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8"/>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a:t>单击此处编辑母版副标题样式</a:t>
            </a:r>
            <a:endParaRPr lang="zh-CN" altLang="en-US" strike="noStrike" noProof="1"/>
          </a:p>
        </p:txBody>
      </p:sp>
      <p:sp>
        <p:nvSpPr>
          <p:cNvPr id="14" name="日期占位符 15"/>
          <p:cNvSpPr>
            <a:spLocks noGrp="1"/>
          </p:cNvSpPr>
          <p:nvPr>
            <p:ph type="dt" sz="half" idx="2"/>
            <p:custDataLst>
              <p:tags r:id="rId9"/>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10"/>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11"/>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3"/>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4"/>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6" name="日期占位符 2"/>
          <p:cNvSpPr>
            <a:spLocks noGrp="1"/>
          </p:cNvSpPr>
          <p:nvPr>
            <p:ph type="dt" sz="half" idx="2"/>
            <p:custDataLst>
              <p:tags r:id="rId7"/>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8"/>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8" name="灯片编号占位符 4"/>
          <p:cNvSpPr>
            <a:spLocks noGrp="1"/>
          </p:cNvSpPr>
          <p:nvPr>
            <p:ph type="sldNum" sz="quarter" idx="4"/>
            <p:custDataLst>
              <p:tags r:id="rId9"/>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9567"/>
          <a:stretch>
            <a:fillRect/>
          </a:stretch>
        </p:blipFill>
        <p:spPr>
          <a:xfrm>
            <a:off x="-1270" y="-8255"/>
            <a:ext cx="5442585" cy="5151755"/>
          </a:xfrm>
          <a:prstGeom prst="rect">
            <a:avLst/>
          </a:prstGeom>
        </p:spPr>
      </p:pic>
      <p:sp>
        <p:nvSpPr>
          <p:cNvPr id="12" name="任意多边形: 形状 11"/>
          <p:cNvSpPr/>
          <p:nvPr userDrawn="1">
            <p:custDataLst>
              <p:tags r:id="rId4"/>
            </p:custDataLst>
          </p:nvPr>
        </p:nvSpPr>
        <p:spPr>
          <a:xfrm flipH="1">
            <a:off x="3378200" y="0"/>
            <a:ext cx="5774690"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cxnSp>
        <p:nvCxnSpPr>
          <p:cNvPr id="9" name="直接连接符 8"/>
          <p:cNvCxnSpPr/>
          <p:nvPr userDrawn="1">
            <p:custDataLst>
              <p:tags r:id="rId5"/>
            </p:custDataLst>
          </p:nvPr>
        </p:nvCxnSpPr>
        <p:spPr>
          <a:xfrm>
            <a:off x="4659206" y="2817244"/>
            <a:ext cx="9611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等腰三角形 9"/>
          <p:cNvSpPr/>
          <p:nvPr userDrawn="1">
            <p:custDataLst>
              <p:tags r:id="rId6"/>
            </p:custDataLst>
          </p:nvPr>
        </p:nvSpPr>
        <p:spPr>
          <a:xfrm>
            <a:off x="2872177" y="4000500"/>
            <a:ext cx="2094677"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7"/>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title" hasCustomPrompt="1"/>
            <p:custDataLst>
              <p:tags r:id="rId8"/>
            </p:custDataLst>
          </p:nvPr>
        </p:nvSpPr>
        <p:spPr>
          <a:xfrm>
            <a:off x="4572000" y="1752475"/>
            <a:ext cx="4429958" cy="986810"/>
          </a:xfrm>
        </p:spPr>
        <p:txBody>
          <a:bodyPr vert="horz" lIns="90000" tIns="46800" rIns="90000" bIns="46800" rtlCol="0" anchor="b" anchorCtr="0">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6" name="文本占位符 15"/>
          <p:cNvSpPr>
            <a:spLocks noGrp="1"/>
          </p:cNvSpPr>
          <p:nvPr>
            <p:ph type="body" sz="quarter" idx="13" hasCustomPrompt="1"/>
            <p:custDataLst>
              <p:tags r:id="rId12"/>
            </p:custDataLst>
          </p:nvPr>
        </p:nvSpPr>
        <p:spPr>
          <a:xfrm>
            <a:off x="4571999" y="2895475"/>
            <a:ext cx="4429958" cy="696344"/>
          </a:xfrm>
        </p:spPr>
        <p:txBody>
          <a:bodyPr>
            <a:normAutofit/>
          </a:bodyPr>
          <a:lstStyle>
            <a:lvl1pPr marL="0" indent="0">
              <a:buNone/>
              <a:defRPr sz="1800" baseline="0">
                <a:solidFill>
                  <a:schemeClr val="bg1"/>
                </a:solidFill>
              </a:defRPr>
            </a:lvl1pPr>
          </a:lstStyle>
          <a:p>
            <a:pPr lvl="0"/>
            <a:r>
              <a:rPr lang="zh-CN" altLang="en-US" dirty="0"/>
              <a:t>单击此处编辑文本</a:t>
            </a:r>
            <a:endParaRPr lang="zh-CN" alt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F388C4C-AEFB-4079-B78D-5CA6809C4F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B3369CC-8C62-487D-AC68-51383921133A}" type="slidenum">
              <a:rPr lang="zh-CN" altLang="en-US" smtClean="0"/>
            </a:fld>
            <a:endParaRPr lang="zh-CN" altLang="en-US"/>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7489" y="4611017"/>
            <a:ext cx="224313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2"/>
          <a:stretch>
            <a:fillRect/>
          </a:stretch>
        </p:blipFill>
        <p:spPr>
          <a:xfrm>
            <a:off x="3905250" y="0"/>
            <a:ext cx="5238750" cy="5143500"/>
          </a:xfrm>
          <a:prstGeom prst="rect">
            <a:avLst/>
          </a:prstGeom>
          <a:noFill/>
          <a:ln w="9525">
            <a:noFill/>
          </a:ln>
        </p:spPr>
      </p:pic>
      <p:sp>
        <p:nvSpPr>
          <p:cNvPr id="9" name="任意多边形: 形状 18"/>
          <p:cNvSpPr/>
          <p:nvPr>
            <p:custDataLst>
              <p:tags r:id="rId3"/>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4"/>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5"/>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6"/>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7"/>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a:t>单击此处编辑母版副标题样式</a:t>
            </a:r>
            <a:endParaRPr lang="zh-CN" altLang="en-US" strike="noStrike" noProof="1"/>
          </a:p>
        </p:txBody>
      </p:sp>
      <p:sp>
        <p:nvSpPr>
          <p:cNvPr id="14" name="日期占位符 15"/>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endParaRPr kumimoji="0" lang="zh-CN" altLang="en-US" sz="105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12" name="日期占位符 3"/>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5"/>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2"/>
            </p:custDataLst>
          </p:nvPr>
        </p:nvPicPr>
        <p:blipFill>
          <a:blip r:embed="rId3"/>
          <a:stretch>
            <a:fillRect/>
          </a:stretch>
        </p:blipFill>
        <p:spPr>
          <a:xfrm>
            <a:off x="2514600" y="0"/>
            <a:ext cx="6629400" cy="5143500"/>
          </a:xfrm>
          <a:prstGeom prst="rect">
            <a:avLst/>
          </a:prstGeom>
          <a:noFill/>
          <a:ln w="9525">
            <a:noFill/>
          </a:ln>
        </p:spPr>
      </p:pic>
      <p:sp>
        <p:nvSpPr>
          <p:cNvPr id="9" name="等腰三角形 8"/>
          <p:cNvSpPr/>
          <p:nvPr>
            <p:custDataLst>
              <p:tags r:id="rId4"/>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7"/>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8"/>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9"/>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15" name="日期占位符 3"/>
          <p:cNvSpPr>
            <a:spLocks noGrp="1"/>
          </p:cNvSpPr>
          <p:nvPr>
            <p:ph type="dt" sz="half" idx="2"/>
            <p:custDataLst>
              <p:tags r:id="rId10"/>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11"/>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2"/>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2"/>
            </p:custDataLst>
          </p:nvPr>
        </p:nvPicPr>
        <p:blipFill>
          <a:blip r:embed="rId3"/>
          <a:stretch>
            <a:fillRect/>
          </a:stretch>
        </p:blipFill>
        <p:spPr>
          <a:xfrm>
            <a:off x="2514600" y="0"/>
            <a:ext cx="6629400" cy="5143500"/>
          </a:xfrm>
          <a:prstGeom prst="rect">
            <a:avLst/>
          </a:prstGeom>
          <a:noFill/>
          <a:ln w="9525">
            <a:noFill/>
          </a:ln>
        </p:spPr>
      </p:pic>
      <p:sp>
        <p:nvSpPr>
          <p:cNvPr id="9" name="等腰三角形 8"/>
          <p:cNvSpPr/>
          <p:nvPr>
            <p:custDataLst>
              <p:tags r:id="rId4"/>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7"/>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8"/>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9"/>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15" name="日期占位符 3"/>
          <p:cNvSpPr>
            <a:spLocks noGrp="1"/>
          </p:cNvSpPr>
          <p:nvPr>
            <p:ph type="dt" sz="half" idx="2"/>
            <p:custDataLst>
              <p:tags r:id="rId10"/>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11"/>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2"/>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4"/>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sym typeface="+mn-ea"/>
              </a:rPr>
              <a:t>单击此处编辑母版文本样式</a:t>
            </a:r>
            <a:endParaRPr lang="zh-CN" altLang="en-US" strike="noStrike" noProof="1">
              <a:sym typeface="+mn-ea"/>
            </a:endParaRP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11" name="日期占位符 6"/>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8"/>
          <p:cNvSpPr>
            <a:spLocks noGrp="1"/>
          </p:cNvSpPr>
          <p:nvPr>
            <p:ph type="sldNum" sz="quarter" idx="1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2"/>
              </p:custDataLst>
            </p:nvPr>
          </p:nvPicPr>
          <p:blipFill rotWithShape="1">
            <a:blip r:embed="rId3"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4"/>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5"/>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6"/>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13" name="日期占位符 2"/>
          <p:cNvSpPr>
            <a:spLocks noGrp="1"/>
          </p:cNvSpPr>
          <p:nvPr>
            <p:ph type="dt" sz="half" idx="2"/>
            <p:custDataLst>
              <p:tags r:id="rId7"/>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8"/>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9"/>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4"/>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5"/>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6"/>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7"/>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8"/>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a:t>单击此处编辑母版副标题样式</a:t>
            </a:r>
            <a:endParaRPr lang="zh-CN" altLang="en-US" strike="noStrike" noProof="1"/>
          </a:p>
        </p:txBody>
      </p:sp>
      <p:sp>
        <p:nvSpPr>
          <p:cNvPr id="14" name="日期占位符 15"/>
          <p:cNvSpPr>
            <a:spLocks noGrp="1"/>
          </p:cNvSpPr>
          <p:nvPr>
            <p:ph type="dt" sz="half" idx="2"/>
            <p:custDataLst>
              <p:tags r:id="rId9"/>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10"/>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11"/>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endParaRPr kumimoji="0" lang="zh-CN" altLang="en-US" sz="1050" b="0" i="0" u="none" strike="noStrike" kern="1200" cap="none" spc="0" normalizeH="0" baseline="0" noProof="1">
              <a:ln>
                <a:noFill/>
              </a:ln>
              <a:solidFill>
                <a:schemeClr val="lt1"/>
              </a:solidFill>
              <a:effectLst/>
              <a:uLnTx/>
              <a:uFillTx/>
              <a:latin typeface="+mn-lt"/>
              <a:ea typeface="+mn-ea"/>
              <a:cs typeface="+mn-cs"/>
            </a:endParaRPr>
          </a:p>
        </p:txBody>
      </p:sp>
      <p:sp>
        <p:nvSpPr>
          <p:cNvPr id="9" name="日期占位符 1"/>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1" name="灯片编号占位符 3"/>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11" name="日期占位符 4"/>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日期占位符 3"/>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5"/>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2"/>
            </p:custDataLst>
          </p:nvPr>
        </p:nvPicPr>
        <p:blipFill>
          <a:blip r:embed="rId3"/>
          <a:stretch>
            <a:fillRect/>
          </a:stretch>
        </p:blipFill>
        <p:spPr>
          <a:xfrm>
            <a:off x="0" y="0"/>
            <a:ext cx="7505700" cy="5143500"/>
          </a:xfrm>
          <a:prstGeom prst="rect">
            <a:avLst/>
          </a:prstGeom>
          <a:noFill/>
          <a:ln w="9525">
            <a:noFill/>
          </a:ln>
        </p:spPr>
      </p:pic>
      <p:sp>
        <p:nvSpPr>
          <p:cNvPr id="9" name="任意多边形: 形状 11"/>
          <p:cNvSpPr/>
          <p:nvPr>
            <p:custDataLst>
              <p:tags r:id="rId4"/>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5"/>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6"/>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7"/>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a:t>单击此处编辑母版文本样式</a:t>
            </a:r>
            <a:endParaRPr lang="zh-CN" altLang="en-US" strike="noStrike" noProof="1"/>
          </a:p>
        </p:txBody>
      </p:sp>
      <p:sp>
        <p:nvSpPr>
          <p:cNvPr id="13" name="日期占位符 2"/>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2"/>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11" name="日期占位符 2"/>
          <p:cNvSpPr>
            <a:spLocks noGrp="1"/>
          </p:cNvSpPr>
          <p:nvPr>
            <p:ph type="dt" sz="half" idx="2"/>
            <p:custDataLst>
              <p:tags r:id="rId4"/>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5"/>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6"/>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3"/>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4"/>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5"/>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4"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3"/>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4"/>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2" name="日期占位符 2"/>
          <p:cNvSpPr>
            <a:spLocks noGrp="1"/>
          </p:cNvSpPr>
          <p:nvPr>
            <p:ph type="dt" sz="half" idx="2"/>
            <p:custDataLst>
              <p:tags r:id="rId3"/>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4"/>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5"/>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3"/>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endParaRPr kumimoji="0" lang="zh-CN" altLang="en-US" sz="105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12" name="日期占位符 3"/>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5"/>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2"/>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3"/>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4"/>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2" name="日期占位符 2"/>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3"/>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4"/>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6" name="日期占位符 2"/>
          <p:cNvSpPr>
            <a:spLocks noGrp="1"/>
          </p:cNvSpPr>
          <p:nvPr>
            <p:ph type="dt" sz="half" idx="2"/>
            <p:custDataLst>
              <p:tags r:id="rId7"/>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8"/>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8" name="灯片编号占位符 4"/>
          <p:cNvSpPr>
            <a:spLocks noGrp="1"/>
          </p:cNvSpPr>
          <p:nvPr>
            <p:ph type="sldNum" sz="quarter" idx="4"/>
            <p:custDataLst>
              <p:tags r:id="rId9"/>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标题 2"/>
          <p:cNvSpPr>
            <a:spLocks noGrp="1"/>
          </p:cNvSpPr>
          <p:nvPr>
            <p:ph type="ctrTitle" idx="14" hasCustomPrompt="1"/>
            <p:custDataLst>
              <p:tags r:id="rId8"/>
            </p:custDataLst>
          </p:nvPr>
        </p:nvSpPr>
        <p:spPr>
          <a:xfrm>
            <a:off x="2376729" y="1990040"/>
            <a:ext cx="4762500" cy="99822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7200"/>
              <a:buFont typeface="Arial" panose="020B0604020202020204" pitchFamily="34" charset="0"/>
              <a:buNone/>
              <a:defRPr sz="5400" b="0" spc="-2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2376729" y="3170532"/>
            <a:ext cx="4762500" cy="573651"/>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dirty="0"/>
              <a:t>单击此处编辑副标题</a:t>
            </a:r>
            <a:endParaRPr lang="zh-CN" altLang="en-US" dirty="0"/>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标题 2"/>
          <p:cNvSpPr>
            <a:spLocks noGrp="1"/>
          </p:cNvSpPr>
          <p:nvPr>
            <p:ph type="ctrTitle" idx="14" hasCustomPrompt="1"/>
            <p:custDataLst>
              <p:tags r:id="rId8"/>
            </p:custDataLst>
          </p:nvPr>
        </p:nvSpPr>
        <p:spPr>
          <a:xfrm>
            <a:off x="2376729" y="1990040"/>
            <a:ext cx="4762500" cy="99822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7200"/>
              <a:buFont typeface="Arial" panose="020B0604020202020204" pitchFamily="34" charset="0"/>
              <a:buNone/>
              <a:defRPr sz="5400" b="0" spc="-2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2376729" y="3170532"/>
            <a:ext cx="4762500" cy="573651"/>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dirty="0"/>
              <a:t>单击此处编辑副标题</a:t>
            </a:r>
            <a:endParaRPr lang="zh-CN" altLang="en-US" dirty="0"/>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7" name="图片 6"/>
          <p:cNvPicPr/>
          <p:nvPr userDrawn="1">
            <p:custDataLst>
              <p:tags r:id="rId5"/>
            </p:custDataLst>
          </p:nvPr>
        </p:nvPicPr>
        <p:blipFill>
          <a:blip r:embed="rId3" r:link="rId4"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6"/>
            </p:custDataLst>
          </p:nvPr>
        </p:nvSpPr>
        <p:spPr>
          <a:xfrm>
            <a:off x="502412" y="33242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7"/>
            </p:custDataLst>
          </p:nvPr>
        </p:nvSpPr>
        <p:spPr>
          <a:xfrm>
            <a:off x="502412" y="714381"/>
            <a:ext cx="8139178"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8"/>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0"/>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3048000" y="4287012"/>
            <a:ext cx="3048000" cy="856488"/>
          </a:xfrm>
          <a:prstGeom prst="rect">
            <a:avLst/>
          </a:prstGeom>
        </p:spPr>
      </p:pic>
      <p:sp>
        <p:nvSpPr>
          <p:cNvPr id="4" name="日期占位符 3"/>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title" hasCustomPrompt="1"/>
          </p:nvPr>
        </p:nvSpPr>
        <p:spPr>
          <a:xfrm>
            <a:off x="2350495" y="2571750"/>
            <a:ext cx="4443011" cy="688903"/>
          </a:xfrm>
        </p:spPr>
        <p:txBody>
          <a:bodyPr>
            <a:normAutofit/>
          </a:bodyPr>
          <a:lstStyle>
            <a:lvl1pPr algn="ctr">
              <a:defRPr sz="2700"/>
            </a:lvl1pPr>
          </a:lstStyle>
          <a:p>
            <a:r>
              <a:rPr lang="zh-CN" altLang="en-US" dirty="0"/>
              <a:t>单击此处编辑标题</a:t>
            </a:r>
            <a:endParaRPr lang="zh-CN" altLang="en-US" dirty="0"/>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8"/>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502448"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4679158" y="714381"/>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10" name="图片 9"/>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8"/>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502448" y="714381"/>
            <a:ext cx="3962432" cy="285752"/>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502444" y="1054894"/>
            <a:ext cx="3962400"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4676813" y="71438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4676813" y="1054894"/>
            <a:ext cx="3962432"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5623560" y="1645920"/>
            <a:ext cx="3291840" cy="1851660"/>
          </a:xfrm>
          <a:prstGeom prst="rect">
            <a:avLst/>
          </a:prstGeom>
        </p:spPr>
      </p:pic>
      <p:sp>
        <p:nvSpPr>
          <p:cNvPr id="6" name="任意多边形 6"/>
          <p:cNvSpPr/>
          <p:nvPr userDrawn="1">
            <p:custDataLst>
              <p:tags r:id="rId5"/>
            </p:custDataLst>
          </p:nvPr>
        </p:nvSpPr>
        <p:spPr>
          <a:xfrm flipH="1">
            <a:off x="0" y="0"/>
            <a:ext cx="5484971" cy="51435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 name="标题 1"/>
          <p:cNvSpPr>
            <a:spLocks noGrp="1"/>
          </p:cNvSpPr>
          <p:nvPr>
            <p:ph type="title"/>
            <p:custDataLst>
              <p:tags r:id="rId6"/>
            </p:custDataLst>
          </p:nvPr>
        </p:nvSpPr>
        <p:spPr>
          <a:xfrm>
            <a:off x="502412" y="332423"/>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2"/>
            </p:custDataLst>
          </p:nvPr>
        </p:nvPicPr>
        <p:blipFill>
          <a:blip r:embed="rId3"/>
          <a:stretch>
            <a:fillRect/>
          </a:stretch>
        </p:blipFill>
        <p:spPr>
          <a:xfrm>
            <a:off x="2514600" y="0"/>
            <a:ext cx="6629400" cy="5143500"/>
          </a:xfrm>
          <a:prstGeom prst="rect">
            <a:avLst/>
          </a:prstGeom>
          <a:noFill/>
          <a:ln w="9525">
            <a:noFill/>
          </a:ln>
        </p:spPr>
      </p:pic>
      <p:sp>
        <p:nvSpPr>
          <p:cNvPr id="9" name="等腰三角形 8"/>
          <p:cNvSpPr/>
          <p:nvPr>
            <p:custDataLst>
              <p:tags r:id="rId4"/>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7"/>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8"/>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9"/>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15" name="日期占位符 3"/>
          <p:cNvSpPr>
            <a:spLocks noGrp="1"/>
          </p:cNvSpPr>
          <p:nvPr>
            <p:ph type="dt" sz="half" idx="2"/>
            <p:custDataLst>
              <p:tags r:id="rId10"/>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11"/>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2"/>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8"/>
            </p:custDataLst>
          </p:nvPr>
        </p:nvSpPr>
        <p:spPr>
          <a:xfrm>
            <a:off x="502448"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4679194"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竖排标题 1"/>
          <p:cNvSpPr>
            <a:spLocks noGrp="1"/>
          </p:cNvSpPr>
          <p:nvPr>
            <p:ph type="title" orient="vert"/>
            <p:custDataLst>
              <p:tags r:id="rId8"/>
            </p:custDataLst>
          </p:nvPr>
        </p:nvSpPr>
        <p:spPr>
          <a:xfrm>
            <a:off x="7928351" y="71438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502444" y="71437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3" name="日期占位符 2"/>
          <p:cNvSpPr>
            <a:spLocks noGrp="1"/>
          </p:cNvSpPr>
          <p:nvPr>
            <p:ph type="dt" sz="half" idx="10"/>
            <p:custDataLst>
              <p:tags r:id="rId8"/>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502448" y="714381"/>
            <a:ext cx="8139178" cy="4041680"/>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日期占位符 2"/>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cxnSp>
        <p:nvCxnSpPr>
          <p:cNvPr id="8" name="直接连接符 7"/>
          <p:cNvCxnSpPr/>
          <p:nvPr userDrawn="1">
            <p:custDataLst>
              <p:tags r:id="rId8"/>
            </p:custDataLst>
          </p:nvPr>
        </p:nvCxnSpPr>
        <p:spPr>
          <a:xfrm>
            <a:off x="2516981" y="2935367"/>
            <a:ext cx="4110038" cy="0"/>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idx="14" hasCustomPrompt="1"/>
            <p:custDataLst>
              <p:tags r:id="rId9"/>
            </p:custDataLst>
          </p:nvPr>
        </p:nvSpPr>
        <p:spPr>
          <a:xfrm>
            <a:off x="2560320" y="3087767"/>
            <a:ext cx="4023836" cy="573707"/>
          </a:xfrm>
        </p:spPr>
        <p:txBody>
          <a:bodyPr vert="horz" wrap="square" lIns="0" tIns="0" rIns="0" bIns="0" anchor="t" anchorCtr="0">
            <a:normAutofit/>
          </a:bodyPr>
          <a:lstStyle>
            <a:lvl1pPr marL="342900" marR="0" indent="-342900" algn="ctr" rtl="0" eaLnBrk="1" fontAlgn="auto">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10"/>
            </p:custDataLst>
          </p:nvPr>
        </p:nvSpPr>
        <p:spPr>
          <a:xfrm>
            <a:off x="2559844" y="1784747"/>
            <a:ext cx="4024313" cy="1049179"/>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8000"/>
              <a:buNone/>
              <a:defRPr sz="6000" b="0" spc="10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8"/>
            </p:custDataLst>
          </p:nvPr>
        </p:nvSpPr>
        <p:spPr>
          <a:xfrm>
            <a:off x="502412" y="332423"/>
            <a:ext cx="8139178"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6" y="227857"/>
            <a:ext cx="8705888"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hasCustomPrompt="1"/>
            <p:custDataLst>
              <p:tags r:id="rId9"/>
            </p:custDataLst>
          </p:nvPr>
        </p:nvSpPr>
        <p:spPr>
          <a:xfrm>
            <a:off x="961200" y="936900"/>
            <a:ext cx="7219800" cy="542700"/>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960835" y="1622700"/>
            <a:ext cx="7219950" cy="2583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3618452"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hasCustomPrompt="1"/>
            <p:custDataLst>
              <p:tags r:id="rId6"/>
            </p:custDataLst>
          </p:nvPr>
        </p:nvSpPr>
        <p:spPr>
          <a:xfrm>
            <a:off x="437400" y="577800"/>
            <a:ext cx="2970000" cy="661500"/>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1323000"/>
            <a:ext cx="2967300" cy="3069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577454"/>
            <a:ext cx="4860000" cy="381595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9144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9"/>
            </p:custDataLst>
          </p:nvPr>
        </p:nvSpPr>
        <p:spPr>
          <a:xfrm>
            <a:off x="459000" y="585900"/>
            <a:ext cx="8232300" cy="469800"/>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459000" y="1244700"/>
            <a:ext cx="8231981" cy="621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459581" y="2106000"/>
            <a:ext cx="8224200" cy="25731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3771728"/>
            <a:ext cx="9144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9"/>
            </p:custDataLst>
          </p:nvPr>
        </p:nvSpPr>
        <p:spPr>
          <a:xfrm>
            <a:off x="453600" y="50220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53628" y="1260900"/>
            <a:ext cx="8243100" cy="2408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445500" y="3885300"/>
            <a:ext cx="8251200" cy="7587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8603933" y="4757738"/>
            <a:ext cx="540068" cy="385763"/>
          </a:xfrm>
          <a:prstGeom prst="rect">
            <a:avLst/>
          </a:prstGeom>
        </p:spPr>
      </p:pic>
      <p:pic>
        <p:nvPicPr>
          <p:cNvPr id="10" name="图片 9"/>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4757738"/>
            <a:ext cx="540068" cy="385763"/>
          </a:xfrm>
          <a:prstGeom prst="rect">
            <a:avLst/>
          </a:prstGeom>
        </p:spPr>
      </p:pic>
      <p:sp>
        <p:nvSpPr>
          <p:cNvPr id="2" name="标题 1"/>
          <p:cNvSpPr>
            <a:spLocks noGrp="1"/>
          </p:cNvSpPr>
          <p:nvPr>
            <p:ph type="title"/>
            <p:custDataLst>
              <p:tags r:id="rId9"/>
            </p:custDataLst>
          </p:nvPr>
        </p:nvSpPr>
        <p:spPr>
          <a:xfrm>
            <a:off x="434700" y="178200"/>
            <a:ext cx="8278200"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34700" y="1247400"/>
            <a:ext cx="40068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4681800" y="1247400"/>
            <a:ext cx="40257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429300" y="3612600"/>
            <a:ext cx="40068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4689900" y="3609900"/>
            <a:ext cx="40257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4"/>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5268"/>
            <a:ext cx="9144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7928848" y="4275535"/>
            <a:ext cx="1215152" cy="867966"/>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4275535"/>
            <a:ext cx="1215152" cy="867966"/>
          </a:xfrm>
          <a:prstGeom prst="rect">
            <a:avLst/>
          </a:prstGeom>
        </p:spPr>
      </p:pic>
      <p:sp>
        <p:nvSpPr>
          <p:cNvPr id="2" name="标题 1"/>
          <p:cNvSpPr>
            <a:spLocks noGrp="1"/>
          </p:cNvSpPr>
          <p:nvPr>
            <p:ph type="title" hasCustomPrompt="1"/>
            <p:custDataLst>
              <p:tags r:id="rId9"/>
            </p:custDataLst>
          </p:nvPr>
        </p:nvSpPr>
        <p:spPr>
          <a:xfrm>
            <a:off x="1142100" y="1004400"/>
            <a:ext cx="6858000" cy="1790100"/>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141810" y="2897100"/>
            <a:ext cx="6858000" cy="1242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sym typeface="+mn-ea"/>
              </a:rPr>
              <a:t>单击此处编辑母版文本样式</a:t>
            </a:r>
            <a:endParaRPr lang="zh-CN" altLang="en-US" strike="noStrike" noProof="1">
              <a:sym typeface="+mn-ea"/>
            </a:endParaRP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11" name="日期占位符 6"/>
          <p:cNvSpPr>
            <a:spLocks noGrp="1"/>
          </p:cNvSpPr>
          <p:nvPr>
            <p:ph type="dt" sz="half" idx="1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8"/>
          <p:cNvSpPr>
            <a:spLocks noGrp="1"/>
          </p:cNvSpPr>
          <p:nvPr>
            <p:ph type="sldNum" sz="quarter" idx="1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2"/>
              </p:custDataLst>
            </p:nvPr>
          </p:nvPicPr>
          <p:blipFill rotWithShape="1">
            <a:blip r:embed="rId3"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4"/>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5"/>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6"/>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13" name="日期占位符 2"/>
          <p:cNvSpPr>
            <a:spLocks noGrp="1"/>
          </p:cNvSpPr>
          <p:nvPr>
            <p:ph type="dt" sz="half" idx="2"/>
            <p:custDataLst>
              <p:tags r:id="rId7"/>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8"/>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9"/>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endParaRPr kumimoji="0" lang="zh-CN" altLang="en-US" sz="1050" b="0" i="0" u="none" strike="noStrike" kern="1200" cap="none" spc="0" normalizeH="0" baseline="0" noProof="1">
              <a:ln>
                <a:noFill/>
              </a:ln>
              <a:solidFill>
                <a:schemeClr val="lt1"/>
              </a:solidFill>
              <a:effectLst/>
              <a:uLnTx/>
              <a:uFillTx/>
              <a:latin typeface="+mn-lt"/>
              <a:ea typeface="+mn-ea"/>
              <a:cs typeface="+mn-cs"/>
            </a:endParaRPr>
          </a:p>
        </p:txBody>
      </p:sp>
      <p:sp>
        <p:nvSpPr>
          <p:cNvPr id="9" name="日期占位符 1"/>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1" name="灯片编号占位符 3"/>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tags" Target="../tags/tag127.xml"/><Relationship Id="rId27" Type="http://schemas.openxmlformats.org/officeDocument/2006/relationships/tags" Target="../tags/tag126.xml"/><Relationship Id="rId26" Type="http://schemas.openxmlformats.org/officeDocument/2006/relationships/tags" Target="../tags/tag125.xml"/><Relationship Id="rId25" Type="http://schemas.openxmlformats.org/officeDocument/2006/relationships/tags" Target="../tags/tag124.xml"/><Relationship Id="rId24" Type="http://schemas.openxmlformats.org/officeDocument/2006/relationships/tags" Target="../tags/tag123.xml"/><Relationship Id="rId23" Type="http://schemas.openxmlformats.org/officeDocument/2006/relationships/tags" Target="../tags/tag12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6" Type="http://schemas.openxmlformats.org/officeDocument/2006/relationships/theme" Target="../theme/theme2.xml"/><Relationship Id="rId25" Type="http://schemas.openxmlformats.org/officeDocument/2006/relationships/tags" Target="../tags/tag238.xml"/><Relationship Id="rId24" Type="http://schemas.openxmlformats.org/officeDocument/2006/relationships/tags" Target="../tags/tag237.xml"/><Relationship Id="rId23" Type="http://schemas.openxmlformats.org/officeDocument/2006/relationships/tags" Target="../tags/tag236.xml"/><Relationship Id="rId22" Type="http://schemas.openxmlformats.org/officeDocument/2006/relationships/tags" Target="../tags/tag235.xml"/><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6" Type="http://schemas.openxmlformats.org/officeDocument/2006/relationships/theme" Target="../theme/theme3.xml"/><Relationship Id="rId25" Type="http://schemas.openxmlformats.org/officeDocument/2006/relationships/tags" Target="../tags/tag381.xml"/><Relationship Id="rId24" Type="http://schemas.openxmlformats.org/officeDocument/2006/relationships/tags" Target="../tags/tag380.xml"/><Relationship Id="rId23" Type="http://schemas.openxmlformats.org/officeDocument/2006/relationships/tags" Target="../tags/tag379.xml"/><Relationship Id="rId22" Type="http://schemas.openxmlformats.org/officeDocument/2006/relationships/tags" Target="../tags/tag378.xml"/><Relationship Id="rId21" Type="http://schemas.openxmlformats.org/officeDocument/2006/relationships/tags" Target="../tags/tag377.xml"/><Relationship Id="rId20" Type="http://schemas.openxmlformats.org/officeDocument/2006/relationships/tags" Target="../tags/tag376.xml"/><Relationship Id="rId2" Type="http://schemas.openxmlformats.org/officeDocument/2006/relationships/slideLayout" Target="../slideLayouts/slideLayout43.xml"/><Relationship Id="rId19" Type="http://schemas.openxmlformats.org/officeDocument/2006/relationships/slideLayout" Target="../slideLayouts/slideLayout60.xml"/><Relationship Id="rId18" Type="http://schemas.openxmlformats.org/officeDocument/2006/relationships/slideLayout" Target="../slideLayouts/slideLayout59.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3"/>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endParaRPr lang="zh-CN" altLang="en-US"/>
          </a:p>
        </p:txBody>
      </p:sp>
      <p:sp>
        <p:nvSpPr>
          <p:cNvPr id="1027" name="文本占位符 2"/>
          <p:cNvSpPr>
            <a:spLocks noGrp="1"/>
          </p:cNvSpPr>
          <p:nvPr>
            <p:ph type="body"/>
            <p:custDataLst>
              <p:tags r:id="rId24"/>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custDataLst>
              <p:tags r:id="rId25"/>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6"/>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27"/>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0"/>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endParaRPr lang="zh-CN" altLang="en-US"/>
          </a:p>
        </p:txBody>
      </p:sp>
      <p:sp>
        <p:nvSpPr>
          <p:cNvPr id="1027" name="文本占位符 2"/>
          <p:cNvSpPr>
            <a:spLocks noGrp="1"/>
          </p:cNvSpPr>
          <p:nvPr>
            <p:ph type="body"/>
            <p:custDataLst>
              <p:tags r:id="rId21"/>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custDataLst>
              <p:tags r:id="rId22"/>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3"/>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24"/>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Lst>
  <p:hf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Lst>
  <p:hf hdr="0" ftr="0" dt="0"/>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0.png"/><Relationship Id="rId1" Type="http://schemas.openxmlformats.org/officeDocument/2006/relationships/tags" Target="../tags/tag38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2.xml"/><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0.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1.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2.xml"/><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94.xml"/><Relationship Id="rId2" Type="http://schemas.openxmlformats.org/officeDocument/2006/relationships/image" Target="../media/image38.png"/><Relationship Id="rId1" Type="http://schemas.openxmlformats.org/officeDocument/2006/relationships/tags" Target="../tags/tag39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5.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tags" Target="../tags/tag396.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9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8.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3.xml"/><Relationship Id="rId1" Type="http://schemas.openxmlformats.org/officeDocument/2006/relationships/image" Target="../media/image17.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00.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tags" Target="../tags/tag399.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1.xml"/><Relationship Id="rId2" Type="http://schemas.openxmlformats.org/officeDocument/2006/relationships/image" Target="../media/image48.png"/><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0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3.xml"/><Relationship Id="rId1"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84.xml"/><Relationship Id="rId2" Type="http://schemas.openxmlformats.org/officeDocument/2006/relationships/image" Target="../media/image17.png"/><Relationship Id="rId1"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4.xml"/><Relationship Id="rId1"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5.xml"/><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6.xml"/><Relationship Id="rId1"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7.xml"/><Relationship Id="rId1"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8.xml"/><Relationship Id="rId1"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3.png"/><Relationship Id="rId1" Type="http://schemas.openxmlformats.org/officeDocument/2006/relationships/image" Target="../media/image62.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9.xml"/><Relationship Id="rId2" Type="http://schemas.openxmlformats.org/officeDocument/2006/relationships/image" Target="../media/image65.png"/><Relationship Id="rId1" Type="http://schemas.openxmlformats.org/officeDocument/2006/relationships/image" Target="../media/image6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85.xml"/><Relationship Id="rId2" Type="http://schemas.openxmlformats.org/officeDocument/2006/relationships/image" Target="../media/image17.png"/><Relationship Id="rId1"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70.png"/><Relationship Id="rId1" Type="http://schemas.openxmlformats.org/officeDocument/2006/relationships/image" Target="../media/image6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74.png"/><Relationship Id="rId1"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5.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77.png"/><Relationship Id="rId1"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6.xml"/><Relationship Id="rId1" Type="http://schemas.openxmlformats.org/officeDocument/2006/relationships/image" Target="../media/image20.jpe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78.png"/><Relationship Id="rId1" Type="http://schemas.openxmlformats.org/officeDocument/2006/relationships/tags" Target="../tags/tag41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1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12.xml"/><Relationship Id="rId1" Type="http://schemas.openxmlformats.org/officeDocument/2006/relationships/image" Target="../media/image17.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13.xml"/><Relationship Id="rId2" Type="http://schemas.openxmlformats.org/officeDocument/2006/relationships/image" Target="../media/image79.png"/><Relationship Id="rId1" Type="http://schemas.openxmlformats.org/officeDocument/2006/relationships/image" Target="../media/image47.jpe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14.xml"/><Relationship Id="rId2" Type="http://schemas.openxmlformats.org/officeDocument/2006/relationships/image" Target="../media/image81.png"/><Relationship Id="rId1"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15.xml"/><Relationship Id="rId1"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1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17.xml"/><Relationship Id="rId1" Type="http://schemas.openxmlformats.org/officeDocument/2006/relationships/image" Target="../media/image83.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18.xml"/><Relationship Id="rId2" Type="http://schemas.openxmlformats.org/officeDocument/2006/relationships/image" Target="../media/image85.png"/><Relationship Id="rId1" Type="http://schemas.openxmlformats.org/officeDocument/2006/relationships/image" Target="../media/image84.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8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8.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0692" y="947774"/>
            <a:ext cx="3042920" cy="1460500"/>
          </a:xfrm>
          <a:prstGeom prst="rect">
            <a:avLst/>
          </a:prstGeom>
        </p:spPr>
        <p:txBody>
          <a:bodyPr wrap="none">
            <a:spAutoFit/>
          </a:bodyPr>
          <a:lstStyle/>
          <a:p>
            <a:pPr algn="l"/>
            <a:r>
              <a:rPr lang="zh-CN" altLang="en-US" sz="2800" b="1" dirty="0">
                <a:solidFill>
                  <a:schemeClr val="bg1"/>
                </a:solidFill>
                <a:latin typeface="宋体" panose="02010600030101010101" pitchFamily="2" charset="-122"/>
                <a:cs typeface="宋体" panose="02010600030101010101" pitchFamily="2" charset="-122"/>
                <a:sym typeface="+mn-ea"/>
              </a:rPr>
              <a:t>盈建科混凝土抗震</a:t>
            </a:r>
            <a:endParaRPr lang="zh-CN" altLang="en-US" sz="2800" b="1" dirty="0">
              <a:solidFill>
                <a:schemeClr val="bg1"/>
              </a:solidFill>
              <a:latin typeface="宋体" panose="02010600030101010101" pitchFamily="2" charset="-122"/>
              <a:cs typeface="宋体" panose="02010600030101010101" pitchFamily="2" charset="-122"/>
              <a:sym typeface="+mn-ea"/>
            </a:endParaRPr>
          </a:p>
          <a:p>
            <a:pPr algn="l"/>
            <a:r>
              <a:rPr lang="zh-CN" altLang="en-US" sz="2800" b="1" dirty="0">
                <a:solidFill>
                  <a:schemeClr val="bg1"/>
                </a:solidFill>
                <a:latin typeface="宋体" panose="02010600030101010101" pitchFamily="2" charset="-122"/>
                <a:cs typeface="宋体" panose="02010600030101010101" pitchFamily="2" charset="-122"/>
                <a:sym typeface="+mn-ea"/>
              </a:rPr>
              <a:t>性能设计及改进</a:t>
            </a:r>
            <a:br>
              <a:rPr lang="zh-CN" altLang="en-US" sz="3300" dirty="0">
                <a:latin typeface="宋体" panose="02010600030101010101" pitchFamily="2" charset="-122"/>
                <a:cs typeface="宋体" panose="02010600030101010101" pitchFamily="2" charset="-122"/>
                <a:sym typeface="+mn-ea"/>
              </a:rPr>
            </a:br>
            <a:endParaRPr lang="zh-CN" altLang="en-US" sz="3300" b="1" dirty="0">
              <a:solidFill>
                <a:schemeClr val="bg1"/>
              </a:solidFill>
              <a:cs typeface="+mn-ea"/>
              <a:sym typeface="+mn-lt"/>
            </a:endParaRPr>
          </a:p>
        </p:txBody>
      </p:sp>
      <p:cxnSp>
        <p:nvCxnSpPr>
          <p:cNvPr id="12" name="直接连接符 11"/>
          <p:cNvCxnSpPr/>
          <p:nvPr/>
        </p:nvCxnSpPr>
        <p:spPr>
          <a:xfrm>
            <a:off x="138509" y="3395504"/>
            <a:ext cx="34192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38430" y="4011295"/>
            <a:ext cx="1302385" cy="429371"/>
            <a:chOff x="1206501" y="4986867"/>
            <a:chExt cx="2146300" cy="553598"/>
          </a:xfrm>
        </p:grpSpPr>
        <p:sp>
          <p:nvSpPr>
            <p:cNvPr id="13" name="矩形 12"/>
            <p:cNvSpPr/>
            <p:nvPr/>
          </p:nvSpPr>
          <p:spPr>
            <a:xfrm>
              <a:off x="1469662" y="5065607"/>
              <a:ext cx="1822969" cy="474858"/>
            </a:xfrm>
            <a:prstGeom prst="rect">
              <a:avLst/>
            </a:prstGeom>
          </p:spPr>
          <p:txBody>
            <a:bodyPr wrap="square">
              <a:spAutoFit/>
            </a:bodyPr>
            <a:lstStyle/>
            <a:p>
              <a:r>
                <a:rPr lang="en-US" sz="1800" dirty="0">
                  <a:solidFill>
                    <a:schemeClr val="bg1"/>
                  </a:solidFill>
                  <a:cs typeface="+mn-ea"/>
                  <a:sym typeface="+mn-lt"/>
                </a:rPr>
                <a:t>2021.09</a:t>
              </a:r>
              <a:endParaRPr lang="en-US" sz="1800" dirty="0">
                <a:solidFill>
                  <a:schemeClr val="bg1"/>
                </a:solidFill>
                <a:cs typeface="+mn-ea"/>
                <a:sym typeface="+mn-lt"/>
              </a:endParaRPr>
            </a:p>
          </p:txBody>
        </p:sp>
        <p:sp>
          <p:nvSpPr>
            <p:cNvPr id="14" name="矩形: 圆角 13"/>
            <p:cNvSpPr/>
            <p:nvPr/>
          </p:nvSpPr>
          <p:spPr>
            <a:xfrm>
              <a:off x="1206501" y="4986867"/>
              <a:ext cx="2146300" cy="4953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grpSp>
      <p:sp>
        <p:nvSpPr>
          <p:cNvPr id="3" name="矩形 2"/>
          <p:cNvSpPr/>
          <p:nvPr/>
        </p:nvSpPr>
        <p:spPr>
          <a:xfrm>
            <a:off x="41277" y="2940050"/>
            <a:ext cx="4146549" cy="391160"/>
          </a:xfrm>
          <a:prstGeom prst="rect">
            <a:avLst/>
          </a:prstGeom>
        </p:spPr>
        <p:txBody>
          <a:bodyPr wrap="square">
            <a:spAutoFit/>
          </a:bodyPr>
          <a:lstStyle/>
          <a:p>
            <a:r>
              <a:rPr lang="zh-CN" altLang="en-US" sz="1950" dirty="0">
                <a:solidFill>
                  <a:schemeClr val="bg1"/>
                </a:solidFill>
                <a:cs typeface="+mn-ea"/>
                <a:sym typeface="+mn-lt"/>
              </a:rPr>
              <a:t>北京盈建科软件股份有限公司</a:t>
            </a:r>
            <a:endParaRPr lang="zh-CN" altLang="en-US" sz="1950" dirty="0">
              <a:solidFill>
                <a:schemeClr val="bg1"/>
              </a:solidFill>
              <a:cs typeface="+mn-ea"/>
              <a:sym typeface="+mn-lt"/>
            </a:endParaRPr>
          </a:p>
        </p:txBody>
      </p:sp>
      <p:sp>
        <p:nvSpPr>
          <p:cNvPr id="2" name="矩形 1"/>
          <p:cNvSpPr/>
          <p:nvPr/>
        </p:nvSpPr>
        <p:spPr>
          <a:xfrm>
            <a:off x="220980" y="3538220"/>
            <a:ext cx="1457325" cy="391160"/>
          </a:xfrm>
          <a:prstGeom prst="rect">
            <a:avLst/>
          </a:prstGeom>
        </p:spPr>
        <p:txBody>
          <a:bodyPr wrap="square">
            <a:spAutoFit/>
          </a:bodyPr>
          <a:p>
            <a:r>
              <a:rPr lang="zh-CN" altLang="en-US" sz="1950" dirty="0">
                <a:solidFill>
                  <a:schemeClr val="bg1"/>
                </a:solidFill>
                <a:cs typeface="+mn-ea"/>
                <a:sym typeface="+mn-lt"/>
              </a:rPr>
              <a:t>吴传鑫</a:t>
            </a:r>
            <a:endParaRPr lang="zh-CN" altLang="en-US" sz="1950" dirty="0">
              <a:solidFill>
                <a:schemeClr val="bg1"/>
              </a:solidFill>
              <a:cs typeface="+mn-ea"/>
              <a:sym typeface="+mn-lt"/>
            </a:endParaRPr>
          </a:p>
        </p:txBody>
      </p:sp>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Rectangle 3"/>
          <p:cNvSpPr>
            <a:spLocks noGrp="1"/>
          </p:cNvSpPr>
          <p:nvPr>
            <p:ph type="body" idx="4294967295"/>
          </p:nvPr>
        </p:nvSpPr>
        <p:spPr>
          <a:xfrm>
            <a:off x="704850" y="634365"/>
            <a:ext cx="7115810" cy="4219575"/>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48130" name="图片 1"/>
          <p:cNvPicPr>
            <a:picLocks noChangeAspect="1"/>
          </p:cNvPicPr>
          <p:nvPr/>
        </p:nvPicPr>
        <p:blipFill>
          <a:blip r:embed="rId1"/>
          <a:stretch>
            <a:fillRect/>
          </a:stretch>
        </p:blipFill>
        <p:spPr>
          <a:xfrm>
            <a:off x="704850" y="1256030"/>
            <a:ext cx="6967855" cy="274320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图片 1"/>
          <p:cNvPicPr>
            <a:picLocks noChangeAspect="1"/>
          </p:cNvPicPr>
          <p:nvPr/>
        </p:nvPicPr>
        <p:blipFill>
          <a:blip r:embed="rId1"/>
          <a:stretch>
            <a:fillRect/>
          </a:stretch>
        </p:blipFill>
        <p:spPr>
          <a:xfrm>
            <a:off x="668655" y="160655"/>
            <a:ext cx="8129905" cy="2642870"/>
          </a:xfrm>
          <a:prstGeom prst="rect">
            <a:avLst/>
          </a:prstGeom>
          <a:noFill/>
          <a:ln w="9525">
            <a:noFill/>
          </a:ln>
        </p:spPr>
      </p:pic>
      <p:pic>
        <p:nvPicPr>
          <p:cNvPr id="49154" name="图片 2"/>
          <p:cNvPicPr>
            <a:picLocks noChangeAspect="1"/>
          </p:cNvPicPr>
          <p:nvPr/>
        </p:nvPicPr>
        <p:blipFill>
          <a:blip r:embed="rId2"/>
          <a:stretch>
            <a:fillRect/>
          </a:stretch>
        </p:blipFill>
        <p:spPr>
          <a:xfrm>
            <a:off x="610870" y="2803525"/>
            <a:ext cx="8188325" cy="163766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图片 3"/>
          <p:cNvPicPr>
            <a:picLocks noChangeAspect="1"/>
          </p:cNvPicPr>
          <p:nvPr/>
        </p:nvPicPr>
        <p:blipFill>
          <a:blip r:embed="rId1"/>
          <a:stretch>
            <a:fillRect/>
          </a:stretch>
        </p:blipFill>
        <p:spPr>
          <a:xfrm>
            <a:off x="473710" y="267335"/>
            <a:ext cx="6395085" cy="4243705"/>
          </a:xfrm>
          <a:prstGeom prst="rect">
            <a:avLst/>
          </a:prstGeom>
          <a:noFill/>
          <a:ln w="9525">
            <a:noFill/>
          </a:ln>
        </p:spPr>
      </p:pic>
      <p:sp>
        <p:nvSpPr>
          <p:cNvPr id="50178" name="文本框 2"/>
          <p:cNvSpPr txBox="1"/>
          <p:nvPr/>
        </p:nvSpPr>
        <p:spPr>
          <a:xfrm>
            <a:off x="6868795" y="300355"/>
            <a:ext cx="2073275" cy="3538220"/>
          </a:xfrm>
          <a:prstGeom prst="rect">
            <a:avLst/>
          </a:prstGeom>
          <a:noFill/>
          <a:ln w="9525">
            <a:noFill/>
          </a:ln>
        </p:spPr>
        <p:txBody>
          <a:bodyPr wrap="square" anchor="t">
            <a:spAutoFit/>
          </a:bodyPr>
          <a:p>
            <a:r>
              <a:rPr lang="zh-CN" altLang="en-US" sz="1600">
                <a:solidFill>
                  <a:srgbClr val="FF0000"/>
                </a:solidFill>
                <a:latin typeface="宋体" panose="02010600030101010101" pitchFamily="2" charset="-122"/>
                <a:ea typeface="宋体" panose="02010600030101010101" pitchFamily="2" charset="-122"/>
              </a:rPr>
              <a:t>一般来说高烈度地区，性能目标可以取得低一些，如广东省</a:t>
            </a:r>
            <a:r>
              <a:rPr lang="en-US" altLang="zh-CN" sz="1600">
                <a:solidFill>
                  <a:srgbClr val="FF0000"/>
                </a:solidFill>
                <a:latin typeface="宋体" panose="02010600030101010101" pitchFamily="2" charset="-122"/>
                <a:ea typeface="宋体" panose="02010600030101010101" pitchFamily="2" charset="-122"/>
              </a:rPr>
              <a:t>6</a:t>
            </a:r>
            <a:r>
              <a:rPr lang="zh-CN" altLang="en-US"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宋体" panose="02010600030101010101" pitchFamily="2" charset="-122"/>
                <a:ea typeface="宋体" panose="02010600030101010101" pitchFamily="2" charset="-122"/>
              </a:rPr>
              <a:t>7</a:t>
            </a:r>
            <a:r>
              <a:rPr lang="zh-CN" altLang="en-US" sz="1600">
                <a:solidFill>
                  <a:srgbClr val="FF0000"/>
                </a:solidFill>
                <a:latin typeface="宋体" panose="02010600030101010101" pitchFamily="2" charset="-122"/>
                <a:ea typeface="宋体" panose="02010600030101010101" pitchFamily="2" charset="-122"/>
              </a:rPr>
              <a:t>度地区性能目标一般选</a:t>
            </a:r>
            <a:r>
              <a:rPr lang="en-US" altLang="zh-CN" sz="1600">
                <a:solidFill>
                  <a:srgbClr val="FF0000"/>
                </a:solidFill>
                <a:latin typeface="宋体" panose="02010600030101010101" pitchFamily="2" charset="-122"/>
                <a:ea typeface="宋体" panose="02010600030101010101" pitchFamily="2" charset="-122"/>
              </a:rPr>
              <a:t>C;8</a:t>
            </a:r>
            <a:r>
              <a:rPr lang="zh-CN" altLang="en-US" sz="1600">
                <a:solidFill>
                  <a:srgbClr val="FF0000"/>
                </a:solidFill>
                <a:latin typeface="宋体" panose="02010600030101010101" pitchFamily="2" charset="-122"/>
                <a:ea typeface="宋体" panose="02010600030101010101" pitchFamily="2" charset="-122"/>
              </a:rPr>
              <a:t>度选</a:t>
            </a:r>
            <a:r>
              <a:rPr lang="en-US" altLang="zh-CN" sz="1600">
                <a:solidFill>
                  <a:srgbClr val="FF0000"/>
                </a:solidFill>
                <a:latin typeface="宋体" panose="02010600030101010101" pitchFamily="2" charset="-122"/>
                <a:ea typeface="宋体" panose="02010600030101010101" pitchFamily="2" charset="-122"/>
              </a:rPr>
              <a:t>D</a:t>
            </a:r>
            <a:r>
              <a:rPr lang="zh-CN" altLang="en-US" sz="1600">
                <a:solidFill>
                  <a:srgbClr val="FF0000"/>
                </a:solidFill>
                <a:latin typeface="宋体" panose="02010600030101010101" pitchFamily="2" charset="-122"/>
                <a:ea typeface="宋体" panose="02010600030101010101" pitchFamily="2" charset="-122"/>
              </a:rPr>
              <a:t>，海南</a:t>
            </a:r>
            <a:r>
              <a:rPr lang="en-US" altLang="zh-CN" sz="1600">
                <a:solidFill>
                  <a:srgbClr val="FF0000"/>
                </a:solidFill>
                <a:latin typeface="宋体" panose="02010600030101010101" pitchFamily="2" charset="-122"/>
                <a:ea typeface="宋体" panose="02010600030101010101" pitchFamily="2" charset="-122"/>
              </a:rPr>
              <a:t>8</a:t>
            </a:r>
            <a:r>
              <a:rPr lang="zh-CN" altLang="en-US" sz="1600">
                <a:solidFill>
                  <a:srgbClr val="FF0000"/>
                </a:solidFill>
                <a:latin typeface="宋体" panose="02010600030101010101" pitchFamily="2" charset="-122"/>
                <a:ea typeface="宋体" panose="02010600030101010101" pitchFamily="2" charset="-122"/>
              </a:rPr>
              <a:t>度一般选</a:t>
            </a:r>
            <a:r>
              <a:rPr lang="en-US" altLang="zh-CN" sz="1600">
                <a:solidFill>
                  <a:srgbClr val="FF0000"/>
                </a:solidFill>
                <a:latin typeface="宋体" panose="02010600030101010101" pitchFamily="2" charset="-122"/>
                <a:ea typeface="宋体" panose="02010600030101010101" pitchFamily="2" charset="-122"/>
              </a:rPr>
              <a:t>D.</a:t>
            </a:r>
            <a:endParaRPr lang="en-US" altLang="zh-CN" sz="1600">
              <a:solidFill>
                <a:srgbClr val="FF0000"/>
              </a:solidFill>
              <a:latin typeface="宋体" panose="02010600030101010101" pitchFamily="2" charset="-122"/>
              <a:ea typeface="宋体" panose="02010600030101010101" pitchFamily="2" charset="-122"/>
            </a:endParaRPr>
          </a:p>
          <a:p>
            <a:r>
              <a:rPr lang="zh-CN" altLang="en-US" sz="1600">
                <a:solidFill>
                  <a:srgbClr val="FF0000"/>
                </a:solidFill>
                <a:latin typeface="宋体" panose="02010600030101010101" pitchFamily="2" charset="-122"/>
                <a:ea typeface="宋体" panose="02010600030101010101" pitchFamily="2" charset="-122"/>
              </a:rPr>
              <a:t>允许确定整体结构的性能目标后，局部构件提高性能水准的情况。如</a:t>
            </a:r>
            <a:r>
              <a:rPr lang="en-US" altLang="zh-CN" sz="1600">
                <a:solidFill>
                  <a:srgbClr val="FF0000"/>
                </a:solidFill>
                <a:latin typeface="宋体" panose="02010600030101010101" pitchFamily="2" charset="-122"/>
                <a:ea typeface="宋体" panose="02010600030101010101" pitchFamily="2" charset="-122"/>
              </a:rPr>
              <a:t>8</a:t>
            </a:r>
            <a:r>
              <a:rPr lang="zh-CN" altLang="en-US" sz="1600">
                <a:solidFill>
                  <a:srgbClr val="FF0000"/>
                </a:solidFill>
                <a:latin typeface="宋体" panose="02010600030101010101" pitchFamily="2" charset="-122"/>
                <a:ea typeface="宋体" panose="02010600030101010101" pitchFamily="2" charset="-122"/>
              </a:rPr>
              <a:t>度</a:t>
            </a:r>
            <a:r>
              <a:rPr lang="en-US" altLang="zh-CN" sz="1600">
                <a:solidFill>
                  <a:srgbClr val="FF0000"/>
                </a:solidFill>
                <a:latin typeface="宋体" panose="02010600030101010101" pitchFamily="2" charset="-122"/>
                <a:ea typeface="宋体" panose="02010600030101010101" pitchFamily="2" charset="-122"/>
              </a:rPr>
              <a:t>D</a:t>
            </a:r>
            <a:r>
              <a:rPr lang="zh-CN" altLang="en-US" sz="1600">
                <a:solidFill>
                  <a:srgbClr val="FF0000"/>
                </a:solidFill>
                <a:latin typeface="宋体" panose="02010600030101010101" pitchFamily="2" charset="-122"/>
                <a:ea typeface="宋体" panose="02010600030101010101" pitchFamily="2" charset="-122"/>
              </a:rPr>
              <a:t>，性能水准为</a:t>
            </a:r>
            <a:r>
              <a:rPr lang="en-US" altLang="zh-CN" sz="1600">
                <a:solidFill>
                  <a:srgbClr val="FF0000"/>
                </a:solidFill>
                <a:latin typeface="宋体" panose="02010600030101010101" pitchFamily="2" charset="-122"/>
                <a:ea typeface="宋体" panose="02010600030101010101" pitchFamily="2" charset="-122"/>
              </a:rPr>
              <a:t>1.4.5</a:t>
            </a:r>
            <a:r>
              <a:rPr lang="zh-CN" altLang="en-US" sz="1600">
                <a:solidFill>
                  <a:srgbClr val="FF0000"/>
                </a:solidFill>
                <a:latin typeface="宋体" panose="02010600030101010101" pitchFamily="2" charset="-122"/>
                <a:ea typeface="宋体" panose="02010600030101010101" pitchFamily="2" charset="-122"/>
              </a:rPr>
              <a:t>，允许将关键构件中震性能水准提高到</a:t>
            </a:r>
            <a:r>
              <a:rPr lang="en-US" altLang="zh-CN" sz="1600">
                <a:solidFill>
                  <a:srgbClr val="FF0000"/>
                </a:solidFill>
                <a:latin typeface="宋体" panose="02010600030101010101" pitchFamily="2" charset="-122"/>
                <a:ea typeface="宋体" panose="02010600030101010101" pitchFamily="2" charset="-122"/>
              </a:rPr>
              <a:t>3</a:t>
            </a:r>
            <a:r>
              <a:rPr lang="zh-CN" altLang="en-US" sz="1600">
                <a:solidFill>
                  <a:srgbClr val="FF0000"/>
                </a:solidFill>
                <a:latin typeface="宋体" panose="02010600030101010101" pitchFamily="2" charset="-122"/>
                <a:ea typeface="宋体" panose="02010600030101010101" pitchFamily="2" charset="-122"/>
              </a:rPr>
              <a:t>，也就是</a:t>
            </a:r>
            <a:r>
              <a:rPr lang="en-US" altLang="zh-CN" sz="1600">
                <a:solidFill>
                  <a:srgbClr val="FF0000"/>
                </a:solidFill>
                <a:latin typeface="宋体" panose="02010600030101010101" pitchFamily="2" charset="-122"/>
                <a:ea typeface="宋体" panose="02010600030101010101" pitchFamily="2" charset="-122"/>
              </a:rPr>
              <a:t>“</a:t>
            </a:r>
            <a:r>
              <a:rPr lang="zh-CN" altLang="en-US" sz="1600">
                <a:solidFill>
                  <a:srgbClr val="FF0000"/>
                </a:solidFill>
                <a:latin typeface="宋体" panose="02010600030101010101" pitchFamily="2" charset="-122"/>
                <a:ea typeface="宋体" panose="02010600030101010101" pitchFamily="2" charset="-122"/>
              </a:rPr>
              <a:t>弱</a:t>
            </a:r>
            <a:r>
              <a:rPr lang="en-US" altLang="zh-CN" sz="1600">
                <a:solidFill>
                  <a:srgbClr val="FF0000"/>
                </a:solidFill>
                <a:latin typeface="宋体" panose="02010600030101010101" pitchFamily="2" charset="-122"/>
                <a:ea typeface="宋体" panose="02010600030101010101" pitchFamily="2" charset="-122"/>
              </a:rPr>
              <a:t>C”.</a:t>
            </a:r>
            <a:endParaRPr lang="en-US" altLang="zh-CN" sz="1600">
              <a:solidFill>
                <a:srgbClr val="FF0000"/>
              </a:solidFill>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Rectangle 3"/>
          <p:cNvSpPr>
            <a:spLocks noGrp="1"/>
          </p:cNvSpPr>
          <p:nvPr>
            <p:ph type="body" idx="4294967295"/>
          </p:nvPr>
        </p:nvSpPr>
        <p:spPr>
          <a:xfrm>
            <a:off x="631190" y="692150"/>
            <a:ext cx="8079740" cy="4451350"/>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51202" name="图片 1"/>
          <p:cNvPicPr>
            <a:picLocks noChangeAspect="1"/>
          </p:cNvPicPr>
          <p:nvPr/>
        </p:nvPicPr>
        <p:blipFill>
          <a:blip r:embed="rId1"/>
          <a:stretch>
            <a:fillRect/>
          </a:stretch>
        </p:blipFill>
        <p:spPr>
          <a:xfrm>
            <a:off x="891540" y="1194435"/>
            <a:ext cx="6988810" cy="263969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1"/>
          <p:cNvPicPr>
            <a:picLocks noChangeAspect="1"/>
          </p:cNvPicPr>
          <p:nvPr/>
        </p:nvPicPr>
        <p:blipFill>
          <a:blip r:embed="rId1"/>
          <a:stretch>
            <a:fillRect/>
          </a:stretch>
        </p:blipFill>
        <p:spPr>
          <a:xfrm>
            <a:off x="1735455" y="211455"/>
            <a:ext cx="5859145" cy="436054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51230" y="1111885"/>
            <a:ext cx="7457440" cy="1547495"/>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3" name="图片 2"/>
          <p:cNvPicPr>
            <a:picLocks noChangeAspect="1"/>
          </p:cNvPicPr>
          <p:nvPr/>
        </p:nvPicPr>
        <p:blipFill>
          <a:blip r:embed="rId1"/>
          <a:stretch>
            <a:fillRect/>
          </a:stretch>
        </p:blipFill>
        <p:spPr>
          <a:xfrm>
            <a:off x="1085850" y="324485"/>
            <a:ext cx="7093585" cy="415226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3"/>
          <p:cNvSpPr>
            <a:spLocks noGrp="1"/>
          </p:cNvSpPr>
          <p:nvPr>
            <p:ph type="body" idx="4294967295"/>
          </p:nvPr>
        </p:nvSpPr>
        <p:spPr>
          <a:xfrm>
            <a:off x="946150" y="3971290"/>
            <a:ext cx="6944360" cy="557530"/>
          </a:xfrm>
          <a:ln>
            <a:miter/>
          </a:ln>
        </p:spPr>
        <p:txBody>
          <a:bodyPr wrap="square" anchor="t"/>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u="none" strike="noStrike" kern="1200" cap="none" spc="0" normalizeH="0" baseline="0" noProof="1" dirty="0">
                <a:solidFill>
                  <a:srgbClr val="002060"/>
                </a:solidFill>
                <a:latin typeface="宋体" panose="02010600030101010101" pitchFamily="2" charset="-122"/>
                <a:ea typeface="宋体" panose="02010600030101010101" pitchFamily="2" charset="-122"/>
                <a:cs typeface="+mn-cs"/>
              </a:rPr>
              <a:t>软件默认剪力墙为关键构件，柱、支撑为一般竖向构件，梁为耗能构件。需根据项目需要人工干预。</a:t>
            </a:r>
            <a:endParaRPr kumimoji="0" lang="zh-CN" altLang="en-US" sz="1800" b="1" i="0" u="none" strike="noStrike" kern="1200" cap="none" spc="0" normalizeH="0" baseline="0" noProof="1" dirty="0">
              <a:solidFill>
                <a:srgbClr val="002060"/>
              </a:solidFill>
              <a:latin typeface="宋体" panose="02010600030101010101" pitchFamily="2" charset="-122"/>
              <a:ea typeface="宋体" panose="02010600030101010101" pitchFamily="2" charset="-122"/>
              <a:cs typeface="+mn-cs"/>
            </a:endParaRPr>
          </a:p>
        </p:txBody>
      </p:sp>
      <p:pic>
        <p:nvPicPr>
          <p:cNvPr id="55298" name="图片 1"/>
          <p:cNvPicPr>
            <a:picLocks noChangeAspect="1"/>
          </p:cNvPicPr>
          <p:nvPr>
            <p:custDataLst>
              <p:tags r:id="rId1"/>
            </p:custDataLst>
          </p:nvPr>
        </p:nvPicPr>
        <p:blipFill>
          <a:blip r:embed="rId2"/>
          <a:stretch>
            <a:fillRect/>
          </a:stretch>
        </p:blipFill>
        <p:spPr>
          <a:xfrm>
            <a:off x="1092835" y="79375"/>
            <a:ext cx="6548755" cy="383667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Rectangle 3"/>
          <p:cNvSpPr>
            <a:spLocks noGrp="1"/>
          </p:cNvSpPr>
          <p:nvPr>
            <p:ph type="body" idx="4294967295"/>
          </p:nvPr>
        </p:nvSpPr>
        <p:spPr>
          <a:xfrm>
            <a:off x="1674495" y="158115"/>
            <a:ext cx="7180580" cy="4618355"/>
          </a:xfrm>
        </p:spPr>
        <p:txBody>
          <a:bodyPr wrap="square" anchor="t"/>
          <a:p>
            <a:pPr marL="0" indent="0" eaLnBrk="1" hangingPunct="1">
              <a:buNone/>
            </a:pP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56322" name="图片 2"/>
          <p:cNvPicPr>
            <a:picLocks noChangeAspect="1"/>
          </p:cNvPicPr>
          <p:nvPr/>
        </p:nvPicPr>
        <p:blipFill>
          <a:blip r:embed="rId1"/>
          <a:stretch>
            <a:fillRect/>
          </a:stretch>
        </p:blipFill>
        <p:spPr>
          <a:xfrm>
            <a:off x="1864995" y="628968"/>
            <a:ext cx="5113338" cy="3989387"/>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Rectangle 3"/>
          <p:cNvSpPr>
            <a:spLocks noGrp="1"/>
          </p:cNvSpPr>
          <p:nvPr>
            <p:ph type="body" idx="4294967295"/>
          </p:nvPr>
        </p:nvSpPr>
        <p:spPr>
          <a:xfrm>
            <a:off x="1357630" y="372110"/>
            <a:ext cx="5721985" cy="788670"/>
          </a:xfrm>
        </p:spPr>
        <p:txBody>
          <a:bodyPr wrap="square" anchor="t"/>
          <a:p>
            <a:pPr marL="0" indent="0" eaLnBrk="1" hangingPunct="1">
              <a:buNone/>
            </a:pP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57346" name="图片 1"/>
          <p:cNvPicPr>
            <a:picLocks noChangeAspect="1"/>
          </p:cNvPicPr>
          <p:nvPr/>
        </p:nvPicPr>
        <p:blipFill>
          <a:blip r:embed="rId1"/>
          <a:stretch>
            <a:fillRect/>
          </a:stretch>
        </p:blipFill>
        <p:spPr>
          <a:xfrm>
            <a:off x="1540510" y="931545"/>
            <a:ext cx="5283835" cy="325818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标题 1"/>
          <p:cNvSpPr>
            <a:spLocks noGrp="1"/>
          </p:cNvSpPr>
          <p:nvPr>
            <p:ph type="title"/>
          </p:nvPr>
        </p:nvSpPr>
        <p:spPr>
          <a:xfrm>
            <a:off x="3043555" y="479425"/>
            <a:ext cx="1331595" cy="641350"/>
          </a:xfrm>
        </p:spPr>
        <p:txBody>
          <a:bodyPr anchor="ctr"/>
          <a:p>
            <a:r>
              <a:rPr lang="zh-CN" altLang="en-US" sz="3200" b="0">
                <a:latin typeface="宋体" panose="02010600030101010101" pitchFamily="2" charset="-122"/>
                <a:ea typeface="宋体" panose="02010600030101010101" pitchFamily="2" charset="-122"/>
              </a:rPr>
              <a:t>提纲</a:t>
            </a:r>
            <a:endParaRPr lang="zh-CN" altLang="en-US" sz="3200" b="0">
              <a:latin typeface="宋体" panose="02010600030101010101" pitchFamily="2" charset="-122"/>
              <a:ea typeface="宋体" panose="02010600030101010101" pitchFamily="2" charset="-122"/>
            </a:endParaRPr>
          </a:p>
        </p:txBody>
      </p:sp>
      <p:sp>
        <p:nvSpPr>
          <p:cNvPr id="39938" name="内容占位符 1"/>
          <p:cNvSpPr>
            <a:spLocks noGrp="1"/>
          </p:cNvSpPr>
          <p:nvPr>
            <p:ph idx="1"/>
          </p:nvPr>
        </p:nvSpPr>
        <p:spPr>
          <a:xfrm>
            <a:off x="1390650" y="1355725"/>
            <a:ext cx="6259830" cy="2540000"/>
          </a:xfrm>
        </p:spPr>
        <p:txBody>
          <a:bodyPr anchor="t"/>
          <a:p>
            <a:pPr marL="0"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1</a:t>
            </a:r>
            <a:r>
              <a:rPr lang="zh-CN" altLang="en-US" sz="2400" b="0">
                <a:latin typeface="宋体" panose="02010600030101010101" pitchFamily="2" charset="-122"/>
                <a:ea typeface="宋体" panose="02010600030101010101" pitchFamily="2" charset="-122"/>
                <a:cs typeface="宋体" panose="02010600030101010101" pitchFamily="2" charset="-122"/>
              </a:rPr>
              <a:t>、高规性能设计及软件的使用</a:t>
            </a:r>
            <a:endParaRPr lang="zh-CN" altLang="en-US" sz="2400" b="0">
              <a:latin typeface="宋体" panose="02010600030101010101" pitchFamily="2" charset="-122"/>
              <a:ea typeface="宋体" panose="02010600030101010101" pitchFamily="2" charset="-122"/>
              <a:cs typeface="宋体" panose="02010600030101010101" pitchFamily="2" charset="-122"/>
            </a:endParaRPr>
          </a:p>
          <a:p>
            <a:pPr marL="0"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2</a:t>
            </a:r>
            <a:r>
              <a:rPr lang="zh-CN" altLang="en-US" sz="2400" b="0">
                <a:latin typeface="宋体" panose="02010600030101010101" pitchFamily="2" charset="-122"/>
                <a:ea typeface="宋体" panose="02010600030101010101" pitchFamily="2" charset="-122"/>
                <a:cs typeface="宋体" panose="02010600030101010101" pitchFamily="2" charset="-122"/>
              </a:rPr>
              <a:t>、案例分享</a:t>
            </a:r>
            <a:endParaRPr lang="zh-CN" altLang="en-US" sz="2400" b="0">
              <a:latin typeface="宋体" panose="02010600030101010101" pitchFamily="2" charset="-122"/>
              <a:ea typeface="宋体" panose="02010600030101010101" pitchFamily="2" charset="-122"/>
              <a:cs typeface="宋体" panose="02010600030101010101" pitchFamily="2" charset="-122"/>
            </a:endParaRPr>
          </a:p>
          <a:p>
            <a:pPr marL="0"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3</a:t>
            </a:r>
            <a:r>
              <a:rPr lang="zh-CN" altLang="en-US" sz="2400" b="0">
                <a:latin typeface="宋体" panose="02010600030101010101" pitchFamily="2" charset="-122"/>
                <a:ea typeface="宋体" panose="02010600030101010101" pitchFamily="2" charset="-122"/>
                <a:cs typeface="宋体" panose="02010600030101010101" pitchFamily="2" charset="-122"/>
              </a:rPr>
              <a:t>、抗规性能设计及新增包络设计功能</a:t>
            </a:r>
            <a:endParaRPr lang="zh-CN" altLang="en-US" sz="2400" b="0">
              <a:latin typeface="宋体" panose="02010600030101010101" pitchFamily="2" charset="-122"/>
              <a:ea typeface="宋体" panose="02010600030101010101" pitchFamily="2" charset="-122"/>
              <a:cs typeface="宋体" panose="02010600030101010101" pitchFamily="2" charset="-122"/>
            </a:endParaRPr>
          </a:p>
          <a:p>
            <a:pPr marL="0"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4</a:t>
            </a:r>
            <a:r>
              <a:rPr lang="zh-CN" altLang="en-US" sz="2400" b="0">
                <a:latin typeface="宋体" panose="02010600030101010101" pitchFamily="2" charset="-122"/>
                <a:ea typeface="宋体" panose="02010600030101010101" pitchFamily="2" charset="-122"/>
                <a:cs typeface="宋体" panose="02010600030101010101" pitchFamily="2" charset="-122"/>
              </a:rPr>
              <a:t>、抗规性能设计软件的使用</a:t>
            </a:r>
            <a:endParaRPr lang="zh-CN" altLang="en-US" sz="2400" b="0">
              <a:latin typeface="宋体" panose="02010600030101010101" pitchFamily="2" charset="-122"/>
              <a:ea typeface="宋体" panose="02010600030101010101" pitchFamily="2" charset="-122"/>
              <a:cs typeface="宋体" panose="02010600030101010101" pitchFamily="2" charset="-122"/>
            </a:endParaRPr>
          </a:p>
          <a:p>
            <a:pPr marL="0" indent="0">
              <a:buNone/>
            </a:pPr>
            <a:endParaRPr lang="zh-CN" altLang="en-US" sz="2400" b="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Rectangle 3"/>
          <p:cNvSpPr>
            <a:spLocks noGrp="1"/>
          </p:cNvSpPr>
          <p:nvPr>
            <p:ph type="body" idx="4294967295"/>
          </p:nvPr>
        </p:nvSpPr>
        <p:spPr>
          <a:xfrm>
            <a:off x="1654810" y="203200"/>
            <a:ext cx="5834380" cy="459105"/>
          </a:xfrm>
        </p:spPr>
        <p:txBody>
          <a:bodyPr wrap="square" anchor="t"/>
          <a:p>
            <a:pPr marL="0" indent="0" eaLnBrk="1" hangingPunct="1">
              <a:buNone/>
            </a:pP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58370" name="图片 1"/>
          <p:cNvPicPr>
            <a:picLocks noChangeAspect="1"/>
          </p:cNvPicPr>
          <p:nvPr/>
        </p:nvPicPr>
        <p:blipFill>
          <a:blip r:embed="rId1"/>
          <a:stretch>
            <a:fillRect/>
          </a:stretch>
        </p:blipFill>
        <p:spPr>
          <a:xfrm>
            <a:off x="1842135" y="662305"/>
            <a:ext cx="5115560" cy="404114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Rectangle 3"/>
          <p:cNvSpPr>
            <a:spLocks noGrp="1"/>
          </p:cNvSpPr>
          <p:nvPr>
            <p:ph type="body" idx="4294967295"/>
          </p:nvPr>
        </p:nvSpPr>
        <p:spPr>
          <a:xfrm>
            <a:off x="1006475" y="591820"/>
            <a:ext cx="6229985" cy="462915"/>
          </a:xfrm>
        </p:spPr>
        <p:txBody>
          <a:bodyPr wrap="square" anchor="t"/>
          <a:p>
            <a:pPr marL="0" indent="0" eaLnBrk="1" hangingPunct="1">
              <a:buNone/>
            </a:pP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59394" name="图片 2"/>
          <p:cNvPicPr>
            <a:picLocks noChangeAspect="1"/>
          </p:cNvPicPr>
          <p:nvPr/>
        </p:nvPicPr>
        <p:blipFill>
          <a:blip r:embed="rId1"/>
          <a:stretch>
            <a:fillRect/>
          </a:stretch>
        </p:blipFill>
        <p:spPr>
          <a:xfrm>
            <a:off x="702310" y="1325880"/>
            <a:ext cx="7933690" cy="240093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内容占位符 2"/>
          <p:cNvSpPr>
            <a:spLocks noGrp="1"/>
          </p:cNvSpPr>
          <p:nvPr>
            <p:ph idx="1"/>
          </p:nvPr>
        </p:nvSpPr>
        <p:spPr>
          <a:xfrm>
            <a:off x="848995" y="693420"/>
            <a:ext cx="7148830" cy="863600"/>
          </a:xfrm>
        </p:spPr>
        <p:txBody>
          <a:bodyPr anchor="t"/>
          <a:p>
            <a:pPr marL="0" indent="0">
              <a:buNone/>
            </a:pPr>
            <a:r>
              <a:rPr lang="zh-CN" altLang="en-US" sz="2000">
                <a:latin typeface="宋体" panose="02010600030101010101" pitchFamily="2" charset="-122"/>
                <a:ea typeface="宋体" panose="02010600030101010101" pitchFamily="2" charset="-122"/>
                <a:cs typeface="宋体" panose="02010600030101010101" pitchFamily="2" charset="-122"/>
              </a:rPr>
              <a:t>大震下性能</a:t>
            </a:r>
            <a:r>
              <a:rPr lang="en-US" altLang="zh-CN" sz="2000">
                <a:latin typeface="宋体" panose="02010600030101010101" pitchFamily="2" charset="-122"/>
                <a:ea typeface="宋体" panose="02010600030101010101" pitchFamily="2" charset="-122"/>
                <a:cs typeface="宋体" panose="02010600030101010101" pitchFamily="2" charset="-122"/>
              </a:rPr>
              <a:t>3,4,5</a:t>
            </a:r>
            <a:r>
              <a:rPr lang="zh-CN" altLang="zh-CN" sz="2000">
                <a:latin typeface="宋体" panose="02010600030101010101" pitchFamily="2" charset="-122"/>
                <a:ea typeface="宋体" panose="02010600030101010101" pitchFamily="2" charset="-122"/>
                <a:cs typeface="宋体" panose="02010600030101010101" pitchFamily="2" charset="-122"/>
              </a:rPr>
              <a:t>，结构薄弱部位的层间位移角应满足高规</a:t>
            </a:r>
            <a:r>
              <a:rPr lang="en-US" altLang="zh-CN" sz="2000">
                <a:latin typeface="宋体" panose="02010600030101010101" pitchFamily="2" charset="-122"/>
                <a:ea typeface="宋体" panose="02010600030101010101" pitchFamily="2" charset="-122"/>
                <a:cs typeface="宋体" panose="02010600030101010101" pitchFamily="2" charset="-122"/>
              </a:rPr>
              <a:t>3.7.5</a:t>
            </a:r>
            <a:r>
              <a:rPr lang="zh-CN" altLang="zh-CN" sz="2000">
                <a:latin typeface="宋体" panose="02010600030101010101" pitchFamily="2" charset="-122"/>
                <a:ea typeface="宋体" panose="02010600030101010101" pitchFamily="2" charset="-122"/>
                <a:cs typeface="宋体" panose="02010600030101010101" pitchFamily="2" charset="-122"/>
              </a:rPr>
              <a:t>条规定</a:t>
            </a:r>
            <a:endParaRPr lang="zh-CN" altLang="zh-CN" sz="2000">
              <a:latin typeface="宋体" panose="02010600030101010101" pitchFamily="2" charset="-122"/>
              <a:ea typeface="宋体" panose="02010600030101010101" pitchFamily="2" charset="-122"/>
              <a:cs typeface="宋体" panose="02010600030101010101" pitchFamily="2" charset="-122"/>
            </a:endParaRPr>
          </a:p>
        </p:txBody>
      </p:sp>
      <p:pic>
        <p:nvPicPr>
          <p:cNvPr id="60418" name="图片 3"/>
          <p:cNvPicPr>
            <a:picLocks noChangeAspect="1"/>
          </p:cNvPicPr>
          <p:nvPr/>
        </p:nvPicPr>
        <p:blipFill>
          <a:blip r:embed="rId1"/>
          <a:stretch>
            <a:fillRect/>
          </a:stretch>
        </p:blipFill>
        <p:spPr>
          <a:xfrm>
            <a:off x="458788" y="1759268"/>
            <a:ext cx="7927975" cy="213995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61441" name="图片 1"/>
          <p:cNvPicPr>
            <a:picLocks noChangeAspect="1"/>
          </p:cNvPicPr>
          <p:nvPr/>
        </p:nvPicPr>
        <p:blipFill>
          <a:blip r:embed="rId1"/>
          <a:stretch>
            <a:fillRect/>
          </a:stretch>
        </p:blipFill>
        <p:spPr>
          <a:xfrm>
            <a:off x="605155" y="671195"/>
            <a:ext cx="8086090" cy="331851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图片 1"/>
          <p:cNvPicPr>
            <a:picLocks noChangeAspect="1"/>
          </p:cNvPicPr>
          <p:nvPr/>
        </p:nvPicPr>
        <p:blipFill>
          <a:blip r:embed="rId1"/>
          <a:stretch>
            <a:fillRect/>
          </a:stretch>
        </p:blipFill>
        <p:spPr>
          <a:xfrm>
            <a:off x="535305" y="226060"/>
            <a:ext cx="7915910" cy="391795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图片 1"/>
          <p:cNvPicPr>
            <a:picLocks noChangeAspect="1"/>
          </p:cNvPicPr>
          <p:nvPr>
            <p:custDataLst>
              <p:tags r:id="rId1"/>
            </p:custDataLst>
          </p:nvPr>
        </p:nvPicPr>
        <p:blipFill>
          <a:blip r:embed="rId2"/>
          <a:stretch>
            <a:fillRect/>
          </a:stretch>
        </p:blipFill>
        <p:spPr>
          <a:xfrm>
            <a:off x="767715" y="346710"/>
            <a:ext cx="7817485" cy="385254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1"/>
          <p:cNvPicPr>
            <a:picLocks noChangeAspect="1"/>
          </p:cNvPicPr>
          <p:nvPr/>
        </p:nvPicPr>
        <p:blipFill>
          <a:blip r:embed="rId1"/>
          <a:stretch>
            <a:fillRect/>
          </a:stretch>
        </p:blipFill>
        <p:spPr>
          <a:xfrm>
            <a:off x="670560" y="495935"/>
            <a:ext cx="7689850" cy="347218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7" name="图片 2"/>
          <p:cNvPicPr>
            <a:picLocks noChangeAspect="1"/>
          </p:cNvPicPr>
          <p:nvPr/>
        </p:nvPicPr>
        <p:blipFill>
          <a:blip r:embed="rId1"/>
          <a:stretch>
            <a:fillRect/>
          </a:stretch>
        </p:blipFill>
        <p:spPr>
          <a:xfrm>
            <a:off x="320675" y="281305"/>
            <a:ext cx="8590915" cy="438213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标题 1"/>
          <p:cNvSpPr>
            <a:spLocks noGrp="1"/>
          </p:cNvSpPr>
          <p:nvPr>
            <p:ph type="title"/>
          </p:nvPr>
        </p:nvSpPr>
        <p:spPr>
          <a:xfrm>
            <a:off x="471170" y="163195"/>
            <a:ext cx="4751388" cy="617538"/>
          </a:xfrm>
        </p:spPr>
        <p:txBody>
          <a:bodyPr anchor="ctr"/>
          <a:p>
            <a:r>
              <a:rPr lang="zh-CN" altLang="zh-CN" sz="2800" b="0">
                <a:solidFill>
                  <a:srgbClr val="002060"/>
                </a:solidFill>
                <a:latin typeface="宋体" panose="02010600030101010101" pitchFamily="2" charset="-122"/>
                <a:ea typeface="宋体" panose="02010600030101010101" pitchFamily="2" charset="-122"/>
              </a:rPr>
              <a:t>软件实现</a:t>
            </a:r>
            <a:endParaRPr lang="zh-CN" altLang="zh-CN" sz="2800" b="0">
              <a:solidFill>
                <a:srgbClr val="002060"/>
              </a:solidFill>
              <a:latin typeface="宋体" panose="02010600030101010101" pitchFamily="2" charset="-122"/>
              <a:ea typeface="宋体" panose="02010600030101010101" pitchFamily="2" charset="-122"/>
            </a:endParaRPr>
          </a:p>
        </p:txBody>
      </p:sp>
      <p:sp>
        <p:nvSpPr>
          <p:cNvPr id="67586" name="内容占位符 2"/>
          <p:cNvSpPr>
            <a:spLocks noGrp="1"/>
          </p:cNvSpPr>
          <p:nvPr>
            <p:ph idx="1"/>
          </p:nvPr>
        </p:nvSpPr>
        <p:spPr>
          <a:xfrm>
            <a:off x="374650" y="825500"/>
            <a:ext cx="8312150" cy="3768725"/>
          </a:xfrm>
        </p:spPr>
        <p:txBody>
          <a:bodyPr anchor="t"/>
          <a:p>
            <a:pPr marL="0" indent="0">
              <a:buNone/>
            </a:pPr>
            <a:r>
              <a:rPr lang="zh-CN" altLang="en-US" sz="1800"/>
              <a:t>软件按《高规》进行性能设计时，软件根据性能水准 1~5（中震无 5 级，大震无 1级）、构件性能水准（耗能构件、普通构件、关键构件），分别对正、斜截面采用相应的计算公式进行设计。</a:t>
            </a:r>
            <a:endParaRPr lang="zh-CN" altLang="en-US" sz="1800"/>
          </a:p>
          <a:p>
            <a:pPr marL="0" indent="0">
              <a:buNone/>
            </a:pPr>
            <a:r>
              <a:rPr lang="zh-CN" altLang="en-US" sz="1800"/>
              <a:t>下表用到 2 种荷载组合情况，编号如下：</a:t>
            </a:r>
            <a:endParaRPr lang="zh-CN" altLang="en-US" sz="1800"/>
          </a:p>
          <a:p>
            <a:pPr marL="0" indent="0">
              <a:buNone/>
            </a:pPr>
            <a:r>
              <a:rPr lang="zh-CN" altLang="en-US" sz="1800"/>
              <a:t>组合 A：</a:t>
            </a:r>
            <a:endParaRPr lang="zh-CN" altLang="en-US" sz="1800"/>
          </a:p>
          <a:p>
            <a:pPr marL="0" indent="0">
              <a:buNone/>
            </a:pPr>
            <a:endParaRPr lang="zh-CN" altLang="en-US" sz="1800"/>
          </a:p>
          <a:p>
            <a:pPr marL="0" indent="0">
              <a:buNone/>
            </a:pPr>
            <a:r>
              <a:rPr lang="zh-CN" altLang="en-US" sz="1800"/>
              <a:t>组合 B：                                 </a:t>
            </a:r>
            <a:r>
              <a:rPr lang="zh-CN" altLang="en-US"/>
              <a:t> </a:t>
            </a:r>
            <a:endParaRPr lang="zh-CN" altLang="en-US"/>
          </a:p>
        </p:txBody>
      </p:sp>
      <p:pic>
        <p:nvPicPr>
          <p:cNvPr id="67587" name="图片 4"/>
          <p:cNvPicPr>
            <a:picLocks noChangeAspect="1"/>
          </p:cNvPicPr>
          <p:nvPr/>
        </p:nvPicPr>
        <p:blipFill>
          <a:blip r:embed="rId1"/>
          <a:stretch>
            <a:fillRect/>
          </a:stretch>
        </p:blipFill>
        <p:spPr>
          <a:xfrm>
            <a:off x="1604963" y="2534603"/>
            <a:ext cx="5286375" cy="444500"/>
          </a:xfrm>
          <a:prstGeom prst="rect">
            <a:avLst/>
          </a:prstGeom>
          <a:noFill/>
          <a:ln w="9525">
            <a:noFill/>
          </a:ln>
        </p:spPr>
      </p:pic>
      <p:pic>
        <p:nvPicPr>
          <p:cNvPr id="67588" name="图片 5"/>
          <p:cNvPicPr>
            <a:picLocks noChangeAspect="1"/>
          </p:cNvPicPr>
          <p:nvPr/>
        </p:nvPicPr>
        <p:blipFill>
          <a:blip r:embed="rId2"/>
          <a:stretch>
            <a:fillRect/>
          </a:stretch>
        </p:blipFill>
        <p:spPr>
          <a:xfrm>
            <a:off x="1710055" y="3453448"/>
            <a:ext cx="4364038" cy="417512"/>
          </a:xfrm>
          <a:prstGeom prst="rect">
            <a:avLst/>
          </a:prstGeom>
          <a:noFill/>
          <a:ln w="9525">
            <a:noFill/>
          </a:ln>
        </p:spPr>
      </p:pic>
      <p:pic>
        <p:nvPicPr>
          <p:cNvPr id="67589" name="图片 3"/>
          <p:cNvPicPr>
            <a:picLocks noChangeAspect="1"/>
          </p:cNvPicPr>
          <p:nvPr/>
        </p:nvPicPr>
        <p:blipFill>
          <a:blip r:embed="rId3"/>
          <a:stretch>
            <a:fillRect/>
          </a:stretch>
        </p:blipFill>
        <p:spPr>
          <a:xfrm>
            <a:off x="1792605" y="3981133"/>
            <a:ext cx="4324350" cy="4286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内容占位符 3"/>
          <p:cNvPicPr>
            <a:picLocks noGrp="1" noChangeAspect="1"/>
          </p:cNvPicPr>
          <p:nvPr>
            <p:ph idx="1"/>
          </p:nvPr>
        </p:nvPicPr>
        <p:blipFill>
          <a:blip r:embed="rId1"/>
          <a:stretch>
            <a:fillRect/>
          </a:stretch>
        </p:blipFill>
        <p:spPr>
          <a:xfrm>
            <a:off x="1793875" y="267335"/>
            <a:ext cx="5457825" cy="4515485"/>
          </a:xfr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0961" name="标题 1"/>
          <p:cNvSpPr>
            <a:spLocks noGrp="1"/>
          </p:cNvSpPr>
          <p:nvPr>
            <p:ph type="title"/>
          </p:nvPr>
        </p:nvSpPr>
        <p:spPr>
          <a:xfrm>
            <a:off x="3003550" y="542925"/>
            <a:ext cx="3286125" cy="720725"/>
          </a:xfrm>
        </p:spPr>
        <p:txBody>
          <a:bodyPr anchor="ctr"/>
          <a:p>
            <a:r>
              <a:rPr lang="zh-CN" altLang="en-US" sz="2800" b="0">
                <a:latin typeface="宋体" panose="02010600030101010101" pitchFamily="2" charset="-122"/>
                <a:ea typeface="宋体" panose="02010600030101010101" pitchFamily="2" charset="-122"/>
              </a:rPr>
              <a:t>什么是性能设计</a:t>
            </a:r>
            <a:endParaRPr lang="zh-CN" altLang="en-US" sz="2800" b="0">
              <a:latin typeface="宋体" panose="02010600030101010101" pitchFamily="2" charset="-122"/>
              <a:ea typeface="宋体" panose="02010600030101010101" pitchFamily="2" charset="-122"/>
            </a:endParaRPr>
          </a:p>
        </p:txBody>
      </p:sp>
      <p:sp>
        <p:nvSpPr>
          <p:cNvPr id="3" name="内容占位符 2"/>
          <p:cNvSpPr>
            <a:spLocks noGrp="1"/>
          </p:cNvSpPr>
          <p:nvPr>
            <p:ph idx="1"/>
          </p:nvPr>
        </p:nvSpPr>
        <p:spPr>
          <a:xfrm>
            <a:off x="476250" y="1403350"/>
            <a:ext cx="8166100" cy="3294063"/>
          </a:xfrm>
        </p:spPr>
        <p:txBody>
          <a:bodyPr/>
          <a:p>
            <a:pPr marL="0" marR="0" indent="0" algn="l" defTabSz="914400" rtl="0" eaLnBrk="0" fontAlgn="base" latinLnBrk="0" hangingPunct="0">
              <a:lnSpc>
                <a:spcPct val="100000"/>
              </a:lnSpc>
              <a:spcBef>
                <a:spcPct val="20000"/>
              </a:spcBef>
              <a:spcAft>
                <a:spcPct val="0"/>
              </a:spcAft>
              <a:buClrTx/>
              <a:buSzTx/>
              <a:buFontTx/>
              <a:buNone/>
            </a:pP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rPr>
              <a:t>建筑结构抗震性能设计：根据工程的具体情况，确定</a:t>
            </a:r>
            <a:r>
              <a:rPr kumimoji="0" lang="zh-CN" altLang="en-US" sz="2000" i="0" u="none" strike="noStrike" kern="1200" cap="none" spc="0" normalizeH="0" baseline="0" noProof="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合理的抗震性能目标</a:t>
            </a: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rPr>
              <a:t>、采取恰当的计算和抗震措施，实现抗震性能目标的要求。</a:t>
            </a:r>
            <a:endPar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endParaRPr>
          </a:p>
          <a:p>
            <a:pPr marL="0" marR="0" indent="0" algn="l" defTabSz="914400" rtl="0" eaLnBrk="0" fontAlgn="base" latinLnBrk="0" hangingPunct="0">
              <a:lnSpc>
                <a:spcPct val="100000"/>
              </a:lnSpc>
              <a:spcBef>
                <a:spcPct val="20000"/>
              </a:spcBef>
              <a:spcAft>
                <a:spcPct val="0"/>
              </a:spcAft>
              <a:buClrTx/>
              <a:buSzTx/>
              <a:buFontTx/>
              <a:buNone/>
            </a:pPr>
            <a:r>
              <a:rPr kumimoji="0"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sym typeface="+mn-ea"/>
              </a:rPr>
              <a:t>结构抗震性能设计：以结构</a:t>
            </a:r>
            <a:r>
              <a:rPr kumimoji="0" sz="2000" i="0" u="none" strike="noStrike" kern="1200" cap="none" spc="0" normalizeH="0" baseline="0" noProof="1">
                <a:solidFill>
                  <a:srgbClr val="FF0000"/>
                </a:solidFill>
                <a:latin typeface="宋体" panose="02010600030101010101" pitchFamily="2" charset="-122"/>
                <a:ea typeface="宋体" panose="02010600030101010101" pitchFamily="2" charset="-122"/>
                <a:cs typeface="+mn-cs"/>
                <a:sym typeface="+mn-ea"/>
              </a:rPr>
              <a:t>抗震性能目标</a:t>
            </a:r>
            <a:r>
              <a:rPr kumimoji="0"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sym typeface="+mn-ea"/>
              </a:rPr>
              <a:t>为基准的结构抗震设计。</a:t>
            </a:r>
            <a:endPar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cs typeface="+mn-cs"/>
            </a:endParaRPr>
          </a:p>
          <a:p>
            <a:pPr marL="0" marR="0" indent="0" algn="l" defTabSz="914400" rtl="0" eaLnBrk="0" fontAlgn="base" latinLnBrk="0" hangingPunct="0">
              <a:lnSpc>
                <a:spcPct val="100000"/>
              </a:lnSpc>
              <a:spcBef>
                <a:spcPct val="20000"/>
              </a:spcBef>
              <a:spcAft>
                <a:spcPct val="0"/>
              </a:spcAft>
              <a:buClrTx/>
              <a:buSzTx/>
              <a:buFontTx/>
              <a:buNone/>
            </a:pPr>
            <a:endPar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cs typeface="+mn-cs"/>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标题 1"/>
          <p:cNvSpPr>
            <a:spLocks noGrp="1"/>
          </p:cNvSpPr>
          <p:nvPr>
            <p:ph type="title"/>
          </p:nvPr>
        </p:nvSpPr>
        <p:spPr>
          <a:xfrm>
            <a:off x="457200" y="91440"/>
            <a:ext cx="2003425" cy="857250"/>
          </a:xfrm>
        </p:spPr>
        <p:txBody>
          <a:bodyPr anchor="ctr"/>
          <a:p>
            <a:r>
              <a:rPr lang="zh-CN" altLang="en-US" sz="2400" b="0">
                <a:solidFill>
                  <a:srgbClr val="002060"/>
                </a:solidFill>
                <a:latin typeface="宋体" panose="02010600030101010101" pitchFamily="2" charset="-122"/>
                <a:ea typeface="宋体" panose="02010600030101010101" pitchFamily="2" charset="-122"/>
              </a:rPr>
              <a:t>注意事项</a:t>
            </a:r>
            <a:r>
              <a:rPr lang="zh-CN" altLang="en-US" sz="2400" b="0">
                <a:solidFill>
                  <a:srgbClr val="002060"/>
                </a:solidFill>
                <a:latin typeface="宋体" panose="02010600030101010101" pitchFamily="2" charset="-122"/>
                <a:ea typeface="宋体" panose="02010600030101010101" pitchFamily="2" charset="-122"/>
              </a:rPr>
              <a:t>：</a:t>
            </a:r>
            <a:endParaRPr lang="zh-CN" altLang="en-US" sz="2400" b="0">
              <a:solidFill>
                <a:srgbClr val="002060"/>
              </a:solidFill>
              <a:latin typeface="宋体" panose="02010600030101010101" pitchFamily="2" charset="-122"/>
              <a:ea typeface="宋体" panose="02010600030101010101" pitchFamily="2" charset="-122"/>
            </a:endParaRPr>
          </a:p>
        </p:txBody>
      </p:sp>
      <p:sp>
        <p:nvSpPr>
          <p:cNvPr id="69634" name="内容占位符 2"/>
          <p:cNvSpPr>
            <a:spLocks noGrp="1"/>
          </p:cNvSpPr>
          <p:nvPr>
            <p:ph idx="1"/>
          </p:nvPr>
        </p:nvSpPr>
        <p:spPr>
          <a:xfrm>
            <a:off x="456565" y="748665"/>
            <a:ext cx="8230235" cy="3845560"/>
          </a:xfrm>
        </p:spPr>
        <p:txBody>
          <a:bodyPr anchor="t"/>
          <a:p>
            <a:pPr marL="0" indent="0">
              <a:buNone/>
            </a:pPr>
            <a:r>
              <a:rPr lang="zh-CN" altLang="en-US" sz="2000">
                <a:latin typeface="宋体" panose="02010600030101010101" pitchFamily="2" charset="-122"/>
                <a:ea typeface="宋体" panose="02010600030101010101" pitchFamily="2" charset="-122"/>
                <a:cs typeface="宋体" panose="02010600030101010101" pitchFamily="2" charset="-122"/>
              </a:rPr>
              <a:t>（</a:t>
            </a:r>
            <a:r>
              <a:rPr lang="en-US" altLang="zh-CN" sz="2000">
                <a:latin typeface="宋体" panose="02010600030101010101" pitchFamily="2" charset="-122"/>
                <a:ea typeface="宋体" panose="02010600030101010101" pitchFamily="2" charset="-122"/>
                <a:cs typeface="宋体" panose="02010600030101010101" pitchFamily="2" charset="-122"/>
              </a:rPr>
              <a:t>1</a:t>
            </a:r>
            <a:r>
              <a:rPr lang="zh-CN" altLang="en-US" sz="2000">
                <a:latin typeface="宋体" panose="02010600030101010101" pitchFamily="2" charset="-122"/>
                <a:ea typeface="宋体" panose="02010600030101010101" pitchFamily="2" charset="-122"/>
                <a:cs typeface="宋体" panose="02010600030101010101" pitchFamily="2" charset="-122"/>
              </a:rPr>
              <a:t>）软件不区分水平长悬臂结构和大跨度结构，当用户不计算竖向地震时，公式3.11.3-1、3.11.3-2、3.11.3-3 中均无竖向地震项；考虑竖向地震时，公式中才有竖向地震项；</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pic>
        <p:nvPicPr>
          <p:cNvPr id="69635" name="图片 4"/>
          <p:cNvPicPr>
            <a:picLocks noChangeAspect="1"/>
          </p:cNvPicPr>
          <p:nvPr>
            <p:custDataLst>
              <p:tags r:id="rId1"/>
            </p:custDataLst>
          </p:nvPr>
        </p:nvPicPr>
        <p:blipFill>
          <a:blip r:embed="rId2"/>
          <a:stretch>
            <a:fillRect/>
          </a:stretch>
        </p:blipFill>
        <p:spPr>
          <a:xfrm>
            <a:off x="625475" y="2122488"/>
            <a:ext cx="4525963" cy="2066925"/>
          </a:xfrm>
          <a:prstGeom prst="rect">
            <a:avLst/>
          </a:prstGeom>
          <a:noFill/>
          <a:ln w="9525">
            <a:noFill/>
          </a:ln>
        </p:spPr>
      </p:pic>
      <p:pic>
        <p:nvPicPr>
          <p:cNvPr id="69636" name="图片 5"/>
          <p:cNvPicPr>
            <a:picLocks noChangeAspect="1"/>
          </p:cNvPicPr>
          <p:nvPr/>
        </p:nvPicPr>
        <p:blipFill>
          <a:blip r:embed="rId3"/>
          <a:stretch>
            <a:fillRect/>
          </a:stretch>
        </p:blipFill>
        <p:spPr>
          <a:xfrm>
            <a:off x="5367020" y="2122805"/>
            <a:ext cx="3086100" cy="219710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8480" y="393065"/>
            <a:ext cx="7617460" cy="744220"/>
          </a:xfrm>
        </p:spPr>
        <p:txBody>
          <a:bodyPr/>
          <a:p>
            <a:pPr marL="0" marR="0" indent="0" algn="l" defTabSz="914400" rtl="0" eaLnBrk="0" fontAlgn="base" latinLnBrk="0" hangingPunct="0">
              <a:lnSpc>
                <a:spcPct val="100000"/>
              </a:lnSpc>
              <a:spcBef>
                <a:spcPct val="20000"/>
              </a:spcBef>
              <a:spcAft>
                <a:spcPct val="0"/>
              </a:spcAft>
              <a:buClrTx/>
              <a:buSzTx/>
              <a:buFontTx/>
              <a:buNone/>
            </a:pP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a:t>
            </a:r>
            <a:r>
              <a:rPr kumimoji="0" lang="en-US" altLang="zh-CN"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2</a:t>
            </a:r>
            <a:r>
              <a:rPr kumimoji="0"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a:t>
            </a: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软件对于屈服项仅做非地震组合设计，因此性能设计模型必须包络小震计算结果才能用于最终设计；</a:t>
            </a:r>
            <a:endPar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Blip>
                <a:blip r:embed="rId1"/>
              </a:buBlip>
            </a:pPr>
            <a:endParaRPr kumimoji="0" lang="zh-CN" altLang="en-US" sz="2100" i="0" u="none" strike="noStrike" kern="1200" cap="none" spc="0" normalizeH="0" baseline="0" noProof="1">
              <a:solidFill>
                <a:schemeClr val="tx1"/>
              </a:solidFill>
              <a:latin typeface="+mn-lt"/>
              <a:ea typeface="+mn-ea"/>
              <a:cs typeface="+mn-cs"/>
            </a:endParaRPr>
          </a:p>
          <a:p>
            <a:pPr marL="342900" marR="0" indent="-342900" algn="l" defTabSz="914400" rtl="0" eaLnBrk="0" fontAlgn="base" latinLnBrk="0" hangingPunct="0">
              <a:lnSpc>
                <a:spcPct val="100000"/>
              </a:lnSpc>
              <a:spcBef>
                <a:spcPct val="20000"/>
              </a:spcBef>
              <a:spcAft>
                <a:spcPct val="0"/>
              </a:spcAft>
              <a:buClrTx/>
              <a:buSzTx/>
              <a:buFontTx/>
              <a:buBlip>
                <a:blip r:embed="rId1"/>
              </a:buBlip>
            </a:pPr>
            <a:endParaRPr kumimoji="0" lang="zh-CN" altLang="en-US" sz="2100" i="0" u="none" strike="noStrike" kern="1200" cap="none" spc="0" normalizeH="0" baseline="0" noProof="1">
              <a:solidFill>
                <a:schemeClr val="tx1"/>
              </a:solidFill>
              <a:latin typeface="+mn-lt"/>
              <a:ea typeface="+mn-ea"/>
              <a:cs typeface="+mn-cs"/>
            </a:endParaRPr>
          </a:p>
        </p:txBody>
      </p:sp>
      <p:pic>
        <p:nvPicPr>
          <p:cNvPr id="70658" name="内容占位符 3"/>
          <p:cNvPicPr>
            <a:picLocks noChangeAspect="1"/>
          </p:cNvPicPr>
          <p:nvPr/>
        </p:nvPicPr>
        <p:blipFill>
          <a:blip r:embed="rId2"/>
          <a:stretch>
            <a:fillRect/>
          </a:stretch>
        </p:blipFill>
        <p:spPr>
          <a:xfrm>
            <a:off x="486728" y="1083628"/>
            <a:ext cx="7732712" cy="3265487"/>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内容占位符 2"/>
          <p:cNvSpPr>
            <a:spLocks noGrp="1"/>
          </p:cNvSpPr>
          <p:nvPr>
            <p:ph idx="1"/>
          </p:nvPr>
        </p:nvSpPr>
        <p:spPr>
          <a:xfrm>
            <a:off x="718820" y="844550"/>
            <a:ext cx="7918450" cy="2190750"/>
          </a:xfrm>
        </p:spPr>
        <p:txBody>
          <a:bodyPr anchor="t"/>
          <a:p>
            <a:pPr marL="0" indent="0" rtl="0">
              <a:buClrTx/>
              <a:buSzTx/>
              <a:buFontTx/>
              <a:buNone/>
            </a:pPr>
            <a:r>
              <a:rPr lang="zh-CN" altLang="zh-CN" sz="2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en-US" altLang="zh-CN" sz="2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3</a:t>
            </a:r>
            <a:r>
              <a:rPr lang="zh-CN" altLang="zh-CN" sz="2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软件对于性能设计，中大震均不考虑风载参与地震组合，均不考虑与构件抗震等级调整有关的内力调整，但是均按用户设置进行地震作用调整（剪重比、0.2V0、薄弱层等）。因此对于中、大震性能设计，需要用户根据需要来设置</a:t>
            </a:r>
            <a:r>
              <a:rPr sz="2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sz="2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标题 1"/>
          <p:cNvSpPr>
            <a:spLocks noGrp="1"/>
          </p:cNvSpPr>
          <p:nvPr>
            <p:ph type="title"/>
          </p:nvPr>
        </p:nvSpPr>
        <p:spPr>
          <a:xfrm>
            <a:off x="2141538" y="1243330"/>
            <a:ext cx="5549900" cy="641350"/>
          </a:xfrm>
        </p:spPr>
        <p:txBody>
          <a:bodyPr anchor="ctr"/>
          <a:p>
            <a:r>
              <a:rPr lang="en-US" altLang="zh-CN" sz="2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2</a:t>
            </a:r>
            <a:r>
              <a:rPr lang="zh-CN" altLang="en-US" sz="2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、案例分享</a:t>
            </a:r>
            <a:endParaRPr lang="zh-CN" altLang="en-US" sz="2800" b="0">
              <a:ea typeface="宋体" panose="02010600030101010101" pitchFamily="2" charset="-122"/>
              <a:cs typeface="宋体" panose="02010600030101010101" pitchFamily="2" charset="-122"/>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29" name="图片 1"/>
          <p:cNvPicPr>
            <a:picLocks noChangeAspect="1"/>
          </p:cNvPicPr>
          <p:nvPr/>
        </p:nvPicPr>
        <p:blipFill>
          <a:blip r:embed="rId1"/>
          <a:stretch>
            <a:fillRect/>
          </a:stretch>
        </p:blipFill>
        <p:spPr>
          <a:xfrm>
            <a:off x="527050" y="219075"/>
            <a:ext cx="7827963" cy="4049713"/>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3" name="图片 1"/>
          <p:cNvPicPr>
            <a:picLocks noChangeAspect="1"/>
          </p:cNvPicPr>
          <p:nvPr/>
        </p:nvPicPr>
        <p:blipFill>
          <a:blip r:embed="rId1"/>
          <a:stretch>
            <a:fillRect/>
          </a:stretch>
        </p:blipFill>
        <p:spPr>
          <a:xfrm>
            <a:off x="422275" y="311150"/>
            <a:ext cx="8299450" cy="394970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7" name="图片 1"/>
          <p:cNvPicPr>
            <a:picLocks noChangeAspect="1"/>
          </p:cNvPicPr>
          <p:nvPr/>
        </p:nvPicPr>
        <p:blipFill>
          <a:blip r:embed="rId1"/>
          <a:stretch>
            <a:fillRect/>
          </a:stretch>
        </p:blipFill>
        <p:spPr>
          <a:xfrm>
            <a:off x="508000" y="430213"/>
            <a:ext cx="8274050" cy="3582987"/>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1" name="图片 2"/>
          <p:cNvPicPr>
            <a:picLocks noChangeAspect="1"/>
          </p:cNvPicPr>
          <p:nvPr/>
        </p:nvPicPr>
        <p:blipFill>
          <a:blip r:embed="rId1"/>
          <a:stretch>
            <a:fillRect/>
          </a:stretch>
        </p:blipFill>
        <p:spPr>
          <a:xfrm>
            <a:off x="369888" y="455613"/>
            <a:ext cx="8404225" cy="38068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5" name="图片 2"/>
          <p:cNvPicPr>
            <a:picLocks noChangeAspect="1"/>
          </p:cNvPicPr>
          <p:nvPr/>
        </p:nvPicPr>
        <p:blipFill>
          <a:blip r:embed="rId1"/>
          <a:stretch>
            <a:fillRect/>
          </a:stretch>
        </p:blipFill>
        <p:spPr>
          <a:xfrm>
            <a:off x="652463" y="396875"/>
            <a:ext cx="7839075" cy="378777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49" name="图片 2"/>
          <p:cNvPicPr>
            <a:picLocks noChangeAspect="1"/>
          </p:cNvPicPr>
          <p:nvPr/>
        </p:nvPicPr>
        <p:blipFill>
          <a:blip r:embed="rId1"/>
          <a:stretch>
            <a:fillRect/>
          </a:stretch>
        </p:blipFill>
        <p:spPr>
          <a:xfrm>
            <a:off x="539750" y="483870"/>
            <a:ext cx="8199438" cy="3506788"/>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标题 1"/>
          <p:cNvSpPr>
            <a:spLocks noGrp="1"/>
          </p:cNvSpPr>
          <p:nvPr>
            <p:ph type="title"/>
          </p:nvPr>
        </p:nvSpPr>
        <p:spPr>
          <a:xfrm>
            <a:off x="2678430" y="838200"/>
            <a:ext cx="5003800" cy="641350"/>
          </a:xfrm>
        </p:spPr>
        <p:txBody>
          <a:bodyPr anchor="ctr"/>
          <a:p>
            <a:r>
              <a:rPr lang="zh-CN" altLang="en-US" sz="2800" b="0">
                <a:latin typeface="宋体" panose="02010600030101010101" pitchFamily="2" charset="-122"/>
                <a:ea typeface="宋体" panose="02010600030101010101" pitchFamily="2" charset="-122"/>
              </a:rPr>
              <a:t>何时采用性能设计</a:t>
            </a:r>
            <a:endParaRPr lang="zh-CN" altLang="en-US" sz="2800" b="0">
              <a:latin typeface="宋体" panose="02010600030101010101" pitchFamily="2" charset="-122"/>
              <a:ea typeface="宋体" panose="02010600030101010101" pitchFamily="2" charset="-122"/>
            </a:endParaRPr>
          </a:p>
        </p:txBody>
      </p:sp>
      <p:pic>
        <p:nvPicPr>
          <p:cNvPr id="41986" name="图片 3"/>
          <p:cNvPicPr>
            <a:picLocks noChangeAspect="1"/>
          </p:cNvPicPr>
          <p:nvPr/>
        </p:nvPicPr>
        <p:blipFill>
          <a:blip r:embed="rId1"/>
          <a:stretch>
            <a:fillRect/>
          </a:stretch>
        </p:blipFill>
        <p:spPr>
          <a:xfrm>
            <a:off x="558800" y="1781175"/>
            <a:ext cx="8133080" cy="1250950"/>
          </a:xfrm>
          <a:prstGeom prst="rect">
            <a:avLst/>
          </a:prstGeom>
          <a:noFill/>
          <a:ln w="9525">
            <a:noFill/>
          </a:ln>
        </p:spPr>
      </p:pic>
      <p:pic>
        <p:nvPicPr>
          <p:cNvPr id="2" name="图片 1" descr="YJKLOGO"/>
          <p:cNvPicPr>
            <a:picLocks noChangeAspect="1"/>
          </p:cNvPicPr>
          <p:nvPr/>
        </p:nvPicPr>
        <p:blipFill>
          <a:blip r:embed="rId2"/>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3" name="图片 1"/>
          <p:cNvPicPr>
            <a:picLocks noChangeAspect="1"/>
          </p:cNvPicPr>
          <p:nvPr/>
        </p:nvPicPr>
        <p:blipFill>
          <a:blip r:embed="rId1"/>
          <a:stretch>
            <a:fillRect/>
          </a:stretch>
        </p:blipFill>
        <p:spPr>
          <a:xfrm>
            <a:off x="422275" y="201613"/>
            <a:ext cx="8299450" cy="4306887"/>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标题 1"/>
          <p:cNvSpPr>
            <a:spLocks noGrp="1"/>
          </p:cNvSpPr>
          <p:nvPr>
            <p:ph type="title"/>
          </p:nvPr>
        </p:nvSpPr>
        <p:spPr>
          <a:xfrm>
            <a:off x="1085850" y="1463675"/>
            <a:ext cx="7593965" cy="641350"/>
          </a:xfrm>
        </p:spPr>
        <p:txBody>
          <a:bodyPr anchor="ctr"/>
          <a:p>
            <a:r>
              <a:rPr lang="en-US" altLang="zh-CN" sz="2800" b="0">
                <a:latin typeface="宋体" panose="02010600030101010101" pitchFamily="2" charset="-122"/>
                <a:ea typeface="宋体" panose="02010600030101010101" pitchFamily="2" charset="-122"/>
                <a:cs typeface="宋体" panose="02010600030101010101" pitchFamily="2" charset="-122"/>
              </a:rPr>
              <a:t>3</a:t>
            </a:r>
            <a:r>
              <a:rPr lang="zh-CN" altLang="en-US" sz="2800" b="0">
                <a:latin typeface="宋体" panose="02010600030101010101" pitchFamily="2" charset="-122"/>
                <a:ea typeface="宋体" panose="02010600030101010101" pitchFamily="2" charset="-122"/>
                <a:cs typeface="宋体" panose="02010600030101010101" pitchFamily="2" charset="-122"/>
              </a:rPr>
              <a:t>、抗规性能设计及新增包络设计功能</a:t>
            </a:r>
            <a:endParaRPr lang="zh-CN" altLang="en-US" sz="2800" b="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Rectangle 3"/>
          <p:cNvSpPr>
            <a:spLocks noGrp="1"/>
          </p:cNvSpPr>
          <p:nvPr>
            <p:ph type="body" idx="4294967295"/>
          </p:nvPr>
        </p:nvSpPr>
        <p:spPr>
          <a:xfrm>
            <a:off x="508635" y="807720"/>
            <a:ext cx="8252460" cy="439420"/>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81922" name="图片 1"/>
          <p:cNvPicPr>
            <a:picLocks noChangeAspect="1"/>
          </p:cNvPicPr>
          <p:nvPr/>
        </p:nvPicPr>
        <p:blipFill>
          <a:blip r:embed="rId1"/>
          <a:stretch>
            <a:fillRect/>
          </a:stretch>
        </p:blipFill>
        <p:spPr>
          <a:xfrm>
            <a:off x="508635" y="1485265"/>
            <a:ext cx="8252460" cy="161226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Rectangle 3"/>
          <p:cNvSpPr>
            <a:spLocks noGrp="1"/>
          </p:cNvSpPr>
          <p:nvPr>
            <p:ph type="body" idx="4294967295"/>
          </p:nvPr>
        </p:nvSpPr>
        <p:spPr>
          <a:xfrm>
            <a:off x="616585" y="390525"/>
            <a:ext cx="8101330" cy="454025"/>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82946" name="图片 2"/>
          <p:cNvPicPr>
            <a:picLocks noChangeAspect="1"/>
          </p:cNvPicPr>
          <p:nvPr/>
        </p:nvPicPr>
        <p:blipFill>
          <a:blip r:embed="rId1"/>
          <a:stretch>
            <a:fillRect/>
          </a:stretch>
        </p:blipFill>
        <p:spPr>
          <a:xfrm>
            <a:off x="469900" y="1019810"/>
            <a:ext cx="8114030" cy="310324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标题 1"/>
          <p:cNvSpPr>
            <a:spLocks noGrp="1"/>
          </p:cNvSpPr>
          <p:nvPr>
            <p:ph type="title"/>
          </p:nvPr>
        </p:nvSpPr>
        <p:spPr>
          <a:xfrm>
            <a:off x="1743075" y="12700"/>
            <a:ext cx="1838325" cy="595630"/>
          </a:xfrm>
        </p:spPr>
        <p:txBody>
          <a:bodyPr anchor="ctr"/>
          <a:p>
            <a:r>
              <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rPr>
              <a:t>变形能力</a:t>
            </a:r>
            <a:endPar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endParaRPr>
          </a:p>
        </p:txBody>
      </p:sp>
      <p:pic>
        <p:nvPicPr>
          <p:cNvPr id="83970" name="内容占位符 3"/>
          <p:cNvPicPr>
            <a:picLocks noGrp="1" noChangeAspect="1"/>
          </p:cNvPicPr>
          <p:nvPr>
            <p:ph idx="1"/>
          </p:nvPr>
        </p:nvPicPr>
        <p:blipFill>
          <a:blip r:embed="rId1"/>
          <a:stretch>
            <a:fillRect/>
          </a:stretch>
        </p:blipFill>
        <p:spPr>
          <a:xfrm>
            <a:off x="1542415" y="608330"/>
            <a:ext cx="6727825" cy="4171950"/>
          </a:xfr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标题 1"/>
          <p:cNvSpPr>
            <a:spLocks noGrp="1"/>
          </p:cNvSpPr>
          <p:nvPr>
            <p:ph type="title"/>
          </p:nvPr>
        </p:nvSpPr>
        <p:spPr>
          <a:xfrm>
            <a:off x="1440180" y="0"/>
            <a:ext cx="1960880" cy="729615"/>
          </a:xfrm>
        </p:spPr>
        <p:txBody>
          <a:bodyPr anchor="ctr"/>
          <a:p>
            <a:r>
              <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rPr>
              <a:t>变形能力</a:t>
            </a:r>
            <a:endPar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1146175" y="632460"/>
            <a:ext cx="7203440" cy="387858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7" name="图片 1"/>
          <p:cNvPicPr>
            <a:picLocks noChangeAspect="1"/>
          </p:cNvPicPr>
          <p:nvPr/>
        </p:nvPicPr>
        <p:blipFill>
          <a:blip r:embed="rId1"/>
          <a:stretch>
            <a:fillRect/>
          </a:stretch>
        </p:blipFill>
        <p:spPr>
          <a:xfrm>
            <a:off x="1028065" y="219075"/>
            <a:ext cx="6899275" cy="44418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标题 1"/>
          <p:cNvSpPr>
            <a:spLocks noGrp="1"/>
          </p:cNvSpPr>
          <p:nvPr>
            <p:ph type="title"/>
          </p:nvPr>
        </p:nvSpPr>
        <p:spPr>
          <a:xfrm>
            <a:off x="2023745" y="635"/>
            <a:ext cx="4341495" cy="561340"/>
          </a:xfrm>
        </p:spPr>
        <p:txBody>
          <a:bodyPr anchor="ctr"/>
          <a:p>
            <a:r>
              <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rPr>
              <a:t>构造的抗震等级</a:t>
            </a:r>
            <a:endParaRPr lang="zh-CN" altLang="zh-CN" sz="2400">
              <a:solidFill>
                <a:srgbClr val="002060"/>
              </a:solidFill>
              <a:latin typeface="宋体" panose="02010600030101010101" pitchFamily="2" charset="-122"/>
              <a:ea typeface="宋体" panose="02010600030101010101" pitchFamily="2" charset="-122"/>
              <a:sym typeface="宋体" panose="02010600030101010101" pitchFamily="2" charset="-122"/>
            </a:endParaRPr>
          </a:p>
        </p:txBody>
      </p:sp>
      <p:pic>
        <p:nvPicPr>
          <p:cNvPr id="87042" name="内容占位符 3"/>
          <p:cNvPicPr>
            <a:picLocks noGrp="1" noChangeAspect="1"/>
          </p:cNvPicPr>
          <p:nvPr>
            <p:ph idx="1"/>
          </p:nvPr>
        </p:nvPicPr>
        <p:blipFill>
          <a:blip r:embed="rId1"/>
          <a:stretch>
            <a:fillRect/>
          </a:stretch>
        </p:blipFill>
        <p:spPr>
          <a:xfrm>
            <a:off x="2077085" y="557530"/>
            <a:ext cx="5440680" cy="3039745"/>
          </a:xfrm>
        </p:spPr>
      </p:pic>
      <p:sp>
        <p:nvSpPr>
          <p:cNvPr id="87043" name="文本框 1"/>
          <p:cNvSpPr txBox="1"/>
          <p:nvPr/>
        </p:nvSpPr>
        <p:spPr>
          <a:xfrm>
            <a:off x="53975" y="3597275"/>
            <a:ext cx="8994775" cy="1198880"/>
          </a:xfrm>
          <a:prstGeom prst="rect">
            <a:avLst/>
          </a:prstGeom>
          <a:noFill/>
          <a:ln w="9525">
            <a:noFill/>
          </a:ln>
        </p:spPr>
        <p:txBody>
          <a:bodyPr wrap="square" anchor="t">
            <a:spAutoFit/>
          </a:bodyPr>
          <a:p>
            <a:r>
              <a:rPr lang="en-US" altLang="zh-CN" sz="1800">
                <a:latin typeface="宋体" panose="02010600030101010101" pitchFamily="2" charset="-122"/>
                <a:ea typeface="宋体" panose="02010600030101010101" pitchFamily="2" charset="-122"/>
              </a:rPr>
              <a:t>1</a:t>
            </a:r>
            <a:r>
              <a:rPr lang="zh-CN" altLang="en-US" sz="1800">
                <a:latin typeface="宋体" panose="02010600030101010101" pitchFamily="2" charset="-122"/>
                <a:ea typeface="宋体" panose="02010600030101010101" pitchFamily="2" charset="-122"/>
              </a:rPr>
              <a:t>）性能设计时，一定要指定抗震等级，不能设置成非抗震。若设置成非抗震，设计时不考虑地震组合工况，而性能设计是要考虑地震的，所以一定要设置抗震等级。</a:t>
            </a:r>
            <a:endParaRPr lang="zh-CN" altLang="en-US" sz="1800">
              <a:latin typeface="宋体" panose="02010600030101010101" pitchFamily="2" charset="-122"/>
              <a:ea typeface="宋体" panose="02010600030101010101" pitchFamily="2" charset="-122"/>
            </a:endParaRPr>
          </a:p>
          <a:p>
            <a:r>
              <a:rPr lang="zh-CN" altLang="en-US" sz="1800">
                <a:latin typeface="宋体" panose="02010600030101010101" pitchFamily="2" charset="-122"/>
                <a:ea typeface="宋体" panose="02010600030101010101" pitchFamily="2" charset="-122"/>
              </a:rPr>
              <a:t>2）性能设计时，程序不考虑与抗震等级有关的地震力调整系数，但会考虑抗震等级有关的构造措施，如抗规6.3.3条中钢筋面积比与受压区高度要求等。</a:t>
            </a:r>
            <a:endParaRPr lang="zh-CN" altLang="en-US" sz="1800">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Rectangle 3"/>
          <p:cNvSpPr>
            <a:spLocks noGrp="1"/>
          </p:cNvSpPr>
          <p:nvPr>
            <p:ph type="body" idx="4294967295"/>
          </p:nvPr>
        </p:nvSpPr>
        <p:spPr>
          <a:xfrm>
            <a:off x="238125" y="447675"/>
            <a:ext cx="8559165" cy="425450"/>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88066" name="图片 4"/>
          <p:cNvPicPr>
            <a:picLocks noChangeAspect="1"/>
          </p:cNvPicPr>
          <p:nvPr/>
        </p:nvPicPr>
        <p:blipFill>
          <a:blip r:embed="rId1"/>
          <a:stretch>
            <a:fillRect/>
          </a:stretch>
        </p:blipFill>
        <p:spPr>
          <a:xfrm>
            <a:off x="257175" y="2442210"/>
            <a:ext cx="8399463" cy="1838325"/>
          </a:xfrm>
          <a:prstGeom prst="rect">
            <a:avLst/>
          </a:prstGeom>
          <a:noFill/>
          <a:ln w="9525">
            <a:noFill/>
          </a:ln>
        </p:spPr>
      </p:pic>
      <p:pic>
        <p:nvPicPr>
          <p:cNvPr id="88067" name="图片 5"/>
          <p:cNvPicPr>
            <a:picLocks noChangeAspect="1"/>
          </p:cNvPicPr>
          <p:nvPr/>
        </p:nvPicPr>
        <p:blipFill>
          <a:blip r:embed="rId2"/>
          <a:stretch>
            <a:fillRect/>
          </a:stretch>
        </p:blipFill>
        <p:spPr>
          <a:xfrm>
            <a:off x="238125" y="945198"/>
            <a:ext cx="8418513" cy="143827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553585" y="294640"/>
            <a:ext cx="4249420" cy="1014730"/>
          </a:xfrm>
          <a:prstGeom prst="rect">
            <a:avLst/>
          </a:prstGeom>
          <a:noFill/>
        </p:spPr>
        <p:txBody>
          <a:bodyPr wrap="square" rtlCol="0">
            <a:spAutoFit/>
            <a:scene3d>
              <a:camera prst="orthographicFront"/>
              <a:lightRig rig="threePt" dir="t"/>
            </a:scene3d>
          </a:bodyPr>
          <a:p>
            <a:r>
              <a:rPr lang="zh-CN" altLang="en-US" sz="2000" noProof="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性能</a:t>
            </a:r>
            <a:r>
              <a:rPr lang="en-US" altLang="zh-CN" sz="2000" noProof="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2000" noProof="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用中震的地震影响系数最大值直接计算，荷载组合中删除风震组合，无需勾选性能设计。</a:t>
            </a:r>
            <a:endParaRPr lang="zh-CN" altLang="en-US" sz="2000" noProof="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9091" name="文本框 1"/>
          <p:cNvSpPr txBox="1"/>
          <p:nvPr/>
        </p:nvSpPr>
        <p:spPr>
          <a:xfrm>
            <a:off x="49530" y="3672205"/>
            <a:ext cx="4655820" cy="1198880"/>
          </a:xfrm>
          <a:prstGeom prst="rect">
            <a:avLst/>
          </a:prstGeom>
          <a:noFill/>
          <a:ln w="9525">
            <a:noFill/>
          </a:ln>
        </p:spPr>
        <p:txBody>
          <a:bodyPr wrap="square" anchor="t">
            <a:spAutoFit/>
          </a:bodyPr>
          <a:p>
            <a:r>
              <a:rPr lang="zh-CN" altLang="en-US" sz="1800">
                <a:latin typeface="宋体" panose="02010600030101010101" pitchFamily="2" charset="-122"/>
                <a:ea typeface="宋体" panose="02010600030101010101" pitchFamily="2" charset="-122"/>
              </a:rPr>
              <a:t>（1）不勾选</a:t>
            </a:r>
            <a:r>
              <a:rPr lang="en-US" altLang="zh-CN" sz="1800">
                <a:latin typeface="宋体" panose="02010600030101010101" pitchFamily="2" charset="-122"/>
                <a:ea typeface="宋体" panose="02010600030101010101" pitchFamily="2" charset="-122"/>
              </a:rPr>
              <a:t>“</a:t>
            </a:r>
            <a:r>
              <a:rPr lang="zh-CN" altLang="en-US" sz="1800">
                <a:latin typeface="宋体" panose="02010600030101010101" pitchFamily="2" charset="-122"/>
                <a:ea typeface="宋体" panose="02010600030101010101" pitchFamily="2" charset="-122"/>
              </a:rPr>
              <a:t>风荷载参与地震组合</a:t>
            </a:r>
            <a:r>
              <a:rPr lang="en-US" altLang="zh-CN" sz="1800">
                <a:latin typeface="宋体" panose="02010600030101010101" pitchFamily="2" charset="-122"/>
                <a:ea typeface="宋体" panose="02010600030101010101" pitchFamily="2" charset="-122"/>
              </a:rPr>
              <a:t>”</a:t>
            </a:r>
            <a:endParaRPr lang="zh-CN" altLang="en-US" sz="1800">
              <a:latin typeface="宋体" panose="02010600030101010101" pitchFamily="2" charset="-122"/>
              <a:ea typeface="宋体" panose="02010600030101010101" pitchFamily="2" charset="-122"/>
            </a:endParaRPr>
          </a:p>
          <a:p>
            <a:r>
              <a:rPr lang="zh-CN" altLang="en-US" sz="1800">
                <a:latin typeface="宋体" panose="02010600030101010101" pitchFamily="2" charset="-122"/>
                <a:ea typeface="宋体" panose="02010600030101010101" pitchFamily="2" charset="-122"/>
              </a:rPr>
              <a:t>（2）考虑与抗震等级有关的增大系数；</a:t>
            </a:r>
            <a:endParaRPr lang="zh-CN" altLang="en-US" sz="1800">
              <a:latin typeface="宋体" panose="02010600030101010101" pitchFamily="2" charset="-122"/>
              <a:ea typeface="宋体" panose="02010600030101010101" pitchFamily="2" charset="-122"/>
            </a:endParaRPr>
          </a:p>
          <a:p>
            <a:r>
              <a:rPr lang="zh-CN" altLang="en-US" sz="1800">
                <a:latin typeface="宋体" panose="02010600030101010101" pitchFamily="2" charset="-122"/>
                <a:ea typeface="宋体" panose="02010600030101010101" pitchFamily="2" charset="-122"/>
              </a:rPr>
              <a:t>（</a:t>
            </a:r>
            <a:r>
              <a:rPr lang="en-US" altLang="zh-CN" sz="1800">
                <a:latin typeface="宋体" panose="02010600030101010101" pitchFamily="2" charset="-122"/>
                <a:ea typeface="宋体" panose="02010600030101010101" pitchFamily="2" charset="-122"/>
              </a:rPr>
              <a:t>3</a:t>
            </a:r>
            <a:r>
              <a:rPr lang="zh-CN" altLang="en-US" sz="1800">
                <a:latin typeface="宋体" panose="02010600030101010101" pitchFamily="2" charset="-122"/>
                <a:ea typeface="宋体" panose="02010600030101010101" pitchFamily="2" charset="-122"/>
              </a:rPr>
              <a:t>）地震影响系数最大值设为中震下的；</a:t>
            </a:r>
            <a:endParaRPr lang="zh-CN" altLang="en-US" sz="1800">
              <a:latin typeface="宋体" panose="02010600030101010101" pitchFamily="2" charset="-122"/>
              <a:ea typeface="宋体" panose="02010600030101010101" pitchFamily="2" charset="-122"/>
            </a:endParaRPr>
          </a:p>
          <a:p>
            <a:endParaRPr lang="zh-CN" altLang="en-US" sz="1800">
              <a:latin typeface="宋体" panose="02010600030101010101" pitchFamily="2" charset="-122"/>
              <a:ea typeface="宋体" panose="02010600030101010101" pitchFamily="2" charset="-122"/>
            </a:endParaRPr>
          </a:p>
        </p:txBody>
      </p:sp>
      <p:pic>
        <p:nvPicPr>
          <p:cNvPr id="89092" name="图片 4"/>
          <p:cNvPicPr>
            <a:picLocks noChangeAspect="1"/>
          </p:cNvPicPr>
          <p:nvPr/>
        </p:nvPicPr>
        <p:blipFill>
          <a:blip r:embed="rId1"/>
          <a:stretch>
            <a:fillRect/>
          </a:stretch>
        </p:blipFill>
        <p:spPr>
          <a:xfrm>
            <a:off x="266383" y="185103"/>
            <a:ext cx="3765550" cy="3443287"/>
          </a:xfrm>
          <a:prstGeom prst="rect">
            <a:avLst/>
          </a:prstGeom>
          <a:noFill/>
          <a:ln w="9525">
            <a:noFill/>
          </a:ln>
        </p:spPr>
      </p:pic>
      <p:pic>
        <p:nvPicPr>
          <p:cNvPr id="2" name="图片 1"/>
          <p:cNvPicPr>
            <a:picLocks noChangeAspect="1"/>
          </p:cNvPicPr>
          <p:nvPr/>
        </p:nvPicPr>
        <p:blipFill>
          <a:blip r:embed="rId2"/>
          <a:stretch>
            <a:fillRect/>
          </a:stretch>
        </p:blipFill>
        <p:spPr>
          <a:xfrm>
            <a:off x="4596765" y="1498600"/>
            <a:ext cx="4330065" cy="2844165"/>
          </a:xfrm>
          <a:prstGeom prst="rect">
            <a:avLst/>
          </a:prstGeom>
        </p:spPr>
      </p:pic>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图片 2" descr="三水准两阶段"/>
          <p:cNvPicPr>
            <a:picLocks noChangeAspect="1"/>
          </p:cNvPicPr>
          <p:nvPr/>
        </p:nvPicPr>
        <p:blipFill>
          <a:blip r:embed="rId1"/>
          <a:stretch>
            <a:fillRect/>
          </a:stretch>
        </p:blipFill>
        <p:spPr>
          <a:xfrm>
            <a:off x="611505" y="699770"/>
            <a:ext cx="8437245" cy="3731260"/>
          </a:xfrm>
          <a:prstGeom prst="rect">
            <a:avLst/>
          </a:prstGeom>
          <a:noFill/>
          <a:ln w="9525">
            <a:noFill/>
          </a:ln>
        </p:spPr>
      </p:pic>
      <p:pic>
        <p:nvPicPr>
          <p:cNvPr id="2" name="图片 1" descr="YJKLOGO"/>
          <p:cNvPicPr>
            <a:picLocks noChangeAspect="1"/>
          </p:cNvPicPr>
          <p:nvPr/>
        </p:nvPicPr>
        <p:blipFill>
          <a:blip r:embed="rId2"/>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Rectangle 3"/>
          <p:cNvSpPr>
            <a:spLocks noGrp="1"/>
          </p:cNvSpPr>
          <p:nvPr>
            <p:ph type="body" idx="4294967295"/>
          </p:nvPr>
        </p:nvSpPr>
        <p:spPr>
          <a:xfrm>
            <a:off x="638175" y="613410"/>
            <a:ext cx="8274050" cy="497205"/>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90114" name="图片 1"/>
          <p:cNvPicPr>
            <a:picLocks noChangeAspect="1"/>
          </p:cNvPicPr>
          <p:nvPr/>
        </p:nvPicPr>
        <p:blipFill>
          <a:blip r:embed="rId1"/>
          <a:stretch>
            <a:fillRect/>
          </a:stretch>
        </p:blipFill>
        <p:spPr>
          <a:xfrm>
            <a:off x="179388" y="1347788"/>
            <a:ext cx="8532812" cy="180975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Rectangle 3"/>
          <p:cNvSpPr>
            <a:spLocks noGrp="1"/>
          </p:cNvSpPr>
          <p:nvPr>
            <p:ph type="body" idx="4294967295"/>
          </p:nvPr>
        </p:nvSpPr>
        <p:spPr>
          <a:xfrm>
            <a:off x="314960" y="469265"/>
            <a:ext cx="8754745" cy="4271010"/>
          </a:xfrm>
        </p:spPr>
        <p:txBody>
          <a:bodyPr wrap="square" anchor="t"/>
          <a:p>
            <a:pPr marL="0" indent="0" eaLnBrk="1" hangingPunct="1">
              <a:buNone/>
            </a:pP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性能</a:t>
            </a:r>
            <a:r>
              <a:rPr lang="en-US" altLang="zh-CN" sz="2000" dirty="0">
                <a:solidFill>
                  <a:srgbClr val="FF0000"/>
                </a:solidFill>
                <a:latin typeface="宋体" panose="02010600030101010101" pitchFamily="2" charset="-122"/>
                <a:ea typeface="宋体" panose="02010600030101010101" pitchFamily="2" charset="-122"/>
                <a:cs typeface="宋体" panose="02010600030101010101" pitchFamily="2" charset="-122"/>
              </a:rPr>
              <a:t>2</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中震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或</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大震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“弹性”</a:t>
            </a:r>
            <a:r>
              <a:rPr lang="zh-CN" altLang="en-US" sz="2000" dirty="0">
                <a:latin typeface="宋体" panose="02010600030101010101" pitchFamily="2" charset="-122"/>
                <a:ea typeface="宋体" panose="02010600030101010101" pitchFamily="2" charset="-122"/>
                <a:cs typeface="宋体" panose="02010600030101010101" pitchFamily="2" charset="-122"/>
              </a:rPr>
              <a:t>对应《抗规》M.1.2-2的按</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设计值</a:t>
            </a:r>
            <a:r>
              <a:rPr lang="zh-CN" altLang="en-US" sz="2000" dirty="0">
                <a:latin typeface="宋体" panose="02010600030101010101" pitchFamily="2" charset="-122"/>
                <a:ea typeface="宋体" panose="02010600030101010101" pitchFamily="2" charset="-122"/>
                <a:cs typeface="宋体" panose="02010600030101010101" pitchFamily="2" charset="-122"/>
              </a:rPr>
              <a:t>和</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基本组合</a:t>
            </a:r>
            <a:r>
              <a:rPr lang="zh-CN" altLang="en-US" sz="2000" dirty="0">
                <a:latin typeface="宋体" panose="02010600030101010101" pitchFamily="2" charset="-122"/>
                <a:ea typeface="宋体" panose="02010600030101010101" pitchFamily="2" charset="-122"/>
                <a:cs typeface="宋体" panose="02010600030101010101" pitchFamily="2" charset="-122"/>
              </a:rPr>
              <a:t>进行承载力计算</a:t>
            </a:r>
            <a:r>
              <a:rPr lang="en-US" altLang="zh-CN" sz="2000" dirty="0">
                <a:latin typeface="宋体" panose="02010600030101010101" pitchFamily="2" charset="-122"/>
                <a:ea typeface="宋体" panose="02010600030101010101" pitchFamily="2" charset="-122"/>
                <a:cs typeface="宋体" panose="02010600030101010101" pitchFamily="2" charset="-122"/>
              </a:rPr>
              <a:t>.</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选择中震或大震弹性设计时，</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软件自动处理的内容如下:</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1）不考虑风荷载参与地震组合；</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2）不考虑与抗震等级有关的增</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   大系数；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endParaRPr lang="en-US" altLang="zh-CN" sz="1800" dirty="0">
              <a:latin typeface="宋体" panose="02010600030101010101" pitchFamily="2" charset="-122"/>
              <a:ea typeface="宋体" panose="02010600030101010101" pitchFamily="2" charset="-122"/>
              <a:cs typeface="宋体" panose="02010600030101010101" pitchFamily="2" charset="-122"/>
            </a:endParaRPr>
          </a:p>
        </p:txBody>
      </p:sp>
      <p:pic>
        <p:nvPicPr>
          <p:cNvPr id="91138" name="图片 2"/>
          <p:cNvPicPr>
            <a:picLocks noChangeAspect="1"/>
          </p:cNvPicPr>
          <p:nvPr/>
        </p:nvPicPr>
        <p:blipFill>
          <a:blip r:embed="rId1"/>
          <a:stretch>
            <a:fillRect/>
          </a:stretch>
        </p:blipFill>
        <p:spPr>
          <a:xfrm>
            <a:off x="4206875" y="1674495"/>
            <a:ext cx="4774565" cy="278066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Rectangle 3"/>
          <p:cNvSpPr>
            <a:spLocks noGrp="1"/>
          </p:cNvSpPr>
          <p:nvPr>
            <p:ph type="body" idx="4294967295"/>
          </p:nvPr>
        </p:nvSpPr>
        <p:spPr>
          <a:xfrm>
            <a:off x="502285" y="757555"/>
            <a:ext cx="8208645" cy="518795"/>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92162" name="图片 1"/>
          <p:cNvPicPr>
            <a:picLocks noChangeAspect="1"/>
          </p:cNvPicPr>
          <p:nvPr/>
        </p:nvPicPr>
        <p:blipFill>
          <a:blip r:embed="rId1"/>
          <a:stretch>
            <a:fillRect/>
          </a:stretch>
        </p:blipFill>
        <p:spPr>
          <a:xfrm>
            <a:off x="267335" y="1404620"/>
            <a:ext cx="8609013" cy="19907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Rectangle 3"/>
          <p:cNvSpPr>
            <a:spLocks noGrp="1"/>
          </p:cNvSpPr>
          <p:nvPr>
            <p:ph type="body" idx="4294967295"/>
          </p:nvPr>
        </p:nvSpPr>
        <p:spPr>
          <a:xfrm>
            <a:off x="186055" y="-635"/>
            <a:ext cx="8884285" cy="4713605"/>
          </a:xfrm>
        </p:spPr>
        <p:txBody>
          <a:bodyPr wrap="square" anchor="t"/>
          <a:p>
            <a:pPr marL="0" indent="0" eaLnBrk="1" hangingPunct="1">
              <a:buNone/>
            </a:pP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性能</a:t>
            </a:r>
            <a:r>
              <a:rPr lang="en-US" altLang="zh-CN" sz="2000" dirty="0">
                <a:solidFill>
                  <a:srgbClr val="FF0000"/>
                </a:solidFill>
                <a:latin typeface="宋体" panose="02010600030101010101" pitchFamily="2" charset="-122"/>
                <a:ea typeface="宋体" panose="02010600030101010101" pitchFamily="2" charset="-122"/>
                <a:cs typeface="宋体" panose="02010600030101010101" pitchFamily="2" charset="-122"/>
              </a:rPr>
              <a:t>3</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中震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“不屈服”</a:t>
            </a:r>
            <a:r>
              <a:rPr lang="zh-CN" altLang="en-US" sz="2000" dirty="0">
                <a:latin typeface="宋体" panose="02010600030101010101" pitchFamily="2" charset="-122"/>
                <a:ea typeface="宋体" panose="02010600030101010101" pitchFamily="2" charset="-122"/>
                <a:cs typeface="宋体" panose="02010600030101010101" pitchFamily="2" charset="-122"/>
              </a:rPr>
              <a:t>对应《抗规》M.1.2-</a:t>
            </a:r>
            <a:r>
              <a:rPr lang="en-US" altLang="zh-CN" sz="2000" dirty="0">
                <a:latin typeface="宋体" panose="02010600030101010101" pitchFamily="2" charset="-122"/>
                <a:ea typeface="宋体" panose="02010600030101010101" pitchFamily="2" charset="-122"/>
                <a:cs typeface="宋体" panose="02010600030101010101" pitchFamily="2" charset="-122"/>
              </a:rPr>
              <a:t>3</a:t>
            </a:r>
            <a:r>
              <a:rPr lang="zh-CN" altLang="en-US" sz="2000" dirty="0">
                <a:latin typeface="宋体" panose="02010600030101010101" pitchFamily="2" charset="-122"/>
                <a:ea typeface="宋体" panose="02010600030101010101" pitchFamily="2" charset="-122"/>
                <a:cs typeface="宋体" panose="02010600030101010101" pitchFamily="2" charset="-122"/>
              </a:rPr>
              <a:t>的按</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标准值</a:t>
            </a:r>
            <a:r>
              <a:rPr lang="zh-CN" altLang="en-US" sz="2000" dirty="0">
                <a:latin typeface="宋体" panose="02010600030101010101" pitchFamily="2" charset="-122"/>
                <a:ea typeface="宋体" panose="02010600030101010101" pitchFamily="2" charset="-122"/>
                <a:cs typeface="宋体" panose="02010600030101010101" pitchFamily="2" charset="-122"/>
              </a:rPr>
              <a:t>和</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标准组合</a:t>
            </a:r>
            <a:r>
              <a:rPr lang="zh-CN" altLang="en-US" sz="2000" dirty="0">
                <a:latin typeface="宋体" panose="02010600030101010101" pitchFamily="2" charset="-122"/>
                <a:ea typeface="宋体" panose="02010600030101010101" pitchFamily="2" charset="-122"/>
                <a:cs typeface="宋体" panose="02010600030101010101" pitchFamily="2" charset="-122"/>
              </a:rPr>
              <a:t>进行承载力计算</a:t>
            </a:r>
            <a:r>
              <a:rPr lang="en-US" altLang="zh-CN" sz="2000" dirty="0">
                <a:latin typeface="宋体" panose="02010600030101010101" pitchFamily="2" charset="-122"/>
                <a:ea typeface="宋体" panose="02010600030101010101" pitchFamily="2" charset="-122"/>
                <a:cs typeface="宋体" panose="02010600030101010101" pitchFamily="2" charset="-122"/>
              </a:rPr>
              <a:t>.</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选择中震、不屈服设计时</a:t>
            </a:r>
            <a:r>
              <a:rPr lang="zh-CN" altLang="en-US" sz="1800" dirty="0">
                <a:latin typeface="宋体" panose="02010600030101010101" pitchFamily="2" charset="-122"/>
                <a:ea typeface="宋体" panose="02010600030101010101" pitchFamily="2" charset="-122"/>
                <a:cs typeface="宋体" panose="02010600030101010101" pitchFamily="2" charset="-122"/>
              </a:rPr>
              <a:t>，</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软件自动处理的内容如下：</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（1）不考虑风荷载参与地震组合；</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（2）不考虑与抗震等级有关的增大系数；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（3）不考虑荷载分项系数；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（4）不考虑承载力抗震调整系数；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（5）材料强度：中震时为标准值</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endParaRPr lang="en-US" altLang="zh-CN" sz="2000" dirty="0">
              <a:latin typeface="宋体" panose="02010600030101010101" pitchFamily="2" charset="-122"/>
              <a:ea typeface="宋体" panose="02010600030101010101" pitchFamily="2" charset="-122"/>
              <a:cs typeface="宋体" panose="02010600030101010101" pitchFamily="2" charset="-122"/>
            </a:endParaRPr>
          </a:p>
        </p:txBody>
      </p:sp>
      <p:pic>
        <p:nvPicPr>
          <p:cNvPr id="93186" name="图片 1"/>
          <p:cNvPicPr>
            <a:picLocks noChangeAspect="1"/>
          </p:cNvPicPr>
          <p:nvPr/>
        </p:nvPicPr>
        <p:blipFill>
          <a:blip r:embed="rId1"/>
          <a:stretch>
            <a:fillRect/>
          </a:stretch>
        </p:blipFill>
        <p:spPr>
          <a:xfrm>
            <a:off x="4622800" y="1545590"/>
            <a:ext cx="4269740" cy="308165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Rectangle 3"/>
          <p:cNvSpPr>
            <a:spLocks noGrp="1"/>
          </p:cNvSpPr>
          <p:nvPr>
            <p:ph type="body" idx="4294967295"/>
          </p:nvPr>
        </p:nvSpPr>
        <p:spPr>
          <a:xfrm>
            <a:off x="200660" y="202565"/>
            <a:ext cx="8898890" cy="4543425"/>
          </a:xfrm>
        </p:spPr>
        <p:txBody>
          <a:bodyPr wrap="square" anchor="t"/>
          <a:p>
            <a:pPr marL="0" indent="0" eaLnBrk="1" hangingPunct="1">
              <a:buNone/>
            </a:pP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疑问：如果要用</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《抗规》M.1.2-</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3</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验算</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罕遇地震</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结构承载力，如何实现？</a:t>
            </a: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lnSpc>
                <a:spcPct val="150000"/>
              </a:lnSpc>
              <a:spcBef>
                <a:spcPct val="0"/>
              </a:spcBef>
              <a:buNone/>
            </a:pP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 </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中震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不屈服</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的组合对应《抗规》</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M.1.2-3</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的</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标准值</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标准组合</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的算法，至于地震动可以通过地震影响系数最大值进行控制。</a:t>
            </a: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0" indent="0" eaLnBrk="1" hangingPunct="1">
              <a:buNone/>
            </a:pPr>
            <a:endParaRPr lang="en-US" altLang="zh-CN" sz="2000" dirty="0">
              <a:latin typeface="宋体" panose="02010600030101010101" pitchFamily="2" charset="-122"/>
              <a:ea typeface="宋体" panose="02010600030101010101" pitchFamily="2" charset="-122"/>
              <a:cs typeface="宋体" panose="02010600030101010101" pitchFamily="2" charset="-122"/>
            </a:endParaRPr>
          </a:p>
        </p:txBody>
      </p:sp>
      <p:pic>
        <p:nvPicPr>
          <p:cNvPr id="94210" name="图片 1"/>
          <p:cNvPicPr>
            <a:picLocks noChangeAspect="1"/>
          </p:cNvPicPr>
          <p:nvPr/>
        </p:nvPicPr>
        <p:blipFill>
          <a:blip r:embed="rId1"/>
          <a:stretch>
            <a:fillRect/>
          </a:stretch>
        </p:blipFill>
        <p:spPr>
          <a:xfrm>
            <a:off x="1116013" y="700088"/>
            <a:ext cx="3865562" cy="2789237"/>
          </a:xfrm>
          <a:prstGeom prst="rect">
            <a:avLst/>
          </a:prstGeom>
          <a:noFill/>
          <a:ln w="9525">
            <a:noFill/>
          </a:ln>
        </p:spPr>
      </p:pic>
      <p:pic>
        <p:nvPicPr>
          <p:cNvPr id="94211" name="图片 2"/>
          <p:cNvPicPr>
            <a:picLocks noChangeAspect="1"/>
          </p:cNvPicPr>
          <p:nvPr/>
        </p:nvPicPr>
        <p:blipFill>
          <a:blip r:embed="rId2"/>
          <a:stretch>
            <a:fillRect/>
          </a:stretch>
        </p:blipFill>
        <p:spPr>
          <a:xfrm>
            <a:off x="5307330" y="1189990"/>
            <a:ext cx="2979738" cy="21431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Rectangle 3"/>
          <p:cNvSpPr>
            <a:spLocks noGrp="1"/>
          </p:cNvSpPr>
          <p:nvPr>
            <p:ph type="body" idx="4294967295"/>
          </p:nvPr>
        </p:nvSpPr>
        <p:spPr>
          <a:xfrm>
            <a:off x="536575" y="749935"/>
            <a:ext cx="8315325" cy="511810"/>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建筑抗震设计规范</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GB50011-2010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95234" name="图片 1"/>
          <p:cNvPicPr>
            <a:picLocks noChangeAspect="1"/>
          </p:cNvPicPr>
          <p:nvPr/>
        </p:nvPicPr>
        <p:blipFill>
          <a:blip r:embed="rId1"/>
          <a:stretch>
            <a:fillRect/>
          </a:stretch>
        </p:blipFill>
        <p:spPr>
          <a:xfrm>
            <a:off x="395288" y="1347788"/>
            <a:ext cx="8456612" cy="23336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Rectangle 3"/>
          <p:cNvSpPr>
            <a:spLocks noGrp="1"/>
          </p:cNvSpPr>
          <p:nvPr>
            <p:ph type="body" idx="4294967295"/>
          </p:nvPr>
        </p:nvSpPr>
        <p:spPr>
          <a:xfrm>
            <a:off x="172720" y="132080"/>
            <a:ext cx="8747125" cy="4509135"/>
          </a:xfrm>
        </p:spPr>
        <p:txBody>
          <a:bodyPr wrap="square" anchor="t"/>
          <a:p>
            <a:pPr marL="0" indent="0" eaLnBrk="1" hangingPunct="1">
              <a:buNone/>
            </a:pP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性能</a:t>
            </a:r>
            <a:r>
              <a:rPr lang="en-US" altLang="zh-CN" sz="2000" dirty="0">
                <a:solidFill>
                  <a:srgbClr val="FF0000"/>
                </a:solidFill>
                <a:latin typeface="宋体" panose="02010600030101010101" pitchFamily="2" charset="-122"/>
                <a:ea typeface="宋体" panose="02010600030101010101" pitchFamily="2" charset="-122"/>
                <a:cs typeface="宋体" panose="02010600030101010101" pitchFamily="2" charset="-122"/>
              </a:rPr>
              <a:t>4</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大震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“不屈服”</a:t>
            </a:r>
            <a:r>
              <a:rPr lang="zh-CN" altLang="en-US" sz="2000" dirty="0">
                <a:latin typeface="宋体" panose="02010600030101010101" pitchFamily="2" charset="-122"/>
                <a:ea typeface="宋体" panose="02010600030101010101" pitchFamily="2" charset="-122"/>
                <a:cs typeface="宋体" panose="02010600030101010101" pitchFamily="2" charset="-122"/>
              </a:rPr>
              <a:t>对应《抗规》M.1.2-</a:t>
            </a:r>
            <a:r>
              <a:rPr lang="en-US" altLang="zh-CN" sz="2000" dirty="0">
                <a:latin typeface="宋体" panose="02010600030101010101" pitchFamily="2" charset="-122"/>
                <a:ea typeface="宋体" panose="02010600030101010101" pitchFamily="2" charset="-122"/>
                <a:cs typeface="宋体" panose="02010600030101010101" pitchFamily="2" charset="-122"/>
              </a:rPr>
              <a:t>4</a:t>
            </a:r>
            <a:r>
              <a:rPr lang="zh-CN" altLang="en-US" sz="2000" dirty="0">
                <a:latin typeface="宋体" panose="02010600030101010101" pitchFamily="2" charset="-122"/>
                <a:ea typeface="宋体" panose="02010600030101010101" pitchFamily="2" charset="-122"/>
                <a:cs typeface="宋体" panose="02010600030101010101" pitchFamily="2" charset="-122"/>
              </a:rPr>
              <a:t>的按</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极限值</a:t>
            </a:r>
            <a:r>
              <a:rPr lang="zh-CN" altLang="en-US" sz="2000" dirty="0">
                <a:latin typeface="宋体" panose="02010600030101010101" pitchFamily="2" charset="-122"/>
                <a:ea typeface="宋体" panose="02010600030101010101" pitchFamily="2" charset="-122"/>
                <a:cs typeface="宋体" panose="02010600030101010101" pitchFamily="2" charset="-122"/>
              </a:rPr>
              <a:t>和</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标准组合</a:t>
            </a:r>
            <a:r>
              <a:rPr lang="zh-CN" altLang="en-US" sz="2000" dirty="0">
                <a:latin typeface="宋体" panose="02010600030101010101" pitchFamily="2" charset="-122"/>
                <a:ea typeface="宋体" panose="02010600030101010101" pitchFamily="2" charset="-122"/>
                <a:cs typeface="宋体" panose="02010600030101010101" pitchFamily="2" charset="-122"/>
              </a:rPr>
              <a:t>进行承载力计算</a:t>
            </a:r>
            <a:r>
              <a:rPr lang="en-US" altLang="zh-CN" sz="2000" dirty="0">
                <a:latin typeface="宋体" panose="02010600030101010101" pitchFamily="2" charset="-122"/>
                <a:ea typeface="宋体" panose="02010600030101010101" pitchFamily="2" charset="-122"/>
                <a:cs typeface="宋体" panose="02010600030101010101" pitchFamily="2" charset="-122"/>
              </a:rPr>
              <a:t>.</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选择</a:t>
            </a:r>
            <a:r>
              <a:rPr lang="zh-CN" altLang="en-US" sz="1800" dirty="0">
                <a:latin typeface="宋体" panose="02010600030101010101" pitchFamily="2" charset="-122"/>
                <a:ea typeface="宋体" panose="02010600030101010101" pitchFamily="2" charset="-122"/>
                <a:cs typeface="宋体" panose="02010600030101010101" pitchFamily="2" charset="-122"/>
              </a:rPr>
              <a:t>大</a:t>
            </a:r>
            <a:r>
              <a:rPr lang="en-US" altLang="zh-CN" sz="1800" dirty="0">
                <a:latin typeface="宋体" panose="02010600030101010101" pitchFamily="2" charset="-122"/>
                <a:ea typeface="宋体" panose="02010600030101010101" pitchFamily="2" charset="-122"/>
                <a:cs typeface="宋体" panose="02010600030101010101" pitchFamily="2" charset="-122"/>
              </a:rPr>
              <a:t>震、不屈服设计时</a:t>
            </a:r>
            <a:r>
              <a:rPr lang="zh-CN" altLang="en-US" sz="1800" dirty="0">
                <a:latin typeface="宋体" panose="02010600030101010101" pitchFamily="2" charset="-122"/>
                <a:ea typeface="宋体" panose="02010600030101010101" pitchFamily="2" charset="-122"/>
                <a:cs typeface="宋体" panose="02010600030101010101" pitchFamily="2" charset="-122"/>
              </a:rPr>
              <a:t>，</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软件自动处理的内容如下：</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（1）不考虑风荷载参与地震组合；</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（2）不考虑与抗震等级有关的增大系数；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（3）不考虑荷载分项系数；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（4）不考虑承载力抗震调整系数；</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r>
              <a:rPr lang="en-US" altLang="zh-CN" sz="1800" dirty="0">
                <a:latin typeface="宋体" panose="02010600030101010101" pitchFamily="2" charset="-122"/>
                <a:ea typeface="宋体" panose="02010600030101010101" pitchFamily="2" charset="-122"/>
                <a:cs typeface="宋体" panose="02010600030101010101" pitchFamily="2" charset="-122"/>
              </a:rPr>
              <a:t>（5）材料强度：</a:t>
            </a:r>
            <a:r>
              <a:rPr lang="zh-CN" altLang="en-US" sz="1800" dirty="0">
                <a:latin typeface="宋体" panose="02010600030101010101" pitchFamily="2" charset="-122"/>
                <a:ea typeface="宋体" panose="02010600030101010101" pitchFamily="2" charset="-122"/>
                <a:cs typeface="宋体" panose="02010600030101010101" pitchFamily="2" charset="-122"/>
              </a:rPr>
              <a:t>大</a:t>
            </a:r>
            <a:r>
              <a:rPr lang="en-US" altLang="zh-CN" sz="1800" dirty="0">
                <a:latin typeface="宋体" panose="02010600030101010101" pitchFamily="2" charset="-122"/>
                <a:ea typeface="宋体" panose="02010600030101010101" pitchFamily="2" charset="-122"/>
                <a:cs typeface="宋体" panose="02010600030101010101" pitchFamily="2" charset="-122"/>
              </a:rPr>
              <a:t>震时为</a:t>
            </a:r>
            <a:r>
              <a:rPr lang="zh-CN" altLang="en-US" sz="1800" dirty="0">
                <a:latin typeface="宋体" panose="02010600030101010101" pitchFamily="2" charset="-122"/>
                <a:ea typeface="宋体" panose="02010600030101010101" pitchFamily="2" charset="-122"/>
                <a:cs typeface="宋体" panose="02010600030101010101" pitchFamily="2" charset="-122"/>
              </a:rPr>
              <a:t>极限</a:t>
            </a:r>
            <a:r>
              <a:rPr lang="en-US" altLang="zh-CN" sz="1800" dirty="0">
                <a:latin typeface="宋体" panose="02010600030101010101" pitchFamily="2" charset="-122"/>
                <a:ea typeface="宋体" panose="02010600030101010101" pitchFamily="2" charset="-122"/>
                <a:cs typeface="宋体" panose="02010600030101010101" pitchFamily="2" charset="-122"/>
              </a:rPr>
              <a:t>值</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endParaRPr lang="en-US" altLang="zh-CN" sz="1800" dirty="0">
              <a:latin typeface="宋体" panose="02010600030101010101" pitchFamily="2" charset="-122"/>
              <a:ea typeface="宋体" panose="02010600030101010101" pitchFamily="2" charset="-122"/>
              <a:cs typeface="宋体" panose="02010600030101010101" pitchFamily="2" charset="-122"/>
            </a:endParaRPr>
          </a:p>
        </p:txBody>
      </p:sp>
      <p:pic>
        <p:nvPicPr>
          <p:cNvPr id="96258" name="图片 2"/>
          <p:cNvPicPr>
            <a:picLocks noChangeAspect="1"/>
          </p:cNvPicPr>
          <p:nvPr/>
        </p:nvPicPr>
        <p:blipFill>
          <a:blip r:embed="rId1"/>
          <a:stretch>
            <a:fillRect/>
          </a:stretch>
        </p:blipFill>
        <p:spPr>
          <a:xfrm>
            <a:off x="4968558" y="1484630"/>
            <a:ext cx="3675062" cy="2855913"/>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Rectangle 3"/>
          <p:cNvSpPr>
            <a:spLocks noGrp="1"/>
          </p:cNvSpPr>
          <p:nvPr>
            <p:ph type="body" idx="4294967295"/>
          </p:nvPr>
        </p:nvSpPr>
        <p:spPr>
          <a:xfrm>
            <a:off x="207645" y="194945"/>
            <a:ext cx="8704580" cy="4550410"/>
          </a:xfrm>
        </p:spPr>
        <p:txBody>
          <a:bodyPr wrap="square" anchor="t"/>
          <a:p>
            <a:pPr marL="0" indent="0" eaLnBrk="1" hangingPunct="1">
              <a:buNone/>
            </a:pP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rPr>
              <a:t>疑问：如果要用</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《抗规》M.1.2-</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4</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验算</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设防地震</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结构承载力，如何实现？</a:t>
            </a: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大震</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不屈服</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的组合对应《抗规》</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M.1.2-4</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极限值</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标准组合</a:t>
            </a:r>
            <a:r>
              <a:rPr lang="en-US" altLang="zh-CN"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的算法，至于地震动可以通过地震影响系数最大值来控制。</a:t>
            </a:r>
            <a:endParaRPr lang="zh-CN" altLang="en-US" sz="2000" dirty="0">
              <a:solidFill>
                <a:srgbClr val="0408BC"/>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0" indent="0" eaLnBrk="1" hangingPunct="1">
              <a:buNone/>
            </a:pPr>
            <a:endParaRPr lang="en-US" altLang="zh-CN" sz="2000" dirty="0">
              <a:latin typeface="宋体" panose="02010600030101010101" pitchFamily="2" charset="-122"/>
              <a:ea typeface="宋体" panose="02010600030101010101" pitchFamily="2" charset="-122"/>
              <a:cs typeface="宋体" panose="02010600030101010101" pitchFamily="2" charset="-122"/>
            </a:endParaRPr>
          </a:p>
        </p:txBody>
      </p:sp>
      <p:pic>
        <p:nvPicPr>
          <p:cNvPr id="97282" name="图片 3"/>
          <p:cNvPicPr>
            <a:picLocks noChangeAspect="1"/>
          </p:cNvPicPr>
          <p:nvPr/>
        </p:nvPicPr>
        <p:blipFill>
          <a:blip r:embed="rId1"/>
          <a:stretch>
            <a:fillRect/>
          </a:stretch>
        </p:blipFill>
        <p:spPr>
          <a:xfrm>
            <a:off x="655320" y="636588"/>
            <a:ext cx="3724275" cy="2808287"/>
          </a:xfrm>
          <a:prstGeom prst="rect">
            <a:avLst/>
          </a:prstGeom>
          <a:noFill/>
          <a:ln w="9525">
            <a:noFill/>
          </a:ln>
        </p:spPr>
      </p:pic>
      <p:pic>
        <p:nvPicPr>
          <p:cNvPr id="97283" name="图片 5"/>
          <p:cNvPicPr>
            <a:picLocks noChangeAspect="1"/>
          </p:cNvPicPr>
          <p:nvPr/>
        </p:nvPicPr>
        <p:blipFill>
          <a:blip r:embed="rId2"/>
          <a:stretch>
            <a:fillRect/>
          </a:stretch>
        </p:blipFill>
        <p:spPr>
          <a:xfrm>
            <a:off x="4932363" y="1511935"/>
            <a:ext cx="2970212" cy="180975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24940" y="198120"/>
            <a:ext cx="6859905" cy="706755"/>
          </a:xfrm>
          <a:prstGeom prst="rect">
            <a:avLst/>
          </a:prstGeom>
          <a:noFill/>
        </p:spPr>
        <p:txBody>
          <a:bodyPr wrap="square" rtlCol="0">
            <a:spAutoFit/>
          </a:bodyPr>
          <a:p>
            <a:r>
              <a:rPr lang="zh-CN" altLang="en-US" sz="2000">
                <a:solidFill>
                  <a:srgbClr val="002060"/>
                </a:solidFill>
                <a:latin typeface="宋体" panose="02010600030101010101" pitchFamily="2" charset="-122"/>
                <a:cs typeface="宋体" panose="02010600030101010101" pitchFamily="2" charset="-122"/>
                <a:sym typeface="+mn-ea"/>
              </a:rPr>
              <a:t>设置好性能水准后，小、中、大震包络得到最终设计结果</a:t>
            </a:r>
            <a:endParaRPr kumimoji="0" lang="zh-CN" altLang="en-US" sz="2000" i="0" u="none" strike="noStrike" kern="1200" cap="none" spc="0" normalizeH="0" baseline="0" noProof="1">
              <a:solidFill>
                <a:srgbClr val="002060"/>
              </a:solidFill>
              <a:latin typeface="宋体" panose="02010600030101010101" pitchFamily="2" charset="-122"/>
              <a:ea typeface="宋体" panose="02010600030101010101" pitchFamily="2" charset="-122"/>
              <a:cs typeface="宋体" panose="02010600030101010101" pitchFamily="2" charset="-122"/>
            </a:endParaRPr>
          </a:p>
          <a:p>
            <a:endParaRPr kumimoji="0" lang="zh-CN" altLang="en-US" sz="2000" i="0" u="none" strike="noStrike" kern="1200" cap="none" spc="0" normalizeH="0" baseline="0" noProof="1">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1508760" y="695960"/>
            <a:ext cx="6225540" cy="4036060"/>
          </a:xfrm>
          <a:prstGeom prst="rect">
            <a:avLst/>
          </a:prstGeom>
        </p:spPr>
      </p:pic>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54250" y="194945"/>
            <a:ext cx="4940935" cy="980440"/>
          </a:xfrm>
          <a:prstGeom prst="rect">
            <a:avLst/>
          </a:prstGeom>
          <a:noFill/>
        </p:spPr>
        <p:txBody>
          <a:bodyPr wrap="square" rtlCol="0">
            <a:spAutoFit/>
          </a:bodyPr>
          <a:p>
            <a:pPr fontAlgn="auto">
              <a:spcAft>
                <a:spcPts val="600"/>
              </a:spcAft>
            </a:pPr>
            <a:r>
              <a:rPr lang="zh-CN" sz="2400" b="1" noProof="1">
                <a:solidFill>
                  <a:schemeClr val="accent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rPr>
              <a:t>抗规</a:t>
            </a:r>
            <a:r>
              <a:rPr lang="zh-CN" altLang="en-US" sz="2400" b="1" noProof="1">
                <a:solidFill>
                  <a:schemeClr val="accent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rPr>
              <a:t>“性能包络设计”</a:t>
            </a:r>
            <a:endParaRPr lang="zh-CN" altLang="en-US" sz="2400" b="1" noProof="1">
              <a:solidFill>
                <a:schemeClr val="accent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endParaRPr>
          </a:p>
          <a:p>
            <a:pPr fontAlgn="auto">
              <a:lnSpc>
                <a:spcPct val="120000"/>
              </a:lnSpc>
              <a:spcAft>
                <a:spcPts val="400"/>
              </a:spcAft>
            </a:pPr>
            <a:endParaRPr lang="zh-CN" altLang="en-US" sz="2400" noProof="1">
              <a:latin typeface="宋体" panose="02010600030101010101" pitchFamily="2" charset="-122"/>
              <a:cs typeface="宋体" panose="02010600030101010101" pitchFamily="2" charset="-122"/>
            </a:endParaRPr>
          </a:p>
        </p:txBody>
      </p:sp>
      <p:pic>
        <p:nvPicPr>
          <p:cNvPr id="99333" name="图片 1" descr="2020-8-13 11-07-10"/>
          <p:cNvPicPr>
            <a:picLocks noChangeAspect="1"/>
          </p:cNvPicPr>
          <p:nvPr/>
        </p:nvPicPr>
        <p:blipFill>
          <a:blip r:embed="rId1"/>
          <a:stretch>
            <a:fillRect/>
          </a:stretch>
        </p:blipFill>
        <p:spPr>
          <a:xfrm>
            <a:off x="57150" y="990600"/>
            <a:ext cx="4546600" cy="3608388"/>
          </a:xfrm>
          <a:prstGeom prst="rect">
            <a:avLst/>
          </a:prstGeom>
          <a:noFill/>
          <a:ln w="9525">
            <a:noFill/>
          </a:ln>
        </p:spPr>
      </p:pic>
      <p:pic>
        <p:nvPicPr>
          <p:cNvPr id="2" name="图片 1"/>
          <p:cNvPicPr>
            <a:picLocks noChangeAspect="1"/>
          </p:cNvPicPr>
          <p:nvPr/>
        </p:nvPicPr>
        <p:blipFill>
          <a:blip r:embed="rId2"/>
          <a:stretch>
            <a:fillRect/>
          </a:stretch>
        </p:blipFill>
        <p:spPr>
          <a:xfrm>
            <a:off x="4942840" y="990600"/>
            <a:ext cx="3921760" cy="3606165"/>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p:sp>
        <p:nvSpPr>
          <p:cNvPr id="44033" name="标题 1"/>
          <p:cNvSpPr>
            <a:spLocks noGrp="1"/>
          </p:cNvSpPr>
          <p:nvPr>
            <p:ph type="title"/>
          </p:nvPr>
        </p:nvSpPr>
        <p:spPr>
          <a:xfrm>
            <a:off x="2553653" y="99060"/>
            <a:ext cx="4144962" cy="857250"/>
          </a:xfrm>
        </p:spPr>
        <p:txBody>
          <a:bodyPr anchor="ctr"/>
          <a:p>
            <a:r>
              <a:rPr lang="zh-CN" altLang="zh-CN" sz="2800" b="0">
                <a:latin typeface="宋体" panose="02010600030101010101" pitchFamily="2" charset="-122"/>
                <a:ea typeface="宋体" panose="02010600030101010101" pitchFamily="2" charset="-122"/>
                <a:sym typeface="宋体" panose="02010600030101010101" pitchFamily="2" charset="-122"/>
              </a:rPr>
              <a:t>性能设计基本思路</a:t>
            </a:r>
            <a:endParaRPr lang="zh-CN" altLang="zh-CN" sz="2800" b="0">
              <a:latin typeface="宋体" panose="02010600030101010101" pitchFamily="2" charset="-122"/>
              <a:ea typeface="宋体" panose="02010600030101010101" pitchFamily="2" charset="-122"/>
              <a:sym typeface="宋体" panose="02010600030101010101" pitchFamily="2" charset="-122"/>
            </a:endParaRPr>
          </a:p>
        </p:txBody>
      </p:sp>
      <p:sp>
        <p:nvSpPr>
          <p:cNvPr id="27650" name="内容占位符 2"/>
          <p:cNvSpPr>
            <a:spLocks noGrp="1"/>
          </p:cNvSpPr>
          <p:nvPr>
            <p:ph idx="1"/>
          </p:nvPr>
        </p:nvSpPr>
        <p:spPr>
          <a:xfrm>
            <a:off x="1214120" y="955675"/>
            <a:ext cx="7427595" cy="3800475"/>
          </a:xfrm>
        </p:spPr>
        <p:txBody>
          <a:bodyPr anchor="t"/>
          <a:p>
            <a:pPr marL="0" marR="0" indent="0" algn="l" defTabSz="914400" rtl="0" eaLnBrk="0" fontAlgn="base" latinLnBrk="0" hangingPunct="0">
              <a:lnSpc>
                <a:spcPct val="100000"/>
              </a:lnSpc>
              <a:spcBef>
                <a:spcPct val="20000"/>
              </a:spcBef>
              <a:spcAft>
                <a:spcPct val="0"/>
              </a:spcAft>
              <a:buClrTx/>
              <a:buSzTx/>
              <a:buFontTx/>
              <a:buNone/>
            </a:pP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1、高延性（变形能力大），低弹性承载力；</a:t>
            </a:r>
            <a:endPar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Tx/>
              <a:buNone/>
            </a:pP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rPr>
              <a:t>2、低延性（变形能力小），高弹性承载力。</a:t>
            </a:r>
            <a:endPar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Tx/>
              <a:buNone/>
            </a:pPr>
            <a:endPar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44035" name="图片 3" descr="53fea8689b6648d7c1c7463e (4)"/>
          <p:cNvPicPr>
            <a:picLocks noChangeAspect="1"/>
          </p:cNvPicPr>
          <p:nvPr/>
        </p:nvPicPr>
        <p:blipFill>
          <a:blip r:embed="rId1"/>
          <a:srcRect l="806" t="14130" r="833" b="7281"/>
          <a:stretch>
            <a:fillRect/>
          </a:stretch>
        </p:blipFill>
        <p:spPr>
          <a:xfrm>
            <a:off x="2440623" y="2053273"/>
            <a:ext cx="4170362" cy="2498725"/>
          </a:xfrm>
          <a:prstGeom prst="rect">
            <a:avLst/>
          </a:prstGeom>
          <a:noFill/>
          <a:ln w="9525">
            <a:noFill/>
          </a:ln>
        </p:spPr>
      </p:pic>
      <p:sp>
        <p:nvSpPr>
          <p:cNvPr id="2" name="文本框 1"/>
          <p:cNvSpPr txBox="1"/>
          <p:nvPr/>
        </p:nvSpPr>
        <p:spPr>
          <a:xfrm>
            <a:off x="2339975" y="1923415"/>
            <a:ext cx="1201420" cy="337185"/>
          </a:xfrm>
          <a:prstGeom prst="rect">
            <a:avLst/>
          </a:prstGeom>
          <a:noFill/>
        </p:spPr>
        <p:txBody>
          <a:bodyPr wrap="square" rtlCol="0">
            <a:spAutoFit/>
          </a:bodyPr>
          <a:p>
            <a:r>
              <a:rPr lang="en-US" altLang="zh-CN" sz="1600"/>
              <a:t>R</a:t>
            </a:r>
            <a:endParaRPr lang="en-US" altLang="zh-CN" sz="1600"/>
          </a:p>
        </p:txBody>
      </p:sp>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8" name="图片 1"/>
          <p:cNvPicPr>
            <a:picLocks noChangeAspect="1"/>
          </p:cNvPicPr>
          <p:nvPr>
            <p:custDataLst>
              <p:tags r:id="rId1"/>
            </p:custDataLst>
          </p:nvPr>
        </p:nvPicPr>
        <p:blipFill>
          <a:blip r:embed="rId2"/>
          <a:stretch>
            <a:fillRect/>
          </a:stretch>
        </p:blipFill>
        <p:spPr>
          <a:xfrm>
            <a:off x="1860233" y="188913"/>
            <a:ext cx="4229100" cy="3063875"/>
          </a:xfrm>
          <a:prstGeom prst="rect">
            <a:avLst/>
          </a:prstGeom>
          <a:noFill/>
          <a:ln w="9525">
            <a:noFill/>
          </a:ln>
        </p:spPr>
      </p:pic>
      <p:sp>
        <p:nvSpPr>
          <p:cNvPr id="101379" name="文本框 2"/>
          <p:cNvSpPr txBox="1"/>
          <p:nvPr/>
        </p:nvSpPr>
        <p:spPr>
          <a:xfrm>
            <a:off x="266383" y="3395663"/>
            <a:ext cx="8824912" cy="706755"/>
          </a:xfrm>
          <a:prstGeom prst="rect">
            <a:avLst/>
          </a:prstGeom>
          <a:noFill/>
          <a:ln w="9525">
            <a:noFill/>
          </a:ln>
        </p:spPr>
        <p:txBody>
          <a:bodyPr wrap="square" anchor="t">
            <a:spAutoFit/>
          </a:bodyPr>
          <a:p>
            <a:r>
              <a:rPr lang="en-US" altLang="zh-CN" sz="2000">
                <a:solidFill>
                  <a:srgbClr val="002060"/>
                </a:solidFill>
                <a:latin typeface="宋体" panose="02010600030101010101" pitchFamily="2" charset="-122"/>
                <a:ea typeface="宋体" panose="02010600030101010101" pitchFamily="2" charset="-122"/>
              </a:rPr>
              <a:t>1</a:t>
            </a:r>
            <a:r>
              <a:rPr lang="zh-CN" altLang="en-US" sz="2000">
                <a:solidFill>
                  <a:srgbClr val="002060"/>
                </a:solidFill>
                <a:latin typeface="宋体" panose="02010600030101010101" pitchFamily="2" charset="-122"/>
                <a:ea typeface="宋体" panose="02010600030101010101" pitchFamily="2" charset="-122"/>
              </a:rPr>
              <a:t>、</a:t>
            </a:r>
            <a:r>
              <a:rPr lang="en-US" altLang="zh-CN" sz="2000">
                <a:solidFill>
                  <a:srgbClr val="002060"/>
                </a:solidFill>
                <a:latin typeface="宋体" panose="02010600030101010101" pitchFamily="2" charset="-122"/>
                <a:ea typeface="宋体" panose="02010600030101010101" pitchFamily="2" charset="-122"/>
              </a:rPr>
              <a:t>5</a:t>
            </a:r>
            <a:r>
              <a:rPr lang="zh-CN" altLang="en-US" sz="2000">
                <a:solidFill>
                  <a:srgbClr val="002060"/>
                </a:solidFill>
                <a:latin typeface="宋体" panose="02010600030101010101" pitchFamily="2" charset="-122"/>
                <a:ea typeface="宋体" panose="02010600030101010101" pitchFamily="2" charset="-122"/>
              </a:rPr>
              <a:t>个子模型，其中整体是小震弹性、中大震设置的模式下包络之后的结果。</a:t>
            </a:r>
            <a:endParaRPr lang="zh-CN" altLang="en-US" sz="2000">
              <a:solidFill>
                <a:srgbClr val="002060"/>
              </a:solidFill>
              <a:latin typeface="宋体" panose="02010600030101010101" pitchFamily="2" charset="-122"/>
              <a:ea typeface="宋体" panose="02010600030101010101" pitchFamily="2" charset="-122"/>
            </a:endParaRPr>
          </a:p>
          <a:p>
            <a:r>
              <a:rPr lang="en-US" altLang="zh-CN" sz="2000">
                <a:solidFill>
                  <a:srgbClr val="002060"/>
                </a:solidFill>
                <a:latin typeface="宋体" panose="02010600030101010101" pitchFamily="2" charset="-122"/>
                <a:ea typeface="宋体" panose="02010600030101010101" pitchFamily="2" charset="-122"/>
              </a:rPr>
              <a:t>2</a:t>
            </a:r>
            <a:r>
              <a:rPr lang="zh-CN" altLang="en-US" sz="2000">
                <a:solidFill>
                  <a:srgbClr val="002060"/>
                </a:solidFill>
                <a:latin typeface="宋体" panose="02010600030101010101" pitchFamily="2" charset="-122"/>
                <a:ea typeface="宋体" panose="02010600030101010101" pitchFamily="2" charset="-122"/>
              </a:rPr>
              <a:t>、中震和大震弹性和不屈服下的配筋也可以在</a:t>
            </a:r>
            <a:r>
              <a:rPr lang="en-US" altLang="zh-CN" sz="2000">
                <a:solidFill>
                  <a:srgbClr val="002060"/>
                </a:solidFill>
                <a:latin typeface="宋体" panose="02010600030101010101" pitchFamily="2" charset="-122"/>
                <a:ea typeface="宋体" panose="02010600030101010101" pitchFamily="2" charset="-122"/>
              </a:rPr>
              <a:t>4</a:t>
            </a:r>
            <a:r>
              <a:rPr lang="zh-CN" altLang="en-US" sz="2000">
                <a:solidFill>
                  <a:srgbClr val="002060"/>
                </a:solidFill>
                <a:latin typeface="宋体" panose="02010600030101010101" pitchFamily="2" charset="-122"/>
                <a:ea typeface="宋体" panose="02010600030101010101" pitchFamily="2" charset="-122"/>
              </a:rPr>
              <a:t>个子模型下分别查看。</a:t>
            </a:r>
            <a:endParaRPr lang="zh-CN" altLang="en-US" sz="2000">
              <a:solidFill>
                <a:srgbClr val="002060"/>
              </a:solidFill>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文本框 2"/>
          <p:cNvSpPr txBox="1"/>
          <p:nvPr>
            <p:custDataLst>
              <p:tags r:id="rId1"/>
            </p:custDataLst>
          </p:nvPr>
        </p:nvSpPr>
        <p:spPr>
          <a:xfrm>
            <a:off x="473393" y="589280"/>
            <a:ext cx="3910012" cy="744220"/>
          </a:xfrm>
          <a:prstGeom prst="rect">
            <a:avLst/>
          </a:prstGeom>
          <a:noFill/>
          <a:ln w="9525">
            <a:noFill/>
          </a:ln>
        </p:spPr>
        <p:txBody>
          <a:bodyPr wrap="square" lIns="68543" tIns="34272" rIns="68543" bIns="34272" anchor="t">
            <a:spAutoFit/>
          </a:bodyPr>
          <a:p>
            <a:r>
              <a:rPr lang="zh-CN" altLang="en-US" sz="2400" b="1" dirty="0">
                <a:solidFill>
                  <a:srgbClr val="002060"/>
                </a:solidFill>
                <a:latin typeface="宋体" panose="02010600030101010101" pitchFamily="2" charset="-122"/>
                <a:ea typeface="宋体" panose="02010600030101010101" pitchFamily="2" charset="-122"/>
              </a:rPr>
              <a:t>优点：</a:t>
            </a:r>
            <a:endParaRPr lang="zh-CN" altLang="en-US" sz="2000" b="1" dirty="0">
              <a:solidFill>
                <a:schemeClr val="accent1"/>
              </a:solidFill>
              <a:latin typeface="微软雅黑" panose="020B0503020204020204" charset="-122"/>
              <a:ea typeface="微软雅黑" panose="020B0503020204020204" charset="-122"/>
            </a:endParaRPr>
          </a:p>
          <a:p>
            <a:endParaRPr lang="zh-CN" altLang="en-US" sz="2000" b="1" dirty="0">
              <a:solidFill>
                <a:schemeClr val="accent1"/>
              </a:solidFill>
              <a:latin typeface="微软雅黑" panose="020B0503020204020204" charset="-122"/>
              <a:ea typeface="微软雅黑" panose="020B0503020204020204" charset="-122"/>
            </a:endParaRPr>
          </a:p>
        </p:txBody>
      </p:sp>
      <p:sp>
        <p:nvSpPr>
          <p:cNvPr id="103427" name="文本框 2"/>
          <p:cNvSpPr txBox="1"/>
          <p:nvPr/>
        </p:nvSpPr>
        <p:spPr>
          <a:xfrm>
            <a:off x="190500" y="1333500"/>
            <a:ext cx="8824913" cy="1476375"/>
          </a:xfrm>
          <a:prstGeom prst="rect">
            <a:avLst/>
          </a:prstGeom>
          <a:noFill/>
          <a:ln w="9525">
            <a:noFill/>
          </a:ln>
        </p:spPr>
        <p:txBody>
          <a:bodyPr wrap="square" anchor="t">
            <a:spAutoFit/>
          </a:bodyPr>
          <a:p>
            <a:r>
              <a:rPr lang="en-US" altLang="zh-CN" sz="1800">
                <a:solidFill>
                  <a:srgbClr val="002060"/>
                </a:solidFill>
                <a:latin typeface="宋体" panose="02010600030101010101" pitchFamily="2" charset="-122"/>
                <a:ea typeface="宋体" panose="02010600030101010101" pitchFamily="2" charset="-122"/>
              </a:rPr>
              <a:t>1</a:t>
            </a:r>
            <a:r>
              <a:rPr lang="zh-CN" altLang="en-US" sz="1800">
                <a:solidFill>
                  <a:srgbClr val="002060"/>
                </a:solidFill>
                <a:latin typeface="宋体" panose="02010600030101010101" pitchFamily="2" charset="-122"/>
                <a:ea typeface="宋体" panose="02010600030101010101" pitchFamily="2" charset="-122"/>
              </a:rPr>
              <a:t>、中震弹性、中震不屈服、大震弹性、大震不屈服四个模型同时计算、一次算完；</a:t>
            </a:r>
            <a:endParaRPr lang="zh-CN" altLang="en-US" sz="1800">
              <a:solidFill>
                <a:srgbClr val="002060"/>
              </a:solidFill>
              <a:latin typeface="宋体" panose="02010600030101010101" pitchFamily="2" charset="-122"/>
              <a:ea typeface="宋体" panose="02010600030101010101" pitchFamily="2" charset="-122"/>
            </a:endParaRPr>
          </a:p>
          <a:p>
            <a:r>
              <a:rPr lang="en-US" altLang="zh-CN" sz="1800">
                <a:solidFill>
                  <a:srgbClr val="002060"/>
                </a:solidFill>
                <a:latin typeface="宋体" panose="02010600030101010101" pitchFamily="2" charset="-122"/>
                <a:ea typeface="宋体" panose="02010600030101010101" pitchFamily="2" charset="-122"/>
              </a:rPr>
              <a:t>2</a:t>
            </a:r>
            <a:r>
              <a:rPr lang="zh-CN" altLang="en-US" sz="1800">
                <a:solidFill>
                  <a:srgbClr val="002060"/>
                </a:solidFill>
                <a:latin typeface="宋体" panose="02010600030101010101" pitchFamily="2" charset="-122"/>
                <a:ea typeface="宋体" panose="02010600030101010101" pitchFamily="2" charset="-122"/>
              </a:rPr>
              <a:t>、可以分别设置中大震弹性和不屈服状态下的阻尼比；</a:t>
            </a:r>
            <a:endParaRPr lang="zh-CN" altLang="en-US" sz="1800">
              <a:solidFill>
                <a:srgbClr val="002060"/>
              </a:solidFill>
              <a:latin typeface="宋体" panose="02010600030101010101" pitchFamily="2" charset="-122"/>
              <a:ea typeface="宋体" panose="02010600030101010101" pitchFamily="2" charset="-122"/>
            </a:endParaRPr>
          </a:p>
          <a:p>
            <a:r>
              <a:rPr lang="en-US" altLang="zh-CN" sz="1800">
                <a:solidFill>
                  <a:srgbClr val="002060"/>
                </a:solidFill>
                <a:latin typeface="宋体" panose="02010600030101010101" pitchFamily="2" charset="-122"/>
                <a:ea typeface="宋体" panose="02010600030101010101" pitchFamily="2" charset="-122"/>
              </a:rPr>
              <a:t>3</a:t>
            </a:r>
            <a:r>
              <a:rPr lang="zh-CN" altLang="en-US" sz="1800">
                <a:solidFill>
                  <a:srgbClr val="002060"/>
                </a:solidFill>
                <a:latin typeface="宋体" panose="02010600030101010101" pitchFamily="2" charset="-122"/>
                <a:ea typeface="宋体" panose="02010600030101010101" pitchFamily="2" charset="-122"/>
              </a:rPr>
              <a:t>、可以分别设置中大震弹性和不屈服状态下的连梁刚度折减系数和中梁刚度放大系数；</a:t>
            </a:r>
            <a:endParaRPr lang="zh-CN" altLang="en-US" sz="1800">
              <a:solidFill>
                <a:srgbClr val="002060"/>
              </a:solidFill>
              <a:latin typeface="宋体" panose="02010600030101010101" pitchFamily="2" charset="-122"/>
              <a:ea typeface="宋体" panose="02010600030101010101" pitchFamily="2" charset="-122"/>
            </a:endParaRPr>
          </a:p>
          <a:p>
            <a:r>
              <a:rPr lang="en-US" altLang="zh-CN" sz="1800">
                <a:solidFill>
                  <a:srgbClr val="002060"/>
                </a:solidFill>
                <a:latin typeface="宋体" panose="02010600030101010101" pitchFamily="2" charset="-122"/>
                <a:ea typeface="宋体" panose="02010600030101010101" pitchFamily="2" charset="-122"/>
              </a:rPr>
              <a:t>4</a:t>
            </a:r>
            <a:r>
              <a:rPr lang="zh-CN" altLang="en-US" sz="1800">
                <a:solidFill>
                  <a:srgbClr val="002060"/>
                </a:solidFill>
                <a:latin typeface="宋体" panose="02010600030101010101" pitchFamily="2" charset="-122"/>
                <a:ea typeface="宋体" panose="02010600030101010101" pitchFamily="2" charset="-122"/>
              </a:rPr>
              <a:t>、</a:t>
            </a:r>
            <a:r>
              <a:rPr lang="zh-CN" altLang="en-US" sz="1800">
                <a:solidFill>
                  <a:srgbClr val="002060"/>
                </a:solidFill>
                <a:latin typeface="宋体" panose="02010600030101010101" pitchFamily="2" charset="-122"/>
                <a:ea typeface="宋体" panose="02010600030101010101" pitchFamily="2" charset="-122"/>
                <a:sym typeface="宋体" panose="02010600030101010101" pitchFamily="2" charset="-122"/>
              </a:rPr>
              <a:t>可以分别设置中大震弹性和不屈服状态下是否</a:t>
            </a:r>
            <a:r>
              <a:rPr lang="en-US" altLang="zh-CN" sz="1800">
                <a:solidFill>
                  <a:srgbClr val="002060"/>
                </a:solidFill>
                <a:latin typeface="宋体" panose="02010600030101010101" pitchFamily="2" charset="-122"/>
                <a:ea typeface="宋体" panose="02010600030101010101" pitchFamily="2" charset="-122"/>
                <a:sym typeface="宋体" panose="02010600030101010101" pitchFamily="2" charset="-122"/>
              </a:rPr>
              <a:t>“</a:t>
            </a:r>
            <a:r>
              <a:rPr lang="zh-CN" altLang="en-US" sz="1800">
                <a:solidFill>
                  <a:srgbClr val="002060"/>
                </a:solidFill>
                <a:latin typeface="宋体" panose="02010600030101010101" pitchFamily="2" charset="-122"/>
                <a:ea typeface="宋体" panose="02010600030101010101" pitchFamily="2" charset="-122"/>
                <a:sym typeface="宋体" panose="02010600030101010101" pitchFamily="2" charset="-122"/>
              </a:rPr>
              <a:t>考虑双向地震作用</a:t>
            </a:r>
            <a:r>
              <a:rPr lang="en-US" altLang="zh-CN" sz="1800">
                <a:solidFill>
                  <a:srgbClr val="002060"/>
                </a:solidFill>
                <a:latin typeface="宋体" panose="02010600030101010101" pitchFamily="2" charset="-122"/>
                <a:ea typeface="宋体" panose="02010600030101010101" pitchFamily="2" charset="-122"/>
                <a:sym typeface="宋体" panose="02010600030101010101" pitchFamily="2" charset="-122"/>
              </a:rPr>
              <a:t>”</a:t>
            </a:r>
            <a:endParaRPr lang="zh-CN" altLang="en-US" sz="1800">
              <a:solidFill>
                <a:srgbClr val="002060"/>
              </a:solidFill>
              <a:latin typeface="宋体" panose="02010600030101010101" pitchFamily="2" charset="-122"/>
              <a:ea typeface="宋体" panose="02010600030101010101" pitchFamily="2" charset="-122"/>
            </a:endParaRPr>
          </a:p>
          <a:p>
            <a:endParaRPr lang="zh-CN" altLang="en-US" sz="1800">
              <a:solidFill>
                <a:srgbClr val="002060"/>
              </a:solidFill>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标题 1"/>
          <p:cNvSpPr>
            <a:spLocks noGrp="1"/>
          </p:cNvSpPr>
          <p:nvPr>
            <p:ph type="title"/>
          </p:nvPr>
        </p:nvSpPr>
        <p:spPr>
          <a:xfrm>
            <a:off x="1085850" y="1463675"/>
            <a:ext cx="7593965" cy="641350"/>
          </a:xfrm>
        </p:spPr>
        <p:txBody>
          <a:bodyPr anchor="ctr"/>
          <a:p>
            <a:r>
              <a:rPr lang="en-US" altLang="zh-CN" sz="2800" b="0">
                <a:latin typeface="宋体" panose="02010600030101010101" pitchFamily="2" charset="-122"/>
                <a:ea typeface="宋体" panose="02010600030101010101" pitchFamily="2" charset="-122"/>
                <a:cs typeface="宋体" panose="02010600030101010101" pitchFamily="2" charset="-122"/>
              </a:rPr>
              <a:t>4</a:t>
            </a:r>
            <a:r>
              <a:rPr lang="zh-CN" altLang="en-US" sz="2800" b="0">
                <a:latin typeface="宋体" panose="02010600030101010101" pitchFamily="2" charset="-122"/>
                <a:ea typeface="宋体" panose="02010600030101010101" pitchFamily="2" charset="-122"/>
                <a:cs typeface="宋体" panose="02010600030101010101" pitchFamily="2" charset="-122"/>
              </a:rPr>
              <a:t>、</a:t>
            </a:r>
            <a:r>
              <a:rPr sz="2800" b="0">
                <a:latin typeface="宋体" panose="02010600030101010101" pitchFamily="2" charset="-122"/>
                <a:ea typeface="宋体" panose="02010600030101010101" pitchFamily="2" charset="-122"/>
                <a:cs typeface="宋体" panose="02010600030101010101" pitchFamily="2" charset="-122"/>
                <a:sym typeface="+mn-ea"/>
              </a:rPr>
              <a:t>抗规性能设计软件的使用</a:t>
            </a:r>
            <a:endParaRPr lang="zh-CN" altLang="en-US" sz="2800" b="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内容占位符 2"/>
          <p:cNvSpPr>
            <a:spLocks noGrp="1"/>
          </p:cNvSpPr>
          <p:nvPr>
            <p:ph idx="1"/>
          </p:nvPr>
        </p:nvSpPr>
        <p:spPr>
          <a:xfrm>
            <a:off x="428625" y="885825"/>
            <a:ext cx="8258175" cy="3708400"/>
          </a:xfrm>
        </p:spPr>
        <p:txBody>
          <a:bodyPr anchor="t"/>
          <a:p>
            <a:pPr marL="0" marR="0" indent="0" algn="l" defTabSz="914400" rtl="0" eaLnBrk="0" fontAlgn="base" latinLnBrk="0" hangingPunct="0">
              <a:lnSpc>
                <a:spcPct val="100000"/>
              </a:lnSpc>
              <a:spcBef>
                <a:spcPct val="20000"/>
              </a:spcBef>
              <a:spcAft>
                <a:spcPct val="0"/>
              </a:spcAft>
              <a:buClrTx/>
              <a:buSzTx/>
              <a:buFontTx/>
              <a:buNone/>
            </a:pPr>
            <a:r>
              <a:rPr kumimoji="0" lang="zh-CN" altLang="en-US" sz="2000" i="0" u="none" strike="noStrike" kern="1200" cap="none" spc="0" normalizeH="0" baseline="0" noProof="1">
                <a:solidFill>
                  <a:schemeClr val="tx1"/>
                </a:solidFill>
                <a:latin typeface="宋体" panose="02010600030101010101" pitchFamily="2" charset="-122"/>
                <a:ea typeface="宋体" panose="02010600030101010101" pitchFamily="2" charset="-122"/>
                <a:cs typeface="+mn-cs"/>
              </a:rPr>
              <a:t>软件按《抗规》进行性能设计时，采用的荷载组合及材料强度如下表</a:t>
            </a:r>
            <a:r>
              <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cs typeface="+mn-cs"/>
              </a:rPr>
              <a:t>：</a:t>
            </a:r>
            <a:endParaRPr kumimoji="0" lang="zh-CN" altLang="en-US" sz="2400" b="1" i="0" u="none" strike="noStrike" kern="1200" cap="none" spc="0" normalizeH="0" baseline="0" noProof="1">
              <a:solidFill>
                <a:schemeClr val="tx1"/>
              </a:solidFill>
              <a:latin typeface="+mn-lt"/>
              <a:ea typeface="+mn-ea"/>
              <a:cs typeface="+mn-cs"/>
            </a:endParaRPr>
          </a:p>
          <a:p>
            <a:pPr marL="342900" marR="0" indent="-342900" algn="l" defTabSz="914400" rtl="0" eaLnBrk="0" fontAlgn="base" latinLnBrk="0" hangingPunct="0">
              <a:lnSpc>
                <a:spcPct val="100000"/>
              </a:lnSpc>
              <a:spcBef>
                <a:spcPct val="20000"/>
              </a:spcBef>
              <a:spcAft>
                <a:spcPct val="0"/>
              </a:spcAft>
              <a:buClrTx/>
              <a:buSzTx/>
              <a:buFontTx/>
              <a:buBlip>
                <a:blip r:embed="rId1"/>
              </a:buBlip>
            </a:pPr>
            <a:endParaRPr kumimoji="0" lang="zh-CN" altLang="en-US" sz="2400" b="1" i="0" u="none" strike="noStrike" kern="1200" cap="none" spc="0" normalizeH="0" baseline="0" noProof="1">
              <a:solidFill>
                <a:schemeClr val="tx1"/>
              </a:solidFill>
              <a:latin typeface="+mn-lt"/>
              <a:ea typeface="+mn-ea"/>
              <a:cs typeface="+mn-cs"/>
            </a:endParaRPr>
          </a:p>
        </p:txBody>
      </p:sp>
      <p:pic>
        <p:nvPicPr>
          <p:cNvPr id="105474" name="图片 3"/>
          <p:cNvPicPr>
            <a:picLocks noChangeAspect="1"/>
          </p:cNvPicPr>
          <p:nvPr/>
        </p:nvPicPr>
        <p:blipFill>
          <a:blip r:embed="rId2"/>
          <a:stretch>
            <a:fillRect/>
          </a:stretch>
        </p:blipFill>
        <p:spPr>
          <a:xfrm>
            <a:off x="428625" y="1349693"/>
            <a:ext cx="8193088" cy="174307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497" name="图片 4"/>
          <p:cNvPicPr>
            <a:picLocks noChangeAspect="1"/>
          </p:cNvPicPr>
          <p:nvPr/>
        </p:nvPicPr>
        <p:blipFill>
          <a:blip r:embed="rId1"/>
          <a:stretch>
            <a:fillRect/>
          </a:stretch>
        </p:blipFill>
        <p:spPr>
          <a:xfrm>
            <a:off x="209550" y="61913"/>
            <a:ext cx="8093075" cy="1754187"/>
          </a:xfrm>
          <a:prstGeom prst="rect">
            <a:avLst/>
          </a:prstGeom>
          <a:noFill/>
          <a:ln w="9525">
            <a:noFill/>
          </a:ln>
        </p:spPr>
      </p:pic>
      <p:pic>
        <p:nvPicPr>
          <p:cNvPr id="106498" name="图片 4"/>
          <p:cNvPicPr>
            <a:picLocks noChangeAspect="1"/>
          </p:cNvPicPr>
          <p:nvPr/>
        </p:nvPicPr>
        <p:blipFill>
          <a:blip r:embed="rId2"/>
          <a:stretch>
            <a:fillRect/>
          </a:stretch>
        </p:blipFill>
        <p:spPr>
          <a:xfrm>
            <a:off x="1165860" y="1911985"/>
            <a:ext cx="5321935" cy="2884170"/>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521" name="图片 2"/>
          <p:cNvPicPr>
            <a:picLocks noChangeAspect="1"/>
          </p:cNvPicPr>
          <p:nvPr/>
        </p:nvPicPr>
        <p:blipFill>
          <a:blip r:embed="rId1"/>
          <a:stretch>
            <a:fillRect/>
          </a:stretch>
        </p:blipFill>
        <p:spPr>
          <a:xfrm>
            <a:off x="491173" y="261620"/>
            <a:ext cx="7666037" cy="44164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标题 1"/>
          <p:cNvSpPr>
            <a:spLocks noGrp="1"/>
          </p:cNvSpPr>
          <p:nvPr>
            <p:ph type="title"/>
          </p:nvPr>
        </p:nvSpPr>
        <p:spPr>
          <a:xfrm>
            <a:off x="2812415" y="91440"/>
            <a:ext cx="2746375" cy="752475"/>
          </a:xfrm>
        </p:spPr>
        <p:txBody>
          <a:bodyPr anchor="ctr"/>
          <a:p>
            <a:r>
              <a:rPr lang="zh-CN" altLang="en-US" sz="2400" b="0">
                <a:latin typeface="宋体" panose="02010600030101010101" pitchFamily="2" charset="-122"/>
                <a:ea typeface="宋体" panose="02010600030101010101" pitchFamily="2" charset="-122"/>
              </a:rPr>
              <a:t>抗规高规对比</a:t>
            </a:r>
            <a:endParaRPr lang="zh-CN" altLang="en-US" sz="2400" b="0">
              <a:latin typeface="宋体" panose="02010600030101010101" pitchFamily="2" charset="-122"/>
              <a:ea typeface="宋体" panose="02010600030101010101" pitchFamily="2" charset="-122"/>
            </a:endParaRPr>
          </a:p>
        </p:txBody>
      </p:sp>
      <p:sp>
        <p:nvSpPr>
          <p:cNvPr id="108546" name="内容占位符 2"/>
          <p:cNvSpPr>
            <a:spLocks noGrp="1"/>
          </p:cNvSpPr>
          <p:nvPr>
            <p:ph idx="1"/>
          </p:nvPr>
        </p:nvSpPr>
        <p:spPr>
          <a:xfrm>
            <a:off x="464820" y="785495"/>
            <a:ext cx="8523605" cy="3808095"/>
          </a:xfrm>
        </p:spPr>
        <p:txBody>
          <a:bodyPr anchor="t"/>
          <a:p>
            <a:pPr marL="0" indent="0">
              <a:buNone/>
            </a:pPr>
            <a:r>
              <a:rPr lang="zh-CN" altLang="en-US" sz="1800">
                <a:latin typeface="宋体" panose="02010600030101010101" pitchFamily="2" charset="-122"/>
                <a:ea typeface="宋体" panose="02010600030101010101" pitchFamily="2" charset="-122"/>
                <a:cs typeface="宋体" panose="02010600030101010101" pitchFamily="2" charset="-122"/>
              </a:rPr>
              <a:t>综合对比《抗规》、《高规》的性能设计可以发现两者之间存在一定联系，但无法严格对位，比如《抗规》采用的标准组合不考虑《高规》的 0.4 系数，《抗规》对于大震不屈服项采用材料强度极限值，而《高规》无论中震、大震，对不屈服项均采用材料标准值计算。由于《抗规》性能设计可以分别对构件的正、斜截面进行性能类型指定，因此两者之间有一定的相似性，以下列出一些相似的情况：</a:t>
            </a:r>
            <a:endParaRPr lang="zh-CN" altLang="en-US" sz="1800">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1800">
                <a:latin typeface="宋体" panose="02010600030101010101" pitchFamily="2" charset="-122"/>
                <a:ea typeface="宋体" panose="02010600030101010101" pitchFamily="2" charset="-122"/>
                <a:cs typeface="宋体" panose="02010600030101010101" pitchFamily="2" charset="-122"/>
              </a:rPr>
              <a:t>（1）《抗规》中震斜截面弹性、正截面弹性≈《高规》普通构件性能 2 </a:t>
            </a:r>
            <a:endParaRPr lang="zh-CN" altLang="en-US" sz="1800">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1800">
                <a:latin typeface="宋体" panose="02010600030101010101" pitchFamily="2" charset="-122"/>
                <a:ea typeface="宋体" panose="02010600030101010101" pitchFamily="2" charset="-122"/>
                <a:cs typeface="宋体" panose="02010600030101010101" pitchFamily="2" charset="-122"/>
              </a:rPr>
              <a:t>（2）《抗</a:t>
            </a:r>
            <a:r>
              <a:rPr lang="zh-CN" altLang="zh-CN" sz="18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规</a:t>
            </a:r>
            <a:r>
              <a:rPr lang="zh-CN" altLang="en-US" sz="1800">
                <a:latin typeface="宋体" panose="02010600030101010101" pitchFamily="2" charset="-122"/>
                <a:ea typeface="宋体" panose="02010600030101010101" pitchFamily="2" charset="-122"/>
                <a:cs typeface="宋体" panose="02010600030101010101" pitchFamily="2" charset="-122"/>
              </a:rPr>
              <a:t>》中震斜截面弹性、正截面不屈服≈《高规》普通构件性能3 </a:t>
            </a:r>
            <a:endParaRPr lang="zh-CN" altLang="en-US" sz="1800">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1800">
                <a:latin typeface="宋体" panose="02010600030101010101" pitchFamily="2" charset="-122"/>
                <a:ea typeface="宋体" panose="02010600030101010101" pitchFamily="2" charset="-122"/>
                <a:cs typeface="宋体" panose="02010600030101010101" pitchFamily="2" charset="-122"/>
              </a:rPr>
              <a:t>（3）《抗规》中震斜截面不屈服、正截面不屈服≈《高规》关键构件性能4</a:t>
            </a:r>
            <a:endParaRPr lang="zh-CN" altLang="en-US" sz="1800">
              <a:latin typeface="宋体" panose="02010600030101010101" pitchFamily="2" charset="-122"/>
              <a:ea typeface="宋体" panose="02010600030101010101" pitchFamily="2" charset="-122"/>
              <a:cs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69" name="图片 5"/>
          <p:cNvPicPr>
            <a:picLocks noChangeAspect="1"/>
          </p:cNvPicPr>
          <p:nvPr/>
        </p:nvPicPr>
        <p:blipFill>
          <a:blip r:embed="rId1"/>
          <a:stretch>
            <a:fillRect/>
          </a:stretch>
        </p:blipFill>
        <p:spPr>
          <a:xfrm>
            <a:off x="328613" y="135890"/>
            <a:ext cx="8572500" cy="459422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593" name="图片 1"/>
          <p:cNvPicPr>
            <a:picLocks noChangeAspect="1"/>
          </p:cNvPicPr>
          <p:nvPr/>
        </p:nvPicPr>
        <p:blipFill>
          <a:blip r:embed="rId1"/>
          <a:stretch>
            <a:fillRect/>
          </a:stretch>
        </p:blipFill>
        <p:spPr>
          <a:xfrm>
            <a:off x="517525" y="492125"/>
            <a:ext cx="7969250" cy="3971925"/>
          </a:xfrm>
          <a:prstGeom prst="rect">
            <a:avLst/>
          </a:prstGeom>
          <a:noFill/>
          <a:ln w="9525">
            <a:noFill/>
          </a:ln>
        </p:spPr>
      </p:pic>
      <p:pic>
        <p:nvPicPr>
          <p:cNvPr id="110594" name="图片 2"/>
          <p:cNvPicPr>
            <a:picLocks noChangeAspect="1"/>
          </p:cNvPicPr>
          <p:nvPr/>
        </p:nvPicPr>
        <p:blipFill>
          <a:blip r:embed="rId2"/>
          <a:stretch>
            <a:fillRect/>
          </a:stretch>
        </p:blipFill>
        <p:spPr>
          <a:xfrm>
            <a:off x="539433" y="160338"/>
            <a:ext cx="7967662" cy="331787"/>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lstStyle/>
          <a:p>
            <a:r>
              <a:rPr spc="0" dirty="0">
                <a:ln>
                  <a:noFill/>
                </a:ln>
                <a:effectLst>
                  <a:outerShdw blurRad="38100" dist="38100" dir="2700000" algn="tl">
                    <a:srgbClr val="000000">
                      <a:alpha val="43137"/>
                    </a:srgbClr>
                  </a:outerShdw>
                </a:effectLst>
                <a:uLnTx/>
                <a:latin typeface="微软雅黑" panose="020B0503020204020204" charset="-122"/>
                <a:ea typeface="微软雅黑" panose="020B0503020204020204" charset="-122"/>
                <a:sym typeface="+mn-ea"/>
              </a:rPr>
              <a:t>感谢您的观看</a:t>
            </a:r>
            <a:endParaRPr lang="zh-CN" altLang="en-US" dirty="0"/>
          </a:p>
        </p:txBody>
      </p:sp>
      <p:sp>
        <p:nvSpPr>
          <p:cNvPr id="11" name="文本占位符 10"/>
          <p:cNvSpPr>
            <a:spLocks noGrp="1"/>
          </p:cNvSpPr>
          <p:nvPr>
            <p:ph type="body" sz="quarter" idx="13"/>
            <p:custDataLst>
              <p:tags r:id="rId2"/>
            </p:custDataLst>
          </p:nvPr>
        </p:nvSpPr>
        <p:spPr/>
        <p:txBody>
          <a:bodyPr>
            <a:normAutofit/>
          </a:bodyPr>
          <a:lstStyle/>
          <a:p>
            <a:r>
              <a:rPr lang="en-US" altLang="zh-CN" b="1" spc="0">
                <a:ln>
                  <a:noFill/>
                </a:ln>
                <a:effectLst>
                  <a:outerShdw blurRad="38100" dist="38100" dir="2700000" algn="tl">
                    <a:srgbClr val="000000">
                      <a:alpha val="43137"/>
                    </a:srgbClr>
                  </a:outerShdw>
                </a:effectLst>
                <a:uLnTx/>
                <a:latin typeface="微软雅黑" panose="020B0503020204020204" charset="-122"/>
                <a:sym typeface="+mn-ea"/>
              </a:rPr>
              <a:t>Thanks for viewing</a:t>
            </a:r>
            <a:endParaRPr lang="zh-CN" altLang="en-US"/>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title"/>
          </p:nvPr>
        </p:nvSpPr>
        <p:spPr>
          <a:xfrm>
            <a:off x="2889250" y="467360"/>
            <a:ext cx="4020185" cy="647065"/>
          </a:xfrm>
        </p:spPr>
        <p:txBody>
          <a:bodyPr anchor="ctr"/>
          <a:p>
            <a:r>
              <a:rPr lang="zh-CN" altLang="zh-CN" sz="2800" b="0">
                <a:latin typeface="宋体" panose="02010600030101010101" pitchFamily="2" charset="-122"/>
                <a:ea typeface="宋体" panose="02010600030101010101" pitchFamily="2" charset="-122"/>
                <a:sym typeface="宋体" panose="02010600030101010101" pitchFamily="2" charset="-122"/>
              </a:rPr>
              <a:t>性能设计的步骤：</a:t>
            </a:r>
            <a:br>
              <a:rPr lang="zh-CN" altLang="en-US" sz="2800"/>
            </a:br>
            <a:endParaRPr lang="zh-CN" altLang="en-US" sz="2800"/>
          </a:p>
        </p:txBody>
      </p:sp>
      <p:sp>
        <p:nvSpPr>
          <p:cNvPr id="45058" name="内容占位符 2"/>
          <p:cNvSpPr>
            <a:spLocks noGrp="1"/>
          </p:cNvSpPr>
          <p:nvPr>
            <p:ph idx="1"/>
          </p:nvPr>
        </p:nvSpPr>
        <p:spPr>
          <a:xfrm>
            <a:off x="1002665" y="1282065"/>
            <a:ext cx="7684135" cy="2025015"/>
          </a:xfrm>
        </p:spPr>
        <p:txBody>
          <a:bodyPr anchor="t"/>
          <a:p>
            <a:pPr marL="0" indent="0">
              <a:buNone/>
            </a:pPr>
            <a:r>
              <a:rPr lang="zh-CN" altLang="en-US" sz="2000">
                <a:latin typeface="宋体" panose="02010600030101010101" pitchFamily="2" charset="-122"/>
                <a:ea typeface="宋体" panose="02010600030101010101" pitchFamily="2" charset="-122"/>
              </a:rPr>
              <a:t>一、分析结构的特殊性，选择适宜的抗震性能目标。</a:t>
            </a:r>
            <a:endParaRPr lang="zh-CN" altLang="en-US" sz="2000">
              <a:latin typeface="宋体" panose="02010600030101010101" pitchFamily="2" charset="-122"/>
              <a:ea typeface="宋体" panose="02010600030101010101" pitchFamily="2" charset="-122"/>
            </a:endParaRPr>
          </a:p>
          <a:p>
            <a:pPr marL="0" indent="0">
              <a:buNone/>
            </a:pPr>
            <a:r>
              <a:rPr lang="zh-CN" altLang="en-US" sz="2000">
                <a:latin typeface="宋体" panose="02010600030101010101" pitchFamily="2" charset="-122"/>
                <a:ea typeface="宋体" panose="02010600030101010101" pitchFamily="2" charset="-122"/>
              </a:rPr>
              <a:t>二、确定关键构件、普通竖向构件、耗能构件。</a:t>
            </a:r>
            <a:endParaRPr lang="zh-CN" altLang="en-US" sz="2000">
              <a:latin typeface="宋体" panose="02010600030101010101" pitchFamily="2" charset="-122"/>
              <a:ea typeface="宋体" panose="02010600030101010101" pitchFamily="2" charset="-122"/>
            </a:endParaRPr>
          </a:p>
          <a:p>
            <a:pPr marL="0" indent="0">
              <a:buNone/>
            </a:pPr>
            <a:r>
              <a:rPr lang="zh-CN" altLang="en-US" sz="2000">
                <a:latin typeface="宋体" panose="02010600030101010101" pitchFamily="2" charset="-122"/>
                <a:ea typeface="宋体" panose="02010600030101010101" pitchFamily="2" charset="-122"/>
              </a:rPr>
              <a:t>三、采取满足预期的抗震目标的措施（确定各个地震水准下构件的承载力，变形和细部抗震构造措施）。</a:t>
            </a:r>
            <a:endParaRPr lang="zh-CN" altLang="en-US" sz="2000">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a:xfrm>
            <a:off x="1474153" y="1521460"/>
            <a:ext cx="6323012" cy="641350"/>
          </a:xfrm>
        </p:spPr>
        <p:txBody>
          <a:bodyPr anchor="ctr"/>
          <a:p>
            <a:r>
              <a:rPr lang="en-US" altLang="zh-CN" sz="2800" b="0">
                <a:latin typeface="宋体" panose="02010600030101010101" pitchFamily="2" charset="-122"/>
                <a:ea typeface="宋体" panose="02010600030101010101" pitchFamily="2" charset="-122"/>
                <a:cs typeface="宋体" panose="02010600030101010101" pitchFamily="2" charset="-122"/>
              </a:rPr>
              <a:t>1</a:t>
            </a:r>
            <a:r>
              <a:rPr lang="zh-CN" altLang="en-US" sz="2800" b="0">
                <a:latin typeface="宋体" panose="02010600030101010101" pitchFamily="2" charset="-122"/>
                <a:ea typeface="宋体" panose="02010600030101010101" pitchFamily="2" charset="-122"/>
                <a:cs typeface="宋体" panose="02010600030101010101" pitchFamily="2" charset="-122"/>
              </a:rPr>
              <a:t>、高规性能设计及软件的使用</a:t>
            </a:r>
            <a:endParaRPr lang="zh-CN" altLang="en-US" sz="2800" b="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YJKLOGO"/>
          <p:cNvPicPr>
            <a:picLocks noChangeAspect="1"/>
          </p:cNvPicPr>
          <p:nvPr/>
        </p:nvPicPr>
        <p:blipFill>
          <a:blip r:embed="rId1"/>
          <a:stretch>
            <a:fillRect/>
          </a:stretch>
        </p:blipFill>
        <p:spPr>
          <a:xfrm>
            <a:off x="191770" y="156210"/>
            <a:ext cx="2001520" cy="511810"/>
          </a:xfrm>
          <a:prstGeom prst="rect">
            <a:avLst/>
          </a:prstGeom>
        </p:spPr>
      </p:pic>
      <p:sp>
        <p:nvSpPr>
          <p:cNvPr id="3" name="灯片编号占位符 2"/>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Rectangle 3"/>
          <p:cNvSpPr>
            <a:spLocks noGrp="1"/>
          </p:cNvSpPr>
          <p:nvPr>
            <p:ph type="body" idx="4294967295"/>
          </p:nvPr>
        </p:nvSpPr>
        <p:spPr>
          <a:xfrm>
            <a:off x="709295" y="365760"/>
            <a:ext cx="8001635" cy="3807460"/>
          </a:xfrm>
        </p:spPr>
        <p:txBody>
          <a:bodyPr wrap="square" anchor="t"/>
          <a:p>
            <a:pPr marL="1905" indent="-1905"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高层建筑混凝土结构技术规程</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JGJ3-2010</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pic>
        <p:nvPicPr>
          <p:cNvPr id="47106" name="图片 1"/>
          <p:cNvPicPr>
            <a:picLocks noChangeAspect="1"/>
          </p:cNvPicPr>
          <p:nvPr/>
        </p:nvPicPr>
        <p:blipFill>
          <a:blip r:embed="rId1"/>
          <a:stretch>
            <a:fillRect/>
          </a:stretch>
        </p:blipFill>
        <p:spPr>
          <a:xfrm>
            <a:off x="805815" y="1002665"/>
            <a:ext cx="7266940" cy="2952115"/>
          </a:xfrm>
          <a:prstGeom prst="rect">
            <a:avLst/>
          </a:prstGeom>
          <a:noFill/>
          <a:ln w="9525">
            <a:no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xml><?xml version="1.0" encoding="utf-8"?>
<p:tagLst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8.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23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1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1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32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33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34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3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36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78"/>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78"/>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1.xml><?xml version="1.0" encoding="utf-8"?>
<p:tagLst xmlns:p="http://schemas.openxmlformats.org/presentationml/2006/main">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478"/>
  <p:tag name="KSO_WM_TEMPLATE_MASTER_TYPE" val="1"/>
  <p:tag name="KSO_WM_TEMPLATE_THUMBS_INDEX" val="1、4、7、13、18、19、20、21、22、26、31、35、36、37、38"/>
</p:tagLst>
</file>

<file path=ppt/tags/tag382.xml><?xml version="1.0" encoding="utf-8"?>
<p:tagLst xmlns:p="http://schemas.openxmlformats.org/presentationml/2006/main">
  <p:tag name="KSO_WM_BEAUTIFY_FLAG" val="#wm#"/>
  <p:tag name="KSO_WM_TEMPLATE_CATEGORY" val="custom"/>
  <p:tag name="KSO_WM_TEMPLATE_INDEX" val="20187308"/>
</p:tagLst>
</file>

<file path=ppt/tags/tag383.xml><?xml version="1.0" encoding="utf-8"?>
<p:tagLst xmlns:p="http://schemas.openxmlformats.org/presentationml/2006/main">
  <p:tag name="KSO_WM_BEAUTIFY_FLAG" val="#wm#"/>
  <p:tag name="KSO_WM_TEMPLATE_CATEGORY" val="custom"/>
  <p:tag name="KSO_WM_TEMPLATE_INDEX" val="20187308"/>
</p:tagLst>
</file>

<file path=ppt/tags/tag384.xml><?xml version="1.0" encoding="utf-8"?>
<p:tagLst xmlns:p="http://schemas.openxmlformats.org/presentationml/2006/main">
  <p:tag name="KSO_WM_BEAUTIFY_FLAG" val="#wm#"/>
  <p:tag name="KSO_WM_TEMPLATE_CATEGORY" val="custom"/>
  <p:tag name="KSO_WM_TEMPLATE_INDEX" val="20187308"/>
</p:tagLst>
</file>

<file path=ppt/tags/tag385.xml><?xml version="1.0" encoding="utf-8"?>
<p:tagLst xmlns:p="http://schemas.openxmlformats.org/presentationml/2006/main">
  <p:tag name="KSO_WM_BEAUTIFY_FLAG" val="#wm#"/>
  <p:tag name="KSO_WM_TEMPLATE_CATEGORY" val="custom"/>
  <p:tag name="KSO_WM_TEMPLATE_INDEX" val="20187308"/>
</p:tagLst>
</file>

<file path=ppt/tags/tag386.xml><?xml version="1.0" encoding="utf-8"?>
<p:tagLst xmlns:p="http://schemas.openxmlformats.org/presentationml/2006/main">
  <p:tag name="KSO_WM_BEAUTIFY_FLAG" val="#wm#"/>
  <p:tag name="KSO_WM_TEMPLATE_CATEGORY" val="custom"/>
  <p:tag name="KSO_WM_TEMPLATE_INDEX" val="20187308"/>
</p:tagLst>
</file>

<file path=ppt/tags/tag387.xml><?xml version="1.0" encoding="utf-8"?>
<p:tagLst xmlns:p="http://schemas.openxmlformats.org/presentationml/2006/main">
  <p:tag name="KSO_WM_BEAUTIFY_FLAG" val="#wm#"/>
  <p:tag name="KSO_WM_TEMPLATE_CATEGORY" val="custom"/>
  <p:tag name="KSO_WM_TEMPLATE_INDEX" val="20187308"/>
</p:tagLst>
</file>

<file path=ppt/tags/tag388.xml><?xml version="1.0" encoding="utf-8"?>
<p:tagLst xmlns:p="http://schemas.openxmlformats.org/presentationml/2006/main">
  <p:tag name="KSO_WM_BEAUTIFY_FLAG" val="#wm#"/>
  <p:tag name="KSO_WM_TEMPLATE_CATEGORY" val="custom"/>
  <p:tag name="KSO_WM_TEMPLATE_INDEX" val="20187308"/>
</p:tagLst>
</file>

<file path=ppt/tags/tag389.xml><?xml version="1.0" encoding="utf-8"?>
<p:tagLst xmlns:p="http://schemas.openxmlformats.org/presentationml/2006/main">
  <p:tag name="KSO_WM_UNIT_PLACING_PICTURE_USER_VIEWPORT" val="{&quot;height&quot;:7935,&quot;width&quot;:1354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BEAUTIFY_FLAG" val="#wm#"/>
  <p:tag name="KSO_WM_TEMPLATE_CATEGORY" val="custom"/>
  <p:tag name="KSO_WM_TEMPLATE_INDEX" val="20187308"/>
</p:tagLst>
</file>

<file path=ppt/tags/tag391.xml><?xml version="1.0" encoding="utf-8"?>
<p:tagLst xmlns:p="http://schemas.openxmlformats.org/presentationml/2006/main">
  <p:tag name="KSO_WM_BEAUTIFY_FLAG" val="#wm#"/>
  <p:tag name="KSO_WM_TEMPLATE_CATEGORY" val="custom"/>
  <p:tag name="KSO_WM_TEMPLATE_INDEX" val="20187308"/>
</p:tagLst>
</file>

<file path=ppt/tags/tag392.xml><?xml version="1.0" encoding="utf-8"?>
<p:tagLst xmlns:p="http://schemas.openxmlformats.org/presentationml/2006/main">
  <p:tag name="KSO_WM_BEAUTIFY_FLAG" val="#wm#"/>
  <p:tag name="KSO_WM_TEMPLATE_CATEGORY" val="custom"/>
  <p:tag name="KSO_WM_TEMPLATE_INDEX" val="20187308"/>
</p:tagLst>
</file>

<file path=ppt/tags/tag393.xml><?xml version="1.0" encoding="utf-8"?>
<p:tagLst xmlns:p="http://schemas.openxmlformats.org/presentationml/2006/main">
  <p:tag name="KSO_WM_UNIT_PLACING_PICTURE_USER_VIEWPORT" val="{&quot;height&quot;:7575,&quot;width&quot;:15375}"/>
</p:tagLst>
</file>

<file path=ppt/tags/tag394.xml><?xml version="1.0" encoding="utf-8"?>
<p:tagLst xmlns:p="http://schemas.openxmlformats.org/presentationml/2006/main">
  <p:tag name="KSO_WM_BEAUTIFY_FLAG" val="#wm#"/>
  <p:tag name="KSO_WM_TEMPLATE_CATEGORY" val="custom"/>
  <p:tag name="KSO_WM_TEMPLATE_INDEX" val="20187308"/>
</p:tagLst>
</file>

<file path=ppt/tags/tag395.xml><?xml version="1.0" encoding="utf-8"?>
<p:tagLst xmlns:p="http://schemas.openxmlformats.org/presentationml/2006/main">
  <p:tag name="KSO_WM_BEAUTIFY_FLAG" val="#wm#"/>
  <p:tag name="KSO_WM_TEMPLATE_CATEGORY" val="custom"/>
  <p:tag name="KSO_WM_TEMPLATE_INDEX" val="20187308"/>
</p:tagLst>
</file>

<file path=ppt/tags/tag396.xml><?xml version="1.0" encoding="utf-8"?>
<p:tagLst xmlns:p="http://schemas.openxmlformats.org/presentationml/2006/main">
  <p:tag name="KSO_WM_BEAUTIFY_FLAG" val="#wm#"/>
  <p:tag name="KSO_WM_TEMPLATE_CATEGORY" val="custom"/>
  <p:tag name="KSO_WM_TEMPLATE_INDEX" val="20187308"/>
</p:tagLst>
</file>

<file path=ppt/tags/tag397.xml><?xml version="1.0" encoding="utf-8"?>
<p:tagLst xmlns:p="http://schemas.openxmlformats.org/presentationml/2006/main">
  <p:tag name="KSO_WM_BEAUTIFY_FLAG" val="#wm#"/>
  <p:tag name="KSO_WM_TEMPLATE_CATEGORY" val="custom"/>
  <p:tag name="KSO_WM_TEMPLATE_INDEX" val="20187308"/>
</p:tagLst>
</file>

<file path=ppt/tags/tag398.xml><?xml version="1.0" encoding="utf-8"?>
<p:tagLst xmlns:p="http://schemas.openxmlformats.org/presentationml/2006/main">
  <p:tag name="KSO_WM_BEAUTIFY_FLAG" val="#wm#"/>
  <p:tag name="KSO_WM_TEMPLATE_CATEGORY" val="custom"/>
  <p:tag name="KSO_WM_TEMPLATE_INDEX" val="20187308"/>
</p:tagLst>
</file>

<file path=ppt/tags/tag399.xml><?xml version="1.0" encoding="utf-8"?>
<p:tagLst xmlns:p="http://schemas.openxmlformats.org/presentationml/2006/main">
  <p:tag name="REFSHAPE" val="256153212"/>
  <p:tag name="KSO_WM_UNIT_PLACING_PICTURE_USER_VIEWPORT" val="{&quot;height&quot;:3180,&quot;width&quot;:696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BEAUTIFY_FLAG" val="#wm#"/>
  <p:tag name="KSO_WM_TEMPLATE_CATEGORY" val="custom"/>
  <p:tag name="KSO_WM_TEMPLATE_INDEX" val="20187308"/>
</p:tagLst>
</file>

<file path=ppt/tags/tag401.xml><?xml version="1.0" encoding="utf-8"?>
<p:tagLst xmlns:p="http://schemas.openxmlformats.org/presentationml/2006/main">
  <p:tag name="KSO_WM_BEAUTIFY_FLAG" val="#wm#"/>
  <p:tag name="KSO_WM_TEMPLATE_CATEGORY" val="custom"/>
  <p:tag name="KSO_WM_TEMPLATE_INDEX" val="20187308"/>
</p:tagLst>
</file>

<file path=ppt/tags/tag402.xml><?xml version="1.0" encoding="utf-8"?>
<p:tagLst xmlns:p="http://schemas.openxmlformats.org/presentationml/2006/main">
  <p:tag name="KSO_WM_BEAUTIFY_FLAG" val="#wm#"/>
  <p:tag name="KSO_WM_TEMPLATE_CATEGORY" val="custom"/>
  <p:tag name="KSO_WM_TEMPLATE_INDEX" val="20187308"/>
</p:tagLst>
</file>

<file path=ppt/tags/tag403.xml><?xml version="1.0" encoding="utf-8"?>
<p:tagLst xmlns:p="http://schemas.openxmlformats.org/presentationml/2006/main">
  <p:tag name="KSO_WM_BEAUTIFY_FLAG" val="#wm#"/>
  <p:tag name="KSO_WM_TEMPLATE_CATEGORY" val="custom"/>
  <p:tag name="KSO_WM_TEMPLATE_INDEX" val="20187308"/>
</p:tagLst>
</file>

<file path=ppt/tags/tag404.xml><?xml version="1.0" encoding="utf-8"?>
<p:tagLst xmlns:p="http://schemas.openxmlformats.org/presentationml/2006/main">
  <p:tag name="KSO_WM_BEAUTIFY_FLAG" val="#wm#"/>
  <p:tag name="KSO_WM_TEMPLATE_CATEGORY" val="custom"/>
  <p:tag name="KSO_WM_TEMPLATE_INDEX" val="20187308"/>
</p:tagLst>
</file>

<file path=ppt/tags/tag405.xml><?xml version="1.0" encoding="utf-8"?>
<p:tagLst xmlns:p="http://schemas.openxmlformats.org/presentationml/2006/main">
  <p:tag name="KSO_WM_BEAUTIFY_FLAG" val="#wm#"/>
  <p:tag name="KSO_WM_TEMPLATE_CATEGORY" val="custom"/>
  <p:tag name="KSO_WM_TEMPLATE_INDEX" val="20187308"/>
</p:tagLst>
</file>

<file path=ppt/tags/tag406.xml><?xml version="1.0" encoding="utf-8"?>
<p:tagLst xmlns:p="http://schemas.openxmlformats.org/presentationml/2006/main">
  <p:tag name="KSO_WM_BEAUTIFY_FLAG" val="#wm#"/>
  <p:tag name="KSO_WM_TEMPLATE_CATEGORY" val="custom"/>
  <p:tag name="KSO_WM_TEMPLATE_INDEX" val="20187308"/>
</p:tagLst>
</file>

<file path=ppt/tags/tag407.xml><?xml version="1.0" encoding="utf-8"?>
<p:tagLst xmlns:p="http://schemas.openxmlformats.org/presentationml/2006/main">
  <p:tag name="KSO_WM_BEAUTIFY_FLAG" val="#wm#"/>
  <p:tag name="KSO_WM_TEMPLATE_CATEGORY" val="custom"/>
  <p:tag name="KSO_WM_TEMPLATE_INDEX" val="20187308"/>
</p:tagLst>
</file>

<file path=ppt/tags/tag408.xml><?xml version="1.0" encoding="utf-8"?>
<p:tagLst xmlns:p="http://schemas.openxmlformats.org/presentationml/2006/main">
  <p:tag name="KSO_WM_BEAUTIFY_FLAG" val="#wm#"/>
  <p:tag name="KSO_WM_TEMPLATE_CATEGORY" val="custom"/>
  <p:tag name="KSO_WM_TEMPLATE_INDEX" val="20187308"/>
</p:tagLst>
</file>

<file path=ppt/tags/tag409.xml><?xml version="1.0" encoding="utf-8"?>
<p:tagLst xmlns:p="http://schemas.openxmlformats.org/presentationml/2006/main">
  <p:tag name="KSO_WM_BEAUTIFY_FLAG" val="#wm#"/>
  <p:tag name="KSO_WM_TEMPLATE_CATEGORY" val="custom"/>
  <p:tag name="KSO_WM_TEMPLATE_INDEX" val="20187308"/>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UNIT_PLACING_PICTURE_USER_VIEWPORT" val="{&quot;height&quot;:5055,&quot;width&quot;:6975}"/>
</p:tagLst>
</file>

<file path=ppt/tags/tag411.xml><?xml version="1.0" encoding="utf-8"?>
<p:tagLst xmlns:p="http://schemas.openxmlformats.org/presentationml/2006/main">
  <p:tag name="REFSHAPE" val="204298044"/>
</p:tagLst>
</file>

<file path=ppt/tags/tag412.xml><?xml version="1.0" encoding="utf-8"?>
<p:tagLst xmlns:p="http://schemas.openxmlformats.org/presentationml/2006/main">
  <p:tag name="KSO_WM_BEAUTIFY_FLAG" val="#wm#"/>
  <p:tag name="KSO_WM_TEMPLATE_CATEGORY" val="custom"/>
  <p:tag name="KSO_WM_TEMPLATE_INDEX" val="20187308"/>
</p:tagLst>
</file>

<file path=ppt/tags/tag413.xml><?xml version="1.0" encoding="utf-8"?>
<p:tagLst xmlns:p="http://schemas.openxmlformats.org/presentationml/2006/main">
  <p:tag name="KSO_WM_BEAUTIFY_FLAG" val="#wm#"/>
  <p:tag name="KSO_WM_TEMPLATE_CATEGORY" val="custom"/>
  <p:tag name="KSO_WM_TEMPLATE_INDEX" val="20187308"/>
</p:tagLst>
</file>

<file path=ppt/tags/tag414.xml><?xml version="1.0" encoding="utf-8"?>
<p:tagLst xmlns:p="http://schemas.openxmlformats.org/presentationml/2006/main">
  <p:tag name="KSO_WM_BEAUTIFY_FLAG" val="#wm#"/>
  <p:tag name="KSO_WM_TEMPLATE_CATEGORY" val="custom"/>
  <p:tag name="KSO_WM_TEMPLATE_INDEX" val="20187308"/>
</p:tagLst>
</file>

<file path=ppt/tags/tag415.xml><?xml version="1.0" encoding="utf-8"?>
<p:tagLst xmlns:p="http://schemas.openxmlformats.org/presentationml/2006/main">
  <p:tag name="KSO_WM_BEAUTIFY_FLAG" val="#wm#"/>
  <p:tag name="KSO_WM_TEMPLATE_CATEGORY" val="custom"/>
  <p:tag name="KSO_WM_TEMPLATE_INDEX" val="20187308"/>
</p:tagLst>
</file>

<file path=ppt/tags/tag416.xml><?xml version="1.0" encoding="utf-8"?>
<p:tagLst xmlns:p="http://schemas.openxmlformats.org/presentationml/2006/main">
  <p:tag name="KSO_WM_BEAUTIFY_FLAG" val="#wm#"/>
  <p:tag name="KSO_WM_TEMPLATE_CATEGORY" val="custom"/>
  <p:tag name="KSO_WM_TEMPLATE_INDEX" val="20187308"/>
</p:tagLst>
</file>

<file path=ppt/tags/tag417.xml><?xml version="1.0" encoding="utf-8"?>
<p:tagLst xmlns:p="http://schemas.openxmlformats.org/presentationml/2006/main">
  <p:tag name="KSO_WM_BEAUTIFY_FLAG" val="#wm#"/>
  <p:tag name="KSO_WM_TEMPLATE_CATEGORY" val="custom"/>
  <p:tag name="KSO_WM_TEMPLATE_INDEX" val="20187308"/>
</p:tagLst>
</file>

<file path=ppt/tags/tag418.xml><?xml version="1.0" encoding="utf-8"?>
<p:tagLst xmlns:p="http://schemas.openxmlformats.org/presentationml/2006/main">
  <p:tag name="KSO_WM_BEAUTIFY_FLAG" val="#wm#"/>
  <p:tag name="KSO_WM_TEMPLATE_CATEGORY" val="custom"/>
  <p:tag name="KSO_WM_TEMPLATE_INDEX" val="20187308"/>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19*a*1"/>
  <p:tag name="KSO_WM_TEMPLATE_CATEGORY" val="custom"/>
  <p:tag name="KSO_WM_TEMPLATE_INDEX" val="20202837"/>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您的耐心观看"/>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19*b*1"/>
  <p:tag name="KSO_WM_TEMPLATE_CATEGORY" val="custom"/>
  <p:tag name="KSO_WM_TEMPLATE_INDEX" val="20202837"/>
  <p:tag name="KSO_WM_UNIT_LAYERLEVEL" val="1"/>
  <p:tag name="KSO_WM_TAG_VERSION" val="1.0"/>
  <p:tag name="KSO_WM_BEAUTIFY_FLAG" val="#wm#"/>
  <p:tag name="KSO_WM_UNIT_ISCONTENTSTITLE" val="0"/>
  <p:tag name="KSO_WM_UNIT_PRESET_TEXT" val="单击此处添加正文，文字是您思想的提炼，请尽量言简意赅的阐述观点。"/>
  <p:tag name="KSO_WM_UNIT_NOCLEAR" val="0"/>
  <p:tag name="KSO_WM_UNIT_VALUE" val="40"/>
  <p:tag name="KSO_WM_UNIT_TYPE" val="b"/>
  <p:tag name="KSO_WM_UNIT_INDEX" val="1"/>
</p:tagLst>
</file>

<file path=ppt/tags/tag421.xml><?xml version="1.0" encoding="utf-8"?>
<p:tagLst xmlns:p="http://schemas.openxmlformats.org/presentationml/2006/main">
  <p:tag name="KSO_WM_SLIDE_ID" val="custom20202837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2837"/>
  <p:tag name="KSO_WM_SLIDE_TYPE" val="endPage"/>
  <p:tag name="KSO_WM_SLIDE_SUBTYPE" val="pureTxt"/>
  <p:tag name="KSO_WM_SLIDE_LAYOUT" val="a_b"/>
  <p:tag name="KSO_WM_SLIDE_LAYOUT_CNT" val="1_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heme/theme1.xml><?xml version="1.0" encoding="utf-8"?>
<a:theme xmlns:a="http://schemas.openxmlformats.org/drawingml/2006/main" name="6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99">
      <a:dk1>
        <a:srgbClr val="000000"/>
      </a:dk1>
      <a:lt1>
        <a:srgbClr val="FFFFFF"/>
      </a:lt1>
      <a:dk2>
        <a:srgbClr val="EEF6FC"/>
      </a:dk2>
      <a:lt2>
        <a:srgbClr val="FCFCFD"/>
      </a:lt2>
      <a:accent1>
        <a:srgbClr val="6F86A0"/>
      </a:accent1>
      <a:accent2>
        <a:srgbClr val="2F9BC1"/>
      </a:accent2>
      <a:accent3>
        <a:srgbClr val="20ADB0"/>
      </a:accent3>
      <a:accent4>
        <a:srgbClr val="35A550"/>
      </a:accent4>
      <a:accent5>
        <a:srgbClr val="7A9F3F"/>
      </a:accent5>
      <a:accent6>
        <a:srgbClr val="E5CA2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yjk</Template>
  <TotalTime>0</TotalTime>
  <Words>2818</Words>
  <Application>WPS 演示</Application>
  <PresentationFormat>全屏显示(16:9)</PresentationFormat>
  <Paragraphs>331</Paragraphs>
  <Slides>69</Slides>
  <Notes>11</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69</vt:i4>
      </vt:variant>
    </vt:vector>
  </HeadingPairs>
  <TitlesOfParts>
    <vt:vector size="80" baseType="lpstr">
      <vt:lpstr>Arial</vt:lpstr>
      <vt:lpstr>宋体</vt:lpstr>
      <vt:lpstr>Wingdings</vt:lpstr>
      <vt:lpstr>微软雅黑</vt:lpstr>
      <vt:lpstr>汉仪旗黑-85S</vt:lpstr>
      <vt:lpstr>Arial Unicode MS</vt:lpstr>
      <vt:lpstr>Calibri</vt:lpstr>
      <vt:lpstr>隶书</vt:lpstr>
      <vt:lpstr>6_Office 主题​​</vt:lpstr>
      <vt:lpstr>4_Office 主题​​</vt:lpstr>
      <vt:lpstr>2_Office 主题​​</vt:lpstr>
      <vt:lpstr>PowerPoint 演示文稿</vt:lpstr>
      <vt:lpstr>提纲</vt:lpstr>
      <vt:lpstr>什么是性能设计</vt:lpstr>
      <vt:lpstr>何时采用性能设计</vt:lpstr>
      <vt:lpstr>PowerPoint 演示文稿</vt:lpstr>
      <vt:lpstr>性能设计基本思路</vt:lpstr>
      <vt:lpstr>性能设计的步骤： </vt:lpstr>
      <vt:lpstr>1、高规性能设计及软件的使用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软件实现</vt:lpstr>
      <vt:lpstr>PowerPoint 演示文稿</vt:lpstr>
      <vt:lpstr>注意事项：</vt:lpstr>
      <vt:lpstr>PowerPoint 演示文稿</vt:lpstr>
      <vt:lpstr>PowerPoint 演示文稿</vt:lpstr>
      <vt:lpstr>2、案例分享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3、抗规性能设计及新增包络设计功能</vt:lpstr>
      <vt:lpstr>PowerPoint 演示文稿</vt:lpstr>
      <vt:lpstr>PowerPoint 演示文稿</vt:lpstr>
      <vt:lpstr>变形能力</vt:lpstr>
      <vt:lpstr>变形能力</vt:lpstr>
      <vt:lpstr>PowerPoint 演示文稿</vt:lpstr>
      <vt:lpstr>构造的抗震等级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4、抗规性能设计软件的使用</vt:lpstr>
      <vt:lpstr>PowerPoint 演示文稿</vt:lpstr>
      <vt:lpstr>PowerPoint 演示文稿</vt:lpstr>
      <vt:lpstr>PowerPoint 演示文稿</vt:lpstr>
      <vt:lpstr>抗规高规对比</vt:lpstr>
      <vt:lpstr>PowerPoint 演示文稿</vt:lpstr>
      <vt:lpstr>PowerPoint 演示文稿</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北京盈建科软件有限责任公司 (Beijing YJK Building Software Co., Ltd.)</dc:title>
  <dc:creator>user</dc:creator>
  <cp:lastModifiedBy>x</cp:lastModifiedBy>
  <cp:revision>1970</cp:revision>
  <dcterms:created xsi:type="dcterms:W3CDTF">2019-12-11T03:01:00Z</dcterms:created>
  <dcterms:modified xsi:type="dcterms:W3CDTF">2021-09-04T03:37:40Z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2052-11.1.0.10503</vt:lpwstr>
  </property>
  <property fmtid="{D5CDD505-2E9C-101B-9397-08002B2CF9AE}" pid="3" name="ICV">
    <vt:lpwstr>0BD2611265874ABD892BCDD20ABAAB87</vt:lpwstr>
  </property>
</Properties>
</file>