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8"/>
  </p:notesMasterIdLst>
  <p:handoutMasterIdLst>
    <p:handoutMasterId r:id="rId79"/>
  </p:handoutMasterIdLst>
  <p:sldIdLst>
    <p:sldId id="1617" r:id="rId2"/>
    <p:sldId id="1696" r:id="rId3"/>
    <p:sldId id="1658" r:id="rId4"/>
    <p:sldId id="1698" r:id="rId5"/>
    <p:sldId id="1659" r:id="rId6"/>
    <p:sldId id="1660" r:id="rId7"/>
    <p:sldId id="1618" r:id="rId8"/>
    <p:sldId id="1619" r:id="rId9"/>
    <p:sldId id="1620" r:id="rId10"/>
    <p:sldId id="1621" r:id="rId11"/>
    <p:sldId id="1622" r:id="rId12"/>
    <p:sldId id="1672" r:id="rId13"/>
    <p:sldId id="1623" r:id="rId14"/>
    <p:sldId id="1624" r:id="rId15"/>
    <p:sldId id="1647" r:id="rId16"/>
    <p:sldId id="1648" r:id="rId17"/>
    <p:sldId id="1649" r:id="rId18"/>
    <p:sldId id="1650" r:id="rId19"/>
    <p:sldId id="1651" r:id="rId20"/>
    <p:sldId id="1625" r:id="rId21"/>
    <p:sldId id="1652" r:id="rId22"/>
    <p:sldId id="1653" r:id="rId23"/>
    <p:sldId id="1654" r:id="rId24"/>
    <p:sldId id="1655" r:id="rId25"/>
    <p:sldId id="1656" r:id="rId26"/>
    <p:sldId id="1657" r:id="rId27"/>
    <p:sldId id="1663" r:id="rId28"/>
    <p:sldId id="1673" r:id="rId29"/>
    <p:sldId id="1666" r:id="rId30"/>
    <p:sldId id="1667" r:id="rId31"/>
    <p:sldId id="1668" r:id="rId32"/>
    <p:sldId id="1675" r:id="rId33"/>
    <p:sldId id="1688" r:id="rId34"/>
    <p:sldId id="1690" r:id="rId35"/>
    <p:sldId id="1691" r:id="rId36"/>
    <p:sldId id="1692" r:id="rId37"/>
    <p:sldId id="1689" r:id="rId38"/>
    <p:sldId id="1665" r:id="rId39"/>
    <p:sldId id="1684" r:id="rId40"/>
    <p:sldId id="1685" r:id="rId41"/>
    <p:sldId id="1693" r:id="rId42"/>
    <p:sldId id="1697" r:id="rId43"/>
    <p:sldId id="1670" r:id="rId44"/>
    <p:sldId id="1627" r:id="rId45"/>
    <p:sldId id="1628" r:id="rId46"/>
    <p:sldId id="1629" r:id="rId47"/>
    <p:sldId id="1630" r:id="rId48"/>
    <p:sldId id="1632" r:id="rId49"/>
    <p:sldId id="1633" r:id="rId50"/>
    <p:sldId id="1634" r:id="rId51"/>
    <p:sldId id="1635" r:id="rId52"/>
    <p:sldId id="1636" r:id="rId53"/>
    <p:sldId id="1637" r:id="rId54"/>
    <p:sldId id="1661" r:id="rId55"/>
    <p:sldId id="1669" r:id="rId56"/>
    <p:sldId id="1638" r:id="rId57"/>
    <p:sldId id="1639" r:id="rId58"/>
    <p:sldId id="1640" r:id="rId59"/>
    <p:sldId id="1641" r:id="rId60"/>
    <p:sldId id="1642" r:id="rId61"/>
    <p:sldId id="1671" r:id="rId62"/>
    <p:sldId id="1643" r:id="rId63"/>
    <p:sldId id="1644" r:id="rId64"/>
    <p:sldId id="1645" r:id="rId65"/>
    <p:sldId id="1646" r:id="rId66"/>
    <p:sldId id="1662" r:id="rId67"/>
    <p:sldId id="1699" r:id="rId68"/>
    <p:sldId id="1677" r:id="rId69"/>
    <p:sldId id="1700" r:id="rId70"/>
    <p:sldId id="1701" r:id="rId71"/>
    <p:sldId id="1702" r:id="rId72"/>
    <p:sldId id="1703" r:id="rId73"/>
    <p:sldId id="1704" r:id="rId74"/>
    <p:sldId id="1705" r:id="rId75"/>
    <p:sldId id="1706" r:id="rId76"/>
    <p:sldId id="1686" r:id="rId77"/>
  </p:sldIdLst>
  <p:sldSz cx="9144000" cy="5143500" type="screen16x9"/>
  <p:notesSz cx="6858000" cy="9144000"/>
  <p:defaultTextStyle>
    <a:defPPr>
      <a:defRPr lang="zh-CN"/>
    </a:defPPr>
    <a:lvl1pPr algn="l" rtl="0" fontAlgn="base">
      <a:spcBef>
        <a:spcPct val="0"/>
      </a:spcBef>
      <a:spcAft>
        <a:spcPct val="0"/>
      </a:spcAft>
      <a:defRPr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 用户" initials="W用" lastIdx="1" clrIdx="0">
    <p:extLst>
      <p:ext uri="{19B8F6BF-5375-455C-9EA6-DF929625EA0E}">
        <p15:presenceInfo xmlns:p15="http://schemas.microsoft.com/office/powerpoint/2012/main" userId="Windows 用户"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5D0330"/>
    <a:srgbClr val="FFFFFF"/>
    <a:srgbClr val="003E1C"/>
    <a:srgbClr val="FDF81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317" autoAdjust="0"/>
    <p:restoredTop sz="95028" autoAdjust="0"/>
  </p:normalViewPr>
  <p:slideViewPr>
    <p:cSldViewPr>
      <p:cViewPr varScale="1">
        <p:scale>
          <a:sx n="86" d="100"/>
          <a:sy n="86" d="100"/>
        </p:scale>
        <p:origin x="82" y="130"/>
      </p:cViewPr>
      <p:guideLst>
        <p:guide orient="horz" pos="1620"/>
        <p:guide pos="2880"/>
      </p:guideLst>
    </p:cSldViewPr>
  </p:slideViewPr>
  <p:outlineViewPr>
    <p:cViewPr>
      <p:scale>
        <a:sx n="33" d="100"/>
        <a:sy n="33" d="100"/>
      </p:scale>
      <p:origin x="0" y="66"/>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893DAC1C-10EF-4507-A935-06E8898D40E7}" type="datetimeFigureOut">
              <a:rPr lang="zh-CN" altLang="en-US"/>
              <a:pPr>
                <a:defRPr/>
              </a:pPr>
              <a:t>2021/9/18</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967397C2-C356-4272-80D3-D44DEC57B124}" type="slidenum">
              <a:rPr lang="zh-CN" altLang="en-US"/>
              <a:pPr>
                <a:defRPr/>
              </a:pPr>
              <a:t>‹#›</a:t>
            </a:fld>
            <a:endParaRPr lang="zh-CN" altLang="en-US"/>
          </a:p>
        </p:txBody>
      </p:sp>
    </p:spTree>
    <p:extLst>
      <p:ext uri="{BB962C8B-B14F-4D97-AF65-F5344CB8AC3E}">
        <p14:creationId xmlns:p14="http://schemas.microsoft.com/office/powerpoint/2010/main" val="2180437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2174C514-708F-4BEF-BF8C-8455CE4B411B}" type="datetimeFigureOut">
              <a:rPr lang="zh-CN" altLang="en-US"/>
              <a:pPr>
                <a:defRPr/>
              </a:pPr>
              <a:t>2021/9/18</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0474355F-02CC-41AB-8AA2-3B11FE3F2899}" type="slidenum">
              <a:rPr lang="zh-CN" altLang="en-US"/>
              <a:pPr>
                <a:defRPr/>
              </a:pPr>
              <a:t>‹#›</a:t>
            </a:fld>
            <a:endParaRPr lang="zh-CN" altLang="en-US"/>
          </a:p>
        </p:txBody>
      </p:sp>
    </p:spTree>
    <p:extLst>
      <p:ext uri="{BB962C8B-B14F-4D97-AF65-F5344CB8AC3E}">
        <p14:creationId xmlns:p14="http://schemas.microsoft.com/office/powerpoint/2010/main" val="428638933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结构设计越来越离不开软件，结构设计软件本质上是为结构设计提供高端的服务</a:t>
            </a:r>
            <a:endParaRPr lang="zh-CN" altLang="en-US" dirty="0"/>
          </a:p>
        </p:txBody>
      </p:sp>
      <p:sp>
        <p:nvSpPr>
          <p:cNvPr id="4" name="灯片编号占位符 3"/>
          <p:cNvSpPr>
            <a:spLocks noGrp="1"/>
          </p:cNvSpPr>
          <p:nvPr>
            <p:ph type="sldNum" sz="quarter" idx="10"/>
          </p:nvPr>
        </p:nvSpPr>
        <p:spPr/>
        <p:txBody>
          <a:bodyPr/>
          <a:lstStyle/>
          <a:p>
            <a:pPr>
              <a:defRPr/>
            </a:pPr>
            <a:fld id="{0474355F-02CC-41AB-8AA2-3B11FE3F2899}" type="slidenum">
              <a:rPr lang="zh-CN" altLang="en-US" smtClean="0"/>
              <a:pPr>
                <a:defRPr/>
              </a:pPr>
              <a:t>1</a:t>
            </a:fld>
            <a:endParaRPr lang="zh-CN" altLang="en-US"/>
          </a:p>
        </p:txBody>
      </p:sp>
    </p:spTree>
    <p:extLst>
      <p:ext uri="{BB962C8B-B14F-4D97-AF65-F5344CB8AC3E}">
        <p14:creationId xmlns:p14="http://schemas.microsoft.com/office/powerpoint/2010/main" val="15044654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srcRect/>
          <a:stretch>
            <a:fillRect/>
          </a:stretch>
        </p:blipFill>
        <p:spPr bwMode="auto">
          <a:xfrm>
            <a:off x="0" y="0"/>
            <a:ext cx="9144000" cy="5157788"/>
          </a:xfrm>
          <a:prstGeom prst="rect">
            <a:avLst/>
          </a:prstGeom>
          <a:noFill/>
          <a:ln w="9525">
            <a:noFill/>
            <a:miter lim="800000"/>
            <a:headEnd/>
            <a:tailEnd/>
          </a:ln>
        </p:spPr>
      </p:pic>
      <p:pic>
        <p:nvPicPr>
          <p:cNvPr id="5" name="Picture 5"/>
          <p:cNvPicPr>
            <a:picLocks noChangeAspect="1" noChangeArrowheads="1"/>
          </p:cNvPicPr>
          <p:nvPr/>
        </p:nvPicPr>
        <p:blipFill>
          <a:blip r:embed="rId3" cstate="print"/>
          <a:srcRect/>
          <a:stretch>
            <a:fillRect/>
          </a:stretch>
        </p:blipFill>
        <p:spPr bwMode="auto">
          <a:xfrm>
            <a:off x="481013" y="320681"/>
            <a:ext cx="2876550" cy="536575"/>
          </a:xfrm>
          <a:prstGeom prst="rect">
            <a:avLst/>
          </a:prstGeom>
          <a:noFill/>
          <a:ln w="9525">
            <a:noFill/>
            <a:miter lim="800000"/>
            <a:headEnd/>
            <a:tailEnd/>
          </a:ln>
        </p:spPr>
      </p:pic>
      <p:sp>
        <p:nvSpPr>
          <p:cNvPr id="2" name="标题 1"/>
          <p:cNvSpPr>
            <a:spLocks noGrp="1"/>
          </p:cNvSpPr>
          <p:nvPr>
            <p:ph type="ctrTitle"/>
          </p:nvPr>
        </p:nvSpPr>
        <p:spPr>
          <a:xfrm>
            <a:off x="685800" y="1597826"/>
            <a:ext cx="7772400" cy="1102519"/>
          </a:xfrm>
        </p:spPr>
        <p:txBody>
          <a:bodyPr/>
          <a:lstStyle>
            <a:lvl1pPr>
              <a:defRPr sz="4400">
                <a:solidFill>
                  <a:srgbClr val="C00000"/>
                </a:solidFill>
                <a:latin typeface="隶书" pitchFamily="49" charset="-122"/>
                <a:ea typeface="隶书" pitchFamily="49" charset="-122"/>
              </a:defRPr>
            </a:lvl1pPr>
          </a:lstStyle>
          <a:p>
            <a:r>
              <a:rPr lang="zh-CN" altLang="en-US" dirty="0" smtClean="0"/>
              <a:t>单击此处编辑母版标题样式</a:t>
            </a:r>
            <a:endParaRPr lang="zh-CN" altLang="en-US" dirty="0"/>
          </a:p>
        </p:txBody>
      </p:sp>
      <p:sp>
        <p:nvSpPr>
          <p:cNvPr id="3" name="副标题 2"/>
          <p:cNvSpPr>
            <a:spLocks noGrp="1"/>
          </p:cNvSpPr>
          <p:nvPr>
            <p:ph type="subTitle" idx="1"/>
          </p:nvPr>
        </p:nvSpPr>
        <p:spPr>
          <a:xfrm>
            <a:off x="1371600" y="2914650"/>
            <a:ext cx="6400800" cy="1314450"/>
          </a:xfrm>
        </p:spPr>
        <p:txBody>
          <a:bodyPr/>
          <a:lstStyle>
            <a:lvl1pPr marL="0" indent="0" algn="ctr">
              <a:buNone/>
              <a:defRPr sz="3200" b="0">
                <a:solidFill>
                  <a:schemeClr val="tx1"/>
                </a:solidFill>
                <a:latin typeface="黑体" pitchFamily="2" charset="-122"/>
                <a:ea typeface="黑体" pitchFamily="2" charset="-12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dirty="0" smtClean="0"/>
              <a:t>单击此处编辑母版副标题样式</a:t>
            </a:r>
            <a:endParaRPr lang="zh-CN" altLang="en-US" dirty="0"/>
          </a:p>
        </p:txBody>
      </p:sp>
      <p:sp>
        <p:nvSpPr>
          <p:cNvPr id="6" name="日期占位符 3"/>
          <p:cNvSpPr>
            <a:spLocks noGrp="1"/>
          </p:cNvSpPr>
          <p:nvPr>
            <p:ph type="dt" sz="half" idx="10"/>
          </p:nvPr>
        </p:nvSpPr>
        <p:spPr/>
        <p:txBody>
          <a:bodyPr/>
          <a:lstStyle>
            <a:lvl1pPr>
              <a:defRPr/>
            </a:lvl1pPr>
          </a:lstStyle>
          <a:p>
            <a:pPr>
              <a:defRPr/>
            </a:pPr>
            <a:fld id="{2C1A24AC-3530-488E-B357-EBAA7DF7F2AB}" type="datetime1">
              <a:rPr lang="zh-CN" altLang="en-US"/>
              <a:pPr>
                <a:defRPr/>
              </a:pPr>
              <a:t>2021/9/18</a:t>
            </a:fld>
            <a:endParaRPr lang="zh-CN" altLang="en-US" dirty="0"/>
          </a:p>
        </p:txBody>
      </p:sp>
      <p:sp>
        <p:nvSpPr>
          <p:cNvPr id="7" name="页脚占位符 4"/>
          <p:cNvSpPr>
            <a:spLocks noGrp="1"/>
          </p:cNvSpPr>
          <p:nvPr>
            <p:ph type="ftr" sz="quarter" idx="11"/>
          </p:nvPr>
        </p:nvSpPr>
        <p:spPr>
          <a:xfrm>
            <a:off x="2786067" y="4767269"/>
            <a:ext cx="3500437" cy="274637"/>
          </a:xfrm>
        </p:spPr>
        <p:txBody>
          <a:bodyPr/>
          <a:lstStyle>
            <a:lvl1pPr>
              <a:defRPr sz="1600" b="1">
                <a:solidFill>
                  <a:schemeClr val="tx1"/>
                </a:solidFill>
              </a:defRPr>
            </a:lvl1pPr>
          </a:lstStyle>
          <a:p>
            <a:pPr>
              <a:defRPr/>
            </a:pPr>
            <a:r>
              <a:rPr lang="zh-CN" altLang="en-US"/>
              <a:t>北京盈建科软件有限责任公司</a:t>
            </a:r>
            <a:r>
              <a:rPr lang="en-US" altLang="zh-CN"/>
              <a:t/>
            </a:r>
            <a:br>
              <a:rPr lang="en-US" altLang="zh-CN"/>
            </a:br>
            <a:r>
              <a:rPr lang="en-US"/>
              <a:t>(Beijing YJK Building Software Co., Ltd.)</a:t>
            </a:r>
            <a:endParaRPr lang="en-US" altLang="zh-CN"/>
          </a:p>
          <a:p>
            <a:pPr>
              <a:defRPr/>
            </a:pPr>
            <a:endParaRPr lang="zh-CN" altLang="en-US"/>
          </a:p>
        </p:txBody>
      </p:sp>
      <p:sp>
        <p:nvSpPr>
          <p:cNvPr id="8" name="灯片编号占位符 5"/>
          <p:cNvSpPr>
            <a:spLocks noGrp="1"/>
          </p:cNvSpPr>
          <p:nvPr>
            <p:ph type="sldNum" sz="quarter" idx="12"/>
          </p:nvPr>
        </p:nvSpPr>
        <p:spPr/>
        <p:txBody>
          <a:bodyPr/>
          <a:lstStyle>
            <a:lvl1pPr>
              <a:defRPr/>
            </a:lvl1pPr>
          </a:lstStyle>
          <a:p>
            <a:pPr>
              <a:defRPr/>
            </a:pPr>
            <a:fld id="{65650E84-310B-4F09-8B21-C24E208CC01B}" type="slidenum">
              <a:rPr lang="zh-CN" altLang="en-US"/>
              <a:pPr>
                <a:defRPr/>
              </a:pPr>
              <a:t>‹#›</a:t>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sz="3200">
                <a:solidFill>
                  <a:srgbClr val="C00000"/>
                </a:solidFill>
                <a:latin typeface="隶书" pitchFamily="49" charset="-122"/>
                <a:ea typeface="隶书" pitchFamily="49" charset="-122"/>
              </a:defRPr>
            </a:lvl1pPr>
          </a:lstStyle>
          <a:p>
            <a:r>
              <a:rPr lang="zh-CN" altLang="en-US" dirty="0" smtClean="0"/>
              <a:t>单击此处编辑母版标题样式</a:t>
            </a:r>
            <a:endParaRPr lang="zh-CN" altLang="en-US" dirty="0"/>
          </a:p>
        </p:txBody>
      </p:sp>
      <p:sp>
        <p:nvSpPr>
          <p:cNvPr id="3" name="内容占位符 2"/>
          <p:cNvSpPr>
            <a:spLocks noGrp="1"/>
          </p:cNvSpPr>
          <p:nvPr>
            <p:ph idx="1"/>
          </p:nvPr>
        </p:nvSpPr>
        <p:spPr/>
        <p:txBody>
          <a:bodyPr/>
          <a:lstStyle>
            <a:lvl1pPr>
              <a:defRPr sz="2400" b="1"/>
            </a:lvl1pPr>
            <a:lvl2pPr>
              <a:defRPr sz="2000"/>
            </a:lvl2pPr>
            <a:lvl3pPr>
              <a:defRPr sz="1800"/>
            </a:lvl3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lvl1pPr>
              <a:defRPr/>
            </a:lvl1pPr>
          </a:lstStyle>
          <a:p>
            <a:pPr>
              <a:defRPr/>
            </a:pPr>
            <a:fld id="{B177B791-8BA4-4B5D-9B2D-0BA02770DCC2}" type="datetime1">
              <a:rPr lang="zh-CN" altLang="en-US"/>
              <a:pPr>
                <a:defRPr/>
              </a:pPr>
              <a:t>2021/9/18</a:t>
            </a:fld>
            <a:endParaRPr lang="zh-CN" altLang="en-US"/>
          </a:p>
        </p:txBody>
      </p:sp>
      <p:sp>
        <p:nvSpPr>
          <p:cNvPr id="5" name="页脚占位符 4"/>
          <p:cNvSpPr>
            <a:spLocks noGrp="1"/>
          </p:cNvSpPr>
          <p:nvPr>
            <p:ph type="ftr" sz="quarter" idx="11"/>
          </p:nvPr>
        </p:nvSpPr>
        <p:spPr/>
        <p:txBody>
          <a:bodyPr/>
          <a:lstStyle>
            <a:lvl1pPr>
              <a:defRPr/>
            </a:lvl1pPr>
          </a:lstStyle>
          <a:p>
            <a:pPr>
              <a:defRPr/>
            </a:pPr>
            <a:r>
              <a:rPr lang="zh-CN" altLang="en-US"/>
              <a:t>北京盈建科软件有限责任公司 </a:t>
            </a:r>
            <a:r>
              <a:rPr lang="en-US" altLang="zh-CN"/>
              <a:t>(Beijing YJK Building Software Co., Ltd.) </a:t>
            </a: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A46037C8-5B0A-4AE1-9877-D75452A8BEB9}" type="slidenum">
              <a:rPr lang="zh-CN" altLang="en-US"/>
              <a:pPr>
                <a:defRPr/>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9EF9B2D0-B71D-4CFD-9BAB-D6EEB0D955B9}" type="datetime1">
              <a:rPr lang="zh-CN" altLang="en-US"/>
              <a:pPr>
                <a:defRPr/>
              </a:pPr>
              <a:t>2021/9/18</a:t>
            </a:fld>
            <a:endParaRPr lang="zh-CN" altLang="en-US"/>
          </a:p>
        </p:txBody>
      </p:sp>
      <p:sp>
        <p:nvSpPr>
          <p:cNvPr id="6" name="页脚占位符 4"/>
          <p:cNvSpPr>
            <a:spLocks noGrp="1"/>
          </p:cNvSpPr>
          <p:nvPr>
            <p:ph type="ftr" sz="quarter" idx="11"/>
          </p:nvPr>
        </p:nvSpPr>
        <p:spPr/>
        <p:txBody>
          <a:bodyPr/>
          <a:lstStyle>
            <a:lvl1pPr>
              <a:defRPr/>
            </a:lvl1pPr>
          </a:lstStyle>
          <a:p>
            <a:pPr>
              <a:defRPr/>
            </a:pPr>
            <a:r>
              <a:rPr lang="zh-CN" altLang="en-US"/>
              <a:t>北京盈建科软件有限责任公司 </a:t>
            </a:r>
            <a:r>
              <a:rPr lang="en-US" altLang="zh-CN"/>
              <a:t>(Beijing YJK Building Software Co., Ltd.) </a:t>
            </a: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1C925E94-E43B-4FB8-B547-5FF5C53D9BCB}" type="slidenum">
              <a:rPr lang="zh-CN" altLang="en-US"/>
              <a:pPr>
                <a:defRPr/>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E93D4EAB-A9E9-41BB-B76A-E5C4AD012856}" type="datetime1">
              <a:rPr lang="zh-CN" altLang="en-US"/>
              <a:pPr>
                <a:defRPr/>
              </a:pPr>
              <a:t>2021/9/18</a:t>
            </a:fld>
            <a:endParaRPr lang="zh-CN" altLang="en-US"/>
          </a:p>
        </p:txBody>
      </p:sp>
      <p:sp>
        <p:nvSpPr>
          <p:cNvPr id="8" name="页脚占位符 4"/>
          <p:cNvSpPr>
            <a:spLocks noGrp="1"/>
          </p:cNvSpPr>
          <p:nvPr>
            <p:ph type="ftr" sz="quarter" idx="11"/>
          </p:nvPr>
        </p:nvSpPr>
        <p:spPr/>
        <p:txBody>
          <a:bodyPr/>
          <a:lstStyle>
            <a:lvl1pPr>
              <a:defRPr/>
            </a:lvl1pPr>
          </a:lstStyle>
          <a:p>
            <a:pPr>
              <a:defRPr/>
            </a:pPr>
            <a:r>
              <a:rPr lang="zh-CN" altLang="en-US"/>
              <a:t>北京盈建科软件有限责任公司 </a:t>
            </a:r>
            <a:r>
              <a:rPr lang="en-US" altLang="zh-CN"/>
              <a:t>(Beijing YJK Building Software Co., Ltd.) </a:t>
            </a: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2DBF5A7E-C761-4CC5-8F34-F7D71FB2394A}" type="slidenum">
              <a:rPr lang="zh-CN" altLang="en-US"/>
              <a:pPr>
                <a:defRPr/>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940FD185-A6EF-47FC-A786-0E11F6C5CF3D}" type="datetime1">
              <a:rPr lang="zh-CN" altLang="en-US"/>
              <a:pPr>
                <a:defRPr/>
              </a:pPr>
              <a:t>2021/9/18</a:t>
            </a:fld>
            <a:endParaRPr lang="zh-CN" altLang="en-US"/>
          </a:p>
        </p:txBody>
      </p:sp>
      <p:sp>
        <p:nvSpPr>
          <p:cNvPr id="3" name="页脚占位符 4"/>
          <p:cNvSpPr>
            <a:spLocks noGrp="1"/>
          </p:cNvSpPr>
          <p:nvPr>
            <p:ph type="ftr" sz="quarter" idx="11"/>
          </p:nvPr>
        </p:nvSpPr>
        <p:spPr/>
        <p:txBody>
          <a:bodyPr/>
          <a:lstStyle>
            <a:lvl1pPr>
              <a:defRPr/>
            </a:lvl1pPr>
          </a:lstStyle>
          <a:p>
            <a:pPr>
              <a:defRPr/>
            </a:pPr>
            <a:r>
              <a:rPr lang="zh-CN" altLang="en-US"/>
              <a:t>北京盈建科软件有限责任公司 </a:t>
            </a:r>
            <a:r>
              <a:rPr lang="en-US" altLang="zh-CN"/>
              <a:t>(Beijing YJK Building Software Co., Ltd.) </a:t>
            </a: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D8517E27-56C9-4D4E-9731-5211BB835FFE}" type="slidenum">
              <a:rPr lang="zh-CN" altLang="en-US"/>
              <a:pPr>
                <a:defRPr/>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5"/>
          <p:cNvPicPr>
            <a:picLocks noChangeAspect="1" noChangeArrowheads="1"/>
          </p:cNvPicPr>
          <p:nvPr/>
        </p:nvPicPr>
        <p:blipFill>
          <a:blip r:embed="rId7" cstate="print"/>
          <a:srcRect/>
          <a:stretch>
            <a:fillRect/>
          </a:stretch>
        </p:blipFill>
        <p:spPr bwMode="auto">
          <a:xfrm>
            <a:off x="6215063" y="4608513"/>
            <a:ext cx="2589212" cy="481012"/>
          </a:xfrm>
          <a:prstGeom prst="rect">
            <a:avLst/>
          </a:prstGeom>
          <a:noFill/>
          <a:ln w="9525">
            <a:noFill/>
            <a:miter lim="800000"/>
            <a:headEnd/>
            <a:tailEnd/>
          </a:ln>
        </p:spPr>
      </p:pic>
      <p:sp>
        <p:nvSpPr>
          <p:cNvPr id="1027" name="标题占位符 1"/>
          <p:cNvSpPr>
            <a:spLocks noGrp="1"/>
          </p:cNvSpPr>
          <p:nvPr>
            <p:ph type="title"/>
          </p:nvPr>
        </p:nvSpPr>
        <p:spPr bwMode="auto">
          <a:xfrm>
            <a:off x="457200" y="206375"/>
            <a:ext cx="82296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dirty="0" smtClean="0"/>
              <a:t>单击此处编辑母版标题样式</a:t>
            </a:r>
          </a:p>
        </p:txBody>
      </p:sp>
      <p:sp>
        <p:nvSpPr>
          <p:cNvPr id="1028" name="文本占位符 2"/>
          <p:cNvSpPr>
            <a:spLocks noGrp="1"/>
          </p:cNvSpPr>
          <p:nvPr>
            <p:ph type="body" idx="1"/>
          </p:nvPr>
        </p:nvSpPr>
        <p:spPr bwMode="auto">
          <a:xfrm>
            <a:off x="457200" y="1200156"/>
            <a:ext cx="8229600" cy="3394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p>
        </p:txBody>
      </p:sp>
      <p:sp>
        <p:nvSpPr>
          <p:cNvPr id="4" name="日期占位符 3"/>
          <p:cNvSpPr>
            <a:spLocks noGrp="1"/>
          </p:cNvSpPr>
          <p:nvPr>
            <p:ph type="dt" sz="half" idx="2"/>
          </p:nvPr>
        </p:nvSpPr>
        <p:spPr>
          <a:xfrm>
            <a:off x="457200" y="4767269"/>
            <a:ext cx="2133600" cy="274637"/>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823C3FF1-D301-48FF-A64F-6C4B4F609886}" type="datetime1">
              <a:rPr lang="zh-CN" altLang="en-US"/>
              <a:pPr>
                <a:defRPr/>
              </a:pPr>
              <a:t>2021/9/18</a:t>
            </a:fld>
            <a:endParaRPr lang="zh-CN" altLang="en-US"/>
          </a:p>
        </p:txBody>
      </p:sp>
      <p:sp>
        <p:nvSpPr>
          <p:cNvPr id="5" name="页脚占位符 4"/>
          <p:cNvSpPr>
            <a:spLocks noGrp="1"/>
          </p:cNvSpPr>
          <p:nvPr>
            <p:ph type="ftr" sz="quarter" idx="3"/>
          </p:nvPr>
        </p:nvSpPr>
        <p:spPr>
          <a:xfrm>
            <a:off x="2928938" y="4768852"/>
            <a:ext cx="3090862" cy="273050"/>
          </a:xfrm>
          <a:prstGeom prst="rect">
            <a:avLst/>
          </a:prstGeom>
        </p:spPr>
        <p:txBody>
          <a:bodyPr vert="horz" lIns="91440" tIns="45720" rIns="91440" bIns="45720" rtlCol="0" anchor="ctr"/>
          <a:lstStyle>
            <a:lvl1pPr algn="ctr" fontAlgn="auto">
              <a:spcBef>
                <a:spcPts val="0"/>
              </a:spcBef>
              <a:spcAft>
                <a:spcPts val="0"/>
              </a:spcAft>
              <a:defRPr sz="1400">
                <a:solidFill>
                  <a:schemeClr val="tx1">
                    <a:tint val="75000"/>
                  </a:schemeClr>
                </a:solidFill>
                <a:latin typeface="+mn-lt"/>
                <a:ea typeface="+mn-ea"/>
              </a:defRPr>
            </a:lvl1pPr>
          </a:lstStyle>
          <a:p>
            <a:pPr>
              <a:defRPr/>
            </a:pPr>
            <a:r>
              <a:rPr lang="zh-CN" altLang="en-US"/>
              <a:t>北京盈建科软件有限责任公司 </a:t>
            </a:r>
            <a:r>
              <a:rPr lang="en-US" altLang="zh-CN"/>
              <a:t>(Beijing YJK Building Software Co., Ltd.) </a:t>
            </a:r>
            <a:endParaRPr lang="zh-CN" altLang="en-US"/>
          </a:p>
        </p:txBody>
      </p:sp>
      <p:sp>
        <p:nvSpPr>
          <p:cNvPr id="6" name="灯片编号占位符 5"/>
          <p:cNvSpPr>
            <a:spLocks noGrp="1"/>
          </p:cNvSpPr>
          <p:nvPr>
            <p:ph type="sldNum" sz="quarter" idx="4"/>
          </p:nvPr>
        </p:nvSpPr>
        <p:spPr>
          <a:xfrm>
            <a:off x="6553200" y="4767269"/>
            <a:ext cx="2133600" cy="274637"/>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8540CD41-E56A-486B-A78A-2A5D9D8DB560}"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684" r:id="rId1"/>
    <p:sldLayoutId id="2147483674" r:id="rId2"/>
    <p:sldLayoutId id="2147483676" r:id="rId3"/>
    <p:sldLayoutId id="2147483677" r:id="rId4"/>
    <p:sldLayoutId id="2147483679" r:id="rId5"/>
  </p:sldLayoutIdLst>
  <p:hf hdr="0" ftr="0" dt="0"/>
  <p:txStyles>
    <p:titleStyle>
      <a:lvl1pPr algn="ctr" rtl="0" eaLnBrk="0" fontAlgn="base" hangingPunct="0">
        <a:spcBef>
          <a:spcPct val="0"/>
        </a:spcBef>
        <a:spcAft>
          <a:spcPct val="0"/>
        </a:spcAft>
        <a:defRPr sz="3600" kern="1200">
          <a:solidFill>
            <a:srgbClr val="C00000"/>
          </a:solidFill>
          <a:latin typeface="隶书" pitchFamily="49" charset="-122"/>
          <a:ea typeface="隶书" pitchFamily="49" charset="-122"/>
          <a:cs typeface="+mj-cs"/>
        </a:defRPr>
      </a:lvl1pPr>
      <a:lvl2pPr algn="ctr" rtl="0" eaLnBrk="0" fontAlgn="base" hangingPunct="0">
        <a:spcBef>
          <a:spcPct val="0"/>
        </a:spcBef>
        <a:spcAft>
          <a:spcPct val="0"/>
        </a:spcAft>
        <a:defRPr sz="4400">
          <a:solidFill>
            <a:schemeClr val="tx1"/>
          </a:solidFill>
          <a:latin typeface="Calibri" pitchFamily="34" charset="0"/>
          <a:ea typeface="宋体" charset="-122"/>
        </a:defRPr>
      </a:lvl2pPr>
      <a:lvl3pPr algn="ctr" rtl="0" eaLnBrk="0" fontAlgn="base" hangingPunct="0">
        <a:spcBef>
          <a:spcPct val="0"/>
        </a:spcBef>
        <a:spcAft>
          <a:spcPct val="0"/>
        </a:spcAft>
        <a:defRPr sz="4400">
          <a:solidFill>
            <a:schemeClr val="tx1"/>
          </a:solidFill>
          <a:latin typeface="Calibri" pitchFamily="34" charset="0"/>
          <a:ea typeface="宋体" charset="-122"/>
        </a:defRPr>
      </a:lvl3pPr>
      <a:lvl4pPr algn="ctr" rtl="0" eaLnBrk="0" fontAlgn="base" hangingPunct="0">
        <a:spcBef>
          <a:spcPct val="0"/>
        </a:spcBef>
        <a:spcAft>
          <a:spcPct val="0"/>
        </a:spcAft>
        <a:defRPr sz="4400">
          <a:solidFill>
            <a:schemeClr val="tx1"/>
          </a:solidFill>
          <a:latin typeface="Calibri" pitchFamily="34" charset="0"/>
          <a:ea typeface="宋体" charset="-122"/>
        </a:defRPr>
      </a:lvl4pPr>
      <a:lvl5pPr algn="ctr" rtl="0" eaLnBrk="0" fontAlgn="base" hangingPunct="0">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p:titleStyle>
    <p:bodyStyle>
      <a:lvl1pPr marL="342900" indent="-342900" algn="l" rtl="0" eaLnBrk="0" fontAlgn="base" hangingPunct="0">
        <a:spcBef>
          <a:spcPct val="20000"/>
        </a:spcBef>
        <a:spcAft>
          <a:spcPct val="0"/>
        </a:spcAft>
        <a:buFont typeface="Arial" charset="0"/>
        <a:buChar char="•"/>
        <a:defRPr sz="2400" b="1"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ctrTitle"/>
          </p:nvPr>
        </p:nvSpPr>
        <p:spPr>
          <a:xfrm>
            <a:off x="685800" y="1598613"/>
            <a:ext cx="7772400" cy="1101725"/>
          </a:xfrm>
        </p:spPr>
        <p:txBody>
          <a:bodyPr rtlCol="0">
            <a:normAutofit/>
          </a:bodyPr>
          <a:lstStyle/>
          <a:p>
            <a:pPr eaLnBrk="1" fontAlgn="auto" hangingPunct="1">
              <a:spcAft>
                <a:spcPts val="0"/>
              </a:spcAft>
              <a:defRPr/>
            </a:pPr>
            <a:r>
              <a:rPr lang="zh-CN" altLang="en-US" sz="4000" dirty="0" smtClean="0">
                <a:solidFill>
                  <a:srgbClr val="C00000"/>
                </a:solidFill>
                <a:effectLst>
                  <a:outerShdw blurRad="38100" dist="38100" dir="2700000" algn="tl">
                    <a:srgbClr val="000000">
                      <a:alpha val="43137"/>
                    </a:srgbClr>
                  </a:outerShdw>
                </a:effectLst>
                <a:latin typeface="隶书" pitchFamily="49" charset="-122"/>
                <a:ea typeface="隶书" pitchFamily="49" charset="-122"/>
              </a:rPr>
              <a:t>工程抗震鉴定加固软件操作详解</a:t>
            </a:r>
          </a:p>
        </p:txBody>
      </p:sp>
      <p:sp>
        <p:nvSpPr>
          <p:cNvPr id="6" name="副标题 5"/>
          <p:cNvSpPr>
            <a:spLocks noGrp="1"/>
          </p:cNvSpPr>
          <p:nvPr>
            <p:ph type="subTitle" idx="1"/>
          </p:nvPr>
        </p:nvSpPr>
        <p:spPr/>
        <p:txBody>
          <a:bodyPr rtlCol="0">
            <a:normAutofit/>
          </a:bodyPr>
          <a:lstStyle/>
          <a:p>
            <a:pPr eaLnBrk="1" fontAlgn="auto" hangingPunct="1">
              <a:spcAft>
                <a:spcPts val="0"/>
              </a:spcAft>
              <a:buFont typeface="Arial" pitchFamily="34" charset="0"/>
              <a:buNone/>
              <a:defRPr/>
            </a:pPr>
            <a:r>
              <a:rPr lang="zh-CN" altLang="en-US" sz="2000" dirty="0" smtClean="0"/>
              <a:t>杜义龙</a:t>
            </a:r>
            <a:endParaRPr lang="en-US" altLang="zh-CN" sz="2000" dirty="0" smtClean="0"/>
          </a:p>
          <a:p>
            <a:pPr eaLnBrk="1" fontAlgn="auto" hangingPunct="1">
              <a:spcAft>
                <a:spcPts val="0"/>
              </a:spcAft>
              <a:buFont typeface="Arial" pitchFamily="34" charset="0"/>
              <a:buNone/>
              <a:defRPr/>
            </a:pPr>
            <a:r>
              <a:rPr lang="en-US" altLang="zh-CN" sz="2000" dirty="0" smtClean="0"/>
              <a:t>2021.09</a:t>
            </a:r>
            <a:endParaRPr lang="zh-CN" altLang="en-US" sz="2000" dirty="0"/>
          </a:p>
        </p:txBody>
      </p:sp>
      <p:sp>
        <p:nvSpPr>
          <p:cNvPr id="4" name="灯片编号占位符 3"/>
          <p:cNvSpPr>
            <a:spLocks noGrp="1"/>
          </p:cNvSpPr>
          <p:nvPr>
            <p:ph type="sldNum" sz="quarter" idx="12"/>
          </p:nvPr>
        </p:nvSpPr>
        <p:spPr/>
        <p:txBody>
          <a:bodyPr/>
          <a:lstStyle/>
          <a:p>
            <a:pPr>
              <a:defRPr/>
            </a:pPr>
            <a:fld id="{77DD23D5-0FF6-47F1-90AE-DA4521B93F75}" type="slidenum">
              <a:rPr lang="zh-CN" altLang="en-US"/>
              <a:pPr>
                <a:defRPr/>
              </a:pPr>
              <a:t>1</a:t>
            </a:fld>
            <a:endParaRPr lang="zh-CN" altLang="en-US"/>
          </a:p>
        </p:txBody>
      </p:sp>
    </p:spTree>
    <p:extLst>
      <p:ext uri="{BB962C8B-B14F-4D97-AF65-F5344CB8AC3E}">
        <p14:creationId xmlns:p14="http://schemas.microsoft.com/office/powerpoint/2010/main" val="7777978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lvl="3"/>
            <a:r>
              <a:rPr lang="zh-CN" altLang="zh-CN" sz="3200" kern="1200" dirty="0">
                <a:solidFill>
                  <a:srgbClr val="C00000"/>
                </a:solidFill>
                <a:latin typeface="隶书" pitchFamily="49" charset="-122"/>
                <a:ea typeface="隶书" pitchFamily="49" charset="-122"/>
                <a:cs typeface="+mj-cs"/>
              </a:rPr>
              <a:t>综合抗震能力指数的文本</a:t>
            </a:r>
            <a:r>
              <a:rPr lang="zh-CN" altLang="zh-CN" sz="3200" kern="1200" dirty="0" smtClean="0">
                <a:solidFill>
                  <a:srgbClr val="C00000"/>
                </a:solidFill>
                <a:latin typeface="隶书" pitchFamily="49" charset="-122"/>
                <a:ea typeface="隶书" pitchFamily="49" charset="-122"/>
                <a:cs typeface="+mj-cs"/>
              </a:rPr>
              <a:t>输出</a:t>
            </a:r>
            <a:endParaRPr lang="zh-CN" altLang="en-US" dirty="0"/>
          </a:p>
        </p:txBody>
      </p:sp>
      <p:sp>
        <p:nvSpPr>
          <p:cNvPr id="3" name="内容占位符 2"/>
          <p:cNvSpPr>
            <a:spLocks noGrp="1"/>
          </p:cNvSpPr>
          <p:nvPr>
            <p:ph idx="1"/>
          </p:nvPr>
        </p:nvSpPr>
        <p:spPr/>
        <p:txBody>
          <a:bodyPr/>
          <a:lstStyle/>
          <a:p>
            <a:r>
              <a:rPr lang="zh-CN" altLang="zh-CN" dirty="0"/>
              <a:t>在结构信息文件（</a:t>
            </a:r>
            <a:r>
              <a:rPr lang="en-US" altLang="zh-CN" dirty="0" err="1"/>
              <a:t>wmass.out</a:t>
            </a:r>
            <a:r>
              <a:rPr lang="zh-CN" altLang="zh-CN" dirty="0"/>
              <a:t>）可以看到各个楼层的楼层屈服强度系数和综合抗震能力指数，</a:t>
            </a:r>
            <a:endParaRPr lang="zh-CN" altLang="en-US" dirty="0"/>
          </a:p>
        </p:txBody>
      </p:sp>
      <p:sp>
        <p:nvSpPr>
          <p:cNvPr id="4" name="灯片编号占位符 3"/>
          <p:cNvSpPr>
            <a:spLocks noGrp="1"/>
          </p:cNvSpPr>
          <p:nvPr>
            <p:ph type="sldNum" sz="quarter" idx="12"/>
          </p:nvPr>
        </p:nvSpPr>
        <p:spPr/>
        <p:txBody>
          <a:bodyPr/>
          <a:lstStyle/>
          <a:p>
            <a:pPr>
              <a:defRPr/>
            </a:pPr>
            <a:fld id="{A46037C8-5B0A-4AE1-9877-D75452A8BEB9}" type="slidenum">
              <a:rPr lang="zh-CN" altLang="en-US" smtClean="0"/>
              <a:pPr>
                <a:defRPr/>
              </a:pPr>
              <a:t>10</a:t>
            </a:fld>
            <a:endParaRPr lang="zh-CN" altLang="en-US"/>
          </a:p>
        </p:txBody>
      </p:sp>
      <p:pic>
        <p:nvPicPr>
          <p:cNvPr id="1026" name="图片 4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55776" y="2008445"/>
            <a:ext cx="5885768" cy="2952328"/>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79512" y="3867894"/>
            <a:ext cx="3456384" cy="646331"/>
          </a:xfrm>
          <a:prstGeom prst="rect">
            <a:avLst/>
          </a:prstGeom>
          <a:solidFill>
            <a:srgbClr val="FFFFCC"/>
          </a:solidFill>
          <a:ln>
            <a:solidFill>
              <a:schemeClr val="tx1"/>
            </a:solidFill>
          </a:ln>
        </p:spPr>
        <p:txBody>
          <a:bodyPr wrap="square" rtlCol="0">
            <a:spAutoFit/>
          </a:bodyPr>
          <a:lstStyle/>
          <a:p>
            <a:r>
              <a:rPr lang="zh-CN" altLang="zh-CN" b="1" dirty="0"/>
              <a:t>综合抗震能力指数</a:t>
            </a:r>
            <a:r>
              <a:rPr lang="zh-CN" altLang="en-US" b="1" dirty="0"/>
              <a:t>小于</a:t>
            </a:r>
            <a:r>
              <a:rPr lang="en-US" altLang="zh-CN" b="1" dirty="0"/>
              <a:t>1</a:t>
            </a:r>
            <a:r>
              <a:rPr lang="zh-CN" altLang="en-US" b="1" dirty="0"/>
              <a:t>时不满足要求</a:t>
            </a:r>
          </a:p>
        </p:txBody>
      </p:sp>
    </p:spTree>
    <p:extLst>
      <p:ext uri="{BB962C8B-B14F-4D97-AF65-F5344CB8AC3E}">
        <p14:creationId xmlns:p14="http://schemas.microsoft.com/office/powerpoint/2010/main" val="14923939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lvl="3"/>
            <a:r>
              <a:rPr lang="zh-CN" altLang="zh-CN" sz="3200" kern="1200" dirty="0">
                <a:solidFill>
                  <a:srgbClr val="C00000"/>
                </a:solidFill>
                <a:latin typeface="隶书" pitchFamily="49" charset="-122"/>
                <a:ea typeface="隶书" pitchFamily="49" charset="-122"/>
                <a:cs typeface="+mj-cs"/>
              </a:rPr>
              <a:t>柱抗剪承载力和计算配筋的文本</a:t>
            </a:r>
            <a:r>
              <a:rPr lang="zh-CN" altLang="zh-CN" sz="3200" kern="1200" dirty="0" smtClean="0">
                <a:solidFill>
                  <a:srgbClr val="C00000"/>
                </a:solidFill>
                <a:latin typeface="隶书" pitchFamily="49" charset="-122"/>
                <a:ea typeface="隶书" pitchFamily="49" charset="-122"/>
                <a:cs typeface="+mj-cs"/>
              </a:rPr>
              <a:t>结果</a:t>
            </a:r>
            <a:endParaRPr lang="zh-CN" altLang="en-US" sz="3200" kern="1200" dirty="0">
              <a:solidFill>
                <a:srgbClr val="C00000"/>
              </a:solidFill>
              <a:latin typeface="隶书" pitchFamily="49" charset="-122"/>
              <a:ea typeface="隶书" pitchFamily="49" charset="-122"/>
              <a:cs typeface="+mj-cs"/>
            </a:endParaRPr>
          </a:p>
        </p:txBody>
      </p:sp>
      <p:sp>
        <p:nvSpPr>
          <p:cNvPr id="3" name="内容占位符 2"/>
          <p:cNvSpPr>
            <a:spLocks noGrp="1"/>
          </p:cNvSpPr>
          <p:nvPr>
            <p:ph idx="1"/>
          </p:nvPr>
        </p:nvSpPr>
        <p:spPr/>
        <p:txBody>
          <a:bodyPr/>
          <a:lstStyle/>
          <a:p>
            <a:endParaRPr lang="zh-CN" altLang="en-US" dirty="0"/>
          </a:p>
        </p:txBody>
      </p:sp>
      <p:sp>
        <p:nvSpPr>
          <p:cNvPr id="4" name="灯片编号占位符 3"/>
          <p:cNvSpPr>
            <a:spLocks noGrp="1"/>
          </p:cNvSpPr>
          <p:nvPr>
            <p:ph type="sldNum" sz="quarter" idx="12"/>
          </p:nvPr>
        </p:nvSpPr>
        <p:spPr/>
        <p:txBody>
          <a:bodyPr/>
          <a:lstStyle/>
          <a:p>
            <a:pPr>
              <a:defRPr/>
            </a:pPr>
            <a:fld id="{A46037C8-5B0A-4AE1-9877-D75452A8BEB9}" type="slidenum">
              <a:rPr lang="zh-CN" altLang="en-US" smtClean="0"/>
              <a:pPr>
                <a:defRPr/>
              </a:pPr>
              <a:t>11</a:t>
            </a:fld>
            <a:endParaRPr lang="zh-CN" altLang="en-US"/>
          </a:p>
        </p:txBody>
      </p:sp>
      <p:pic>
        <p:nvPicPr>
          <p:cNvPr id="2050" name="图片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5696" y="1131590"/>
            <a:ext cx="6144459" cy="3303358"/>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95536" y="4414130"/>
            <a:ext cx="3312368" cy="369332"/>
          </a:xfrm>
          <a:prstGeom prst="rect">
            <a:avLst/>
          </a:prstGeom>
          <a:solidFill>
            <a:srgbClr val="FFFFCC"/>
          </a:solidFill>
          <a:ln>
            <a:solidFill>
              <a:schemeClr val="tx1"/>
            </a:solidFill>
          </a:ln>
        </p:spPr>
        <p:txBody>
          <a:bodyPr wrap="square" rtlCol="0">
            <a:spAutoFit/>
          </a:bodyPr>
          <a:lstStyle>
            <a:defPPr>
              <a:defRPr lang="zh-CN"/>
            </a:defPPr>
            <a:lvl1pPr>
              <a:defRPr b="1"/>
            </a:lvl1pPr>
          </a:lstStyle>
          <a:p>
            <a:r>
              <a:rPr lang="zh-CN" altLang="en-US" dirty="0"/>
              <a:t>计算结果大与实配钢筋时显红</a:t>
            </a:r>
          </a:p>
        </p:txBody>
      </p:sp>
    </p:spTree>
    <p:extLst>
      <p:ext uri="{BB962C8B-B14F-4D97-AF65-F5344CB8AC3E}">
        <p14:creationId xmlns:p14="http://schemas.microsoft.com/office/powerpoint/2010/main" val="23074006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可读入</a:t>
            </a:r>
            <a:r>
              <a:rPr lang="en-US" altLang="zh-CN" dirty="0" err="1" smtClean="0"/>
              <a:t>Dwg</a:t>
            </a:r>
            <a:r>
              <a:rPr lang="zh-CN" altLang="en-US" dirty="0" smtClean="0"/>
              <a:t>平法图中的实配钢筋</a:t>
            </a:r>
            <a:endParaRPr lang="zh-CN" altLang="en-US" dirty="0"/>
          </a:p>
        </p:txBody>
      </p:sp>
      <p:sp>
        <p:nvSpPr>
          <p:cNvPr id="3" name="内容占位符 2"/>
          <p:cNvSpPr>
            <a:spLocks noGrp="1"/>
          </p:cNvSpPr>
          <p:nvPr>
            <p:ph idx="1"/>
          </p:nvPr>
        </p:nvSpPr>
        <p:spPr/>
        <p:txBody>
          <a:bodyPr/>
          <a:lstStyle/>
          <a:p>
            <a:r>
              <a:rPr lang="zh-CN" altLang="en-US" sz="2000" dirty="0" smtClean="0"/>
              <a:t>鉴定或加固需录入梁柱的实配钢筋，这是一项繁重的工作；</a:t>
            </a:r>
            <a:endParaRPr lang="en-US" altLang="zh-CN" sz="2000" dirty="0" smtClean="0"/>
          </a:p>
          <a:p>
            <a:r>
              <a:rPr lang="en-US" altLang="zh-CN" sz="2000" dirty="0" smtClean="0"/>
              <a:t>YJK</a:t>
            </a:r>
            <a:r>
              <a:rPr lang="zh-CN" altLang="en-US" sz="2000" dirty="0" smtClean="0"/>
              <a:t>的平法施工图可以读入</a:t>
            </a:r>
            <a:r>
              <a:rPr lang="en-US" altLang="zh-CN" sz="2000" dirty="0" err="1" smtClean="0"/>
              <a:t>Dwg</a:t>
            </a:r>
            <a:r>
              <a:rPr lang="zh-CN" altLang="en-US" sz="2000" dirty="0" smtClean="0"/>
              <a:t>平法图中的实配钢筋，当拿到</a:t>
            </a:r>
            <a:r>
              <a:rPr lang="en-US" altLang="zh-CN" sz="2000" dirty="0" smtClean="0"/>
              <a:t>AutoCAD</a:t>
            </a:r>
            <a:r>
              <a:rPr lang="zh-CN" altLang="en-US" sz="2000" dirty="0" smtClean="0"/>
              <a:t>的</a:t>
            </a:r>
            <a:r>
              <a:rPr lang="en-US" altLang="zh-CN" sz="2000" dirty="0" err="1" smtClean="0"/>
              <a:t>Dwg</a:t>
            </a:r>
            <a:r>
              <a:rPr lang="zh-CN" altLang="en-US" sz="2000" dirty="0" smtClean="0"/>
              <a:t>格式的电子文档时，可以高效地把实配钢筋直接读入；</a:t>
            </a:r>
            <a:endParaRPr lang="en-US" altLang="zh-CN" sz="2000" dirty="0" smtClean="0"/>
          </a:p>
          <a:p>
            <a:r>
              <a:rPr lang="zh-CN" altLang="en-US" sz="2000" dirty="0" smtClean="0"/>
              <a:t>操作：在梁施工图菜单，</a:t>
            </a:r>
            <a:r>
              <a:rPr lang="zh-CN" altLang="zh-CN" sz="2000" dirty="0" smtClean="0"/>
              <a:t>将</a:t>
            </a:r>
            <a:r>
              <a:rPr lang="en-US" altLang="zh-CN" sz="2000" dirty="0"/>
              <a:t>AutoCAD</a:t>
            </a:r>
            <a:r>
              <a:rPr lang="zh-CN" altLang="zh-CN" sz="2000" dirty="0"/>
              <a:t>梁平法施工图配筋按层通过衬图方式导入到</a:t>
            </a:r>
            <a:r>
              <a:rPr lang="en-US" altLang="zh-CN" sz="2000" dirty="0"/>
              <a:t>YJK</a:t>
            </a:r>
            <a:r>
              <a:rPr lang="zh-CN" altLang="zh-CN" sz="2000" dirty="0"/>
              <a:t>施工图中，根据衬图识别给出的标注信息内容及位置，通过自动识别和交互指定识别，找到关联的连续梁、梁跨，解析标注信息，将</a:t>
            </a:r>
            <a:r>
              <a:rPr lang="en-US" altLang="zh-CN" sz="2000" dirty="0"/>
              <a:t>CAD</a:t>
            </a:r>
            <a:r>
              <a:rPr lang="zh-CN" altLang="zh-CN" sz="2000" dirty="0"/>
              <a:t>实配钢筋保存为</a:t>
            </a:r>
            <a:r>
              <a:rPr lang="en-US" altLang="zh-CN" sz="2000" dirty="0"/>
              <a:t>YJK</a:t>
            </a:r>
            <a:r>
              <a:rPr lang="zh-CN" altLang="zh-CN" sz="2000" dirty="0"/>
              <a:t>的钢筋</a:t>
            </a:r>
            <a:r>
              <a:rPr lang="zh-CN" altLang="zh-CN" sz="2000" dirty="0" smtClean="0"/>
              <a:t>数据</a:t>
            </a:r>
            <a:r>
              <a:rPr lang="zh-CN" altLang="en-US" sz="2000" dirty="0" smtClean="0"/>
              <a:t>；</a:t>
            </a:r>
            <a:endParaRPr lang="zh-CN" altLang="en-US" sz="2000" dirty="0"/>
          </a:p>
        </p:txBody>
      </p:sp>
      <p:sp>
        <p:nvSpPr>
          <p:cNvPr id="4" name="灯片编号占位符 3"/>
          <p:cNvSpPr>
            <a:spLocks noGrp="1"/>
          </p:cNvSpPr>
          <p:nvPr>
            <p:ph type="sldNum" sz="quarter" idx="12"/>
          </p:nvPr>
        </p:nvSpPr>
        <p:spPr/>
        <p:txBody>
          <a:bodyPr/>
          <a:lstStyle/>
          <a:p>
            <a:pPr>
              <a:defRPr/>
            </a:pPr>
            <a:fld id="{A46037C8-5B0A-4AE1-9877-D75452A8BEB9}" type="slidenum">
              <a:rPr lang="zh-CN" altLang="en-US" smtClean="0"/>
              <a:pPr>
                <a:defRPr/>
              </a:pPr>
              <a:t>12</a:t>
            </a:fld>
            <a:endParaRPr lang="zh-CN" altLang="en-US"/>
          </a:p>
        </p:txBody>
      </p:sp>
      <p:pic>
        <p:nvPicPr>
          <p:cNvPr id="5" name="图片 4"/>
          <p:cNvPicPr/>
          <p:nvPr/>
        </p:nvPicPr>
        <p:blipFill>
          <a:blip r:embed="rId2" cstate="print"/>
          <a:stretch>
            <a:fillRect/>
          </a:stretch>
        </p:blipFill>
        <p:spPr>
          <a:xfrm>
            <a:off x="539552" y="3678030"/>
            <a:ext cx="8208912" cy="1246020"/>
          </a:xfrm>
          <a:prstGeom prst="rect">
            <a:avLst/>
          </a:prstGeom>
          <a:ln>
            <a:solidFill>
              <a:schemeClr val="accent1"/>
            </a:solidFill>
          </a:ln>
        </p:spPr>
      </p:pic>
    </p:spTree>
    <p:extLst>
      <p:ext uri="{BB962C8B-B14F-4D97-AF65-F5344CB8AC3E}">
        <p14:creationId xmlns:p14="http://schemas.microsoft.com/office/powerpoint/2010/main" val="17726121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t>混凝土结构的加固设计</a:t>
            </a:r>
            <a:endParaRPr lang="zh-CN" altLang="en-US" dirty="0"/>
          </a:p>
        </p:txBody>
      </p:sp>
      <p:sp>
        <p:nvSpPr>
          <p:cNvPr id="3" name="内容占位符 2"/>
          <p:cNvSpPr>
            <a:spLocks noGrp="1"/>
          </p:cNvSpPr>
          <p:nvPr>
            <p:ph idx="1"/>
          </p:nvPr>
        </p:nvSpPr>
        <p:spPr/>
        <p:txBody>
          <a:bodyPr/>
          <a:lstStyle/>
          <a:p>
            <a:pPr marL="342900" lvl="3" indent="-342900">
              <a:buFont typeface="Arial" charset="0"/>
              <a:buChar char="•"/>
            </a:pPr>
            <a:r>
              <a:rPr lang="en-US" altLang="zh-CN" dirty="0" smtClean="0"/>
              <a:t>1</a:t>
            </a:r>
            <a:r>
              <a:rPr lang="zh-CN" altLang="en-US" dirty="0" smtClean="0"/>
              <a:t>、</a:t>
            </a:r>
            <a:r>
              <a:rPr lang="zh-CN" altLang="zh-CN" b="1" dirty="0"/>
              <a:t>新建加固设计的子目录并把鉴定阶段使用的模型数据全部拷入</a:t>
            </a:r>
          </a:p>
          <a:p>
            <a:pPr marL="342900" lvl="3" indent="-342900">
              <a:buFont typeface="Arial" charset="0"/>
              <a:buChar char="•"/>
            </a:pPr>
            <a:r>
              <a:rPr lang="en-US" altLang="zh-CN" dirty="0" smtClean="0"/>
              <a:t>2</a:t>
            </a:r>
            <a:r>
              <a:rPr lang="zh-CN" altLang="en-US" dirty="0" smtClean="0"/>
              <a:t>、</a:t>
            </a:r>
            <a:r>
              <a:rPr lang="zh-CN" altLang="zh-CN" b="1" dirty="0"/>
              <a:t>输入新增加的结构构件</a:t>
            </a:r>
          </a:p>
          <a:p>
            <a:pPr marL="342900" lvl="3" indent="-342900">
              <a:buFont typeface="Arial" charset="0"/>
              <a:buChar char="•"/>
            </a:pPr>
            <a:r>
              <a:rPr lang="en-US" altLang="zh-CN" dirty="0" smtClean="0"/>
              <a:t>3</a:t>
            </a:r>
            <a:r>
              <a:rPr lang="zh-CN" altLang="en-US" dirty="0" smtClean="0"/>
              <a:t>、</a:t>
            </a:r>
            <a:r>
              <a:rPr lang="zh-CN" altLang="zh-CN" b="1" dirty="0"/>
              <a:t>加固方案的输入</a:t>
            </a:r>
            <a:r>
              <a:rPr lang="en-US" altLang="zh-CN" b="1" dirty="0"/>
              <a:t> </a:t>
            </a:r>
            <a:endParaRPr lang="zh-CN" altLang="zh-CN" b="1" dirty="0"/>
          </a:p>
          <a:p>
            <a:pPr marL="342900" lvl="3" indent="-342900">
              <a:buFont typeface="Arial" charset="0"/>
              <a:buChar char="•"/>
            </a:pPr>
            <a:r>
              <a:rPr lang="en-US" altLang="zh-CN" dirty="0" smtClean="0"/>
              <a:t>4</a:t>
            </a:r>
            <a:r>
              <a:rPr lang="zh-CN" altLang="en-US" dirty="0" smtClean="0"/>
              <a:t>、</a:t>
            </a:r>
            <a:r>
              <a:rPr lang="zh-CN" altLang="zh-CN" b="1" dirty="0"/>
              <a:t>输入加固计算相关参数</a:t>
            </a:r>
          </a:p>
          <a:p>
            <a:pPr marL="342900" lvl="3" indent="-342900">
              <a:buFont typeface="Arial" charset="0"/>
              <a:buChar char="•"/>
            </a:pPr>
            <a:r>
              <a:rPr lang="en-US" altLang="zh-CN" dirty="0" smtClean="0"/>
              <a:t>5</a:t>
            </a:r>
            <a:r>
              <a:rPr lang="zh-CN" altLang="en-US" dirty="0" smtClean="0"/>
              <a:t>、</a:t>
            </a:r>
            <a:r>
              <a:rPr lang="zh-CN" altLang="zh-CN" b="1" dirty="0"/>
              <a:t>执行 【生成数据</a:t>
            </a:r>
            <a:r>
              <a:rPr lang="en-US" altLang="zh-CN" b="1" dirty="0"/>
              <a:t>+</a:t>
            </a:r>
            <a:r>
              <a:rPr lang="zh-CN" altLang="zh-CN" b="1" dirty="0"/>
              <a:t>全部计算】</a:t>
            </a:r>
          </a:p>
          <a:p>
            <a:pPr marL="342900" lvl="3" indent="-342900">
              <a:buFont typeface="Arial" charset="0"/>
              <a:buChar char="•"/>
            </a:pPr>
            <a:r>
              <a:rPr lang="en-US" altLang="zh-CN" dirty="0" smtClean="0"/>
              <a:t>6</a:t>
            </a:r>
            <a:r>
              <a:rPr lang="zh-CN" altLang="en-US" dirty="0" smtClean="0"/>
              <a:t>、</a:t>
            </a:r>
            <a:r>
              <a:rPr lang="zh-CN" altLang="zh-CN" b="1" dirty="0"/>
              <a:t>进入【设计结果】下的【鉴定加固】</a:t>
            </a:r>
          </a:p>
          <a:p>
            <a:endParaRPr lang="zh-CN" altLang="en-US" dirty="0"/>
          </a:p>
        </p:txBody>
      </p:sp>
      <p:sp>
        <p:nvSpPr>
          <p:cNvPr id="4" name="灯片编号占位符 3"/>
          <p:cNvSpPr>
            <a:spLocks noGrp="1"/>
          </p:cNvSpPr>
          <p:nvPr>
            <p:ph type="sldNum" sz="quarter" idx="12"/>
          </p:nvPr>
        </p:nvSpPr>
        <p:spPr/>
        <p:txBody>
          <a:bodyPr/>
          <a:lstStyle/>
          <a:p>
            <a:pPr>
              <a:defRPr/>
            </a:pPr>
            <a:fld id="{A46037C8-5B0A-4AE1-9877-D75452A8BEB9}" type="slidenum">
              <a:rPr lang="zh-CN" altLang="en-US" smtClean="0"/>
              <a:pPr>
                <a:defRPr/>
              </a:pPr>
              <a:t>13</a:t>
            </a:fld>
            <a:endParaRPr lang="zh-CN" altLang="en-US"/>
          </a:p>
        </p:txBody>
      </p:sp>
    </p:spTree>
    <p:extLst>
      <p:ext uri="{BB962C8B-B14F-4D97-AF65-F5344CB8AC3E}">
        <p14:creationId xmlns:p14="http://schemas.microsoft.com/office/powerpoint/2010/main" val="17481859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lvl="3"/>
            <a:r>
              <a:rPr lang="zh-CN" altLang="zh-CN" sz="3200" kern="1200" dirty="0">
                <a:solidFill>
                  <a:srgbClr val="C00000"/>
                </a:solidFill>
                <a:latin typeface="隶书" pitchFamily="49" charset="-122"/>
                <a:ea typeface="隶书" pitchFamily="49" charset="-122"/>
                <a:cs typeface="+mj-cs"/>
              </a:rPr>
              <a:t>混凝土柱</a:t>
            </a:r>
            <a:r>
              <a:rPr lang="zh-CN" altLang="zh-CN" sz="3200" kern="1200" dirty="0" smtClean="0">
                <a:solidFill>
                  <a:srgbClr val="C00000"/>
                </a:solidFill>
                <a:latin typeface="隶书" pitchFamily="49" charset="-122"/>
                <a:ea typeface="隶书" pitchFamily="49" charset="-122"/>
                <a:cs typeface="+mj-cs"/>
              </a:rPr>
              <a:t>加固</a:t>
            </a:r>
            <a:endParaRPr lang="zh-CN" altLang="en-US" sz="3200" kern="1200" dirty="0">
              <a:solidFill>
                <a:srgbClr val="C00000"/>
              </a:solidFill>
              <a:latin typeface="隶书" pitchFamily="49" charset="-122"/>
              <a:ea typeface="隶书" pitchFamily="49" charset="-122"/>
              <a:cs typeface="+mj-cs"/>
            </a:endParaRPr>
          </a:p>
        </p:txBody>
      </p:sp>
      <p:sp>
        <p:nvSpPr>
          <p:cNvPr id="3" name="内容占位符 2"/>
          <p:cNvSpPr>
            <a:spLocks noGrp="1"/>
          </p:cNvSpPr>
          <p:nvPr>
            <p:ph idx="1"/>
          </p:nvPr>
        </p:nvSpPr>
        <p:spPr/>
        <p:txBody>
          <a:bodyPr/>
          <a:lstStyle/>
          <a:p>
            <a:r>
              <a:rPr lang="en-US" altLang="zh-CN" dirty="0" smtClean="0"/>
              <a:t>1</a:t>
            </a:r>
            <a:r>
              <a:rPr lang="zh-CN" altLang="en-US" dirty="0" smtClean="0"/>
              <a:t>、</a:t>
            </a:r>
            <a:r>
              <a:rPr lang="zh-CN" altLang="zh-CN" dirty="0" smtClean="0"/>
              <a:t>柱</a:t>
            </a:r>
            <a:r>
              <a:rPr lang="zh-CN" altLang="zh-CN" dirty="0"/>
              <a:t>增大截面法</a:t>
            </a:r>
          </a:p>
          <a:p>
            <a:r>
              <a:rPr lang="en-US" altLang="zh-CN" dirty="0" smtClean="0"/>
              <a:t>2</a:t>
            </a:r>
            <a:r>
              <a:rPr lang="zh-CN" altLang="en-US" dirty="0" smtClean="0"/>
              <a:t>、</a:t>
            </a:r>
            <a:r>
              <a:rPr lang="zh-CN" altLang="zh-CN" dirty="0" smtClean="0"/>
              <a:t>柱</a:t>
            </a:r>
            <a:r>
              <a:rPr lang="zh-CN" altLang="zh-CN" dirty="0"/>
              <a:t>置换混凝土法</a:t>
            </a:r>
          </a:p>
          <a:p>
            <a:r>
              <a:rPr lang="en-US" altLang="zh-CN" dirty="0" smtClean="0"/>
              <a:t>3</a:t>
            </a:r>
            <a:r>
              <a:rPr lang="zh-CN" altLang="en-US" dirty="0" smtClean="0"/>
              <a:t>、</a:t>
            </a:r>
            <a:r>
              <a:rPr lang="zh-CN" altLang="zh-CN" dirty="0" smtClean="0"/>
              <a:t>柱</a:t>
            </a:r>
            <a:r>
              <a:rPr lang="zh-CN" altLang="zh-CN" dirty="0"/>
              <a:t>外包型钢法</a:t>
            </a:r>
          </a:p>
          <a:p>
            <a:r>
              <a:rPr lang="en-US" altLang="zh-CN" dirty="0" smtClean="0"/>
              <a:t>4</a:t>
            </a:r>
            <a:r>
              <a:rPr lang="zh-CN" altLang="en-US" dirty="0" smtClean="0"/>
              <a:t>、</a:t>
            </a:r>
            <a:r>
              <a:rPr lang="zh-CN" altLang="zh-CN" dirty="0" smtClean="0"/>
              <a:t>柱</a:t>
            </a:r>
            <a:r>
              <a:rPr lang="zh-CN" altLang="zh-CN" dirty="0"/>
              <a:t>外粘钢板法</a:t>
            </a:r>
          </a:p>
          <a:p>
            <a:r>
              <a:rPr lang="en-US" altLang="zh-CN" dirty="0" smtClean="0"/>
              <a:t>5</a:t>
            </a:r>
            <a:r>
              <a:rPr lang="zh-CN" altLang="en-US" dirty="0" smtClean="0"/>
              <a:t>、</a:t>
            </a:r>
            <a:r>
              <a:rPr lang="zh-CN" altLang="zh-CN" dirty="0" smtClean="0"/>
              <a:t>柱</a:t>
            </a:r>
            <a:r>
              <a:rPr lang="zh-CN" altLang="zh-CN" dirty="0"/>
              <a:t>外粘纤维复合材法</a:t>
            </a:r>
          </a:p>
          <a:p>
            <a:endParaRPr lang="zh-CN" altLang="en-US" dirty="0"/>
          </a:p>
        </p:txBody>
      </p:sp>
      <p:sp>
        <p:nvSpPr>
          <p:cNvPr id="4" name="灯片编号占位符 3"/>
          <p:cNvSpPr>
            <a:spLocks noGrp="1"/>
          </p:cNvSpPr>
          <p:nvPr>
            <p:ph type="sldNum" sz="quarter" idx="12"/>
          </p:nvPr>
        </p:nvSpPr>
        <p:spPr/>
        <p:txBody>
          <a:bodyPr/>
          <a:lstStyle/>
          <a:p>
            <a:pPr>
              <a:defRPr/>
            </a:pPr>
            <a:fld id="{A46037C8-5B0A-4AE1-9877-D75452A8BEB9}" type="slidenum">
              <a:rPr lang="zh-CN" altLang="en-US" smtClean="0"/>
              <a:pPr>
                <a:defRPr/>
              </a:pPr>
              <a:t>14</a:t>
            </a:fld>
            <a:endParaRPr lang="zh-CN" altLang="en-US"/>
          </a:p>
        </p:txBody>
      </p:sp>
    </p:spTree>
    <p:extLst>
      <p:ext uri="{BB962C8B-B14F-4D97-AF65-F5344CB8AC3E}">
        <p14:creationId xmlns:p14="http://schemas.microsoft.com/office/powerpoint/2010/main" val="11815442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１、</a:t>
            </a:r>
            <a:r>
              <a:rPr lang="zh-CN" altLang="zh-CN" dirty="0" smtClean="0"/>
              <a:t>柱</a:t>
            </a:r>
            <a:r>
              <a:rPr lang="zh-CN" altLang="zh-CN" dirty="0"/>
              <a:t>增大截面法</a:t>
            </a:r>
            <a:endParaRPr lang="zh-CN" altLang="en-US" dirty="0"/>
          </a:p>
        </p:txBody>
      </p:sp>
      <p:sp>
        <p:nvSpPr>
          <p:cNvPr id="3" name="内容占位符 2"/>
          <p:cNvSpPr>
            <a:spLocks noGrp="1"/>
          </p:cNvSpPr>
          <p:nvPr>
            <p:ph idx="1"/>
          </p:nvPr>
        </p:nvSpPr>
        <p:spPr>
          <a:xfrm>
            <a:off x="539552" y="987574"/>
            <a:ext cx="8229600" cy="3394075"/>
          </a:xfrm>
        </p:spPr>
        <p:txBody>
          <a:bodyPr/>
          <a:lstStyle/>
          <a:p>
            <a:r>
              <a:rPr lang="zh-CN" altLang="zh-CN" sz="2000" dirty="0"/>
              <a:t>增大截面法是用增大柱截面面积进行加固的一种方法，同时也可以增加构件的纵筋和箍筋</a:t>
            </a:r>
            <a:r>
              <a:rPr lang="zh-CN" altLang="zh-CN" sz="2000" dirty="0" smtClean="0"/>
              <a:t>。</a:t>
            </a:r>
            <a:endParaRPr lang="en-US" altLang="zh-CN" sz="2000" dirty="0" smtClean="0"/>
          </a:p>
          <a:p>
            <a:r>
              <a:rPr lang="zh-CN" altLang="zh-CN" sz="2000" dirty="0" smtClean="0"/>
              <a:t>它</a:t>
            </a:r>
            <a:r>
              <a:rPr lang="zh-CN" altLang="zh-CN" sz="2000" dirty="0"/>
              <a:t>不仅可以提高被加固构件的承载能力，而且加大其截面刚度，改变其自振频率，使结构整体性能发生改变</a:t>
            </a:r>
            <a:r>
              <a:rPr lang="zh-CN" altLang="zh-CN" sz="2000" dirty="0" smtClean="0"/>
              <a:t>。</a:t>
            </a:r>
            <a:endParaRPr lang="en-US" altLang="zh-CN" sz="2000" dirty="0" smtClean="0"/>
          </a:p>
          <a:p>
            <a:r>
              <a:rPr lang="zh-CN" altLang="zh-CN" sz="2000" dirty="0" smtClean="0"/>
              <a:t>用户</a:t>
            </a:r>
            <a:r>
              <a:rPr lang="zh-CN" altLang="zh-CN" sz="2000" dirty="0"/>
              <a:t>需输入做法名称，柱的宽度、柱的高度的增加值，新增部分的混凝土强度等级共</a:t>
            </a:r>
            <a:r>
              <a:rPr lang="en-US" altLang="zh-CN" sz="2000" dirty="0"/>
              <a:t>4</a:t>
            </a:r>
            <a:r>
              <a:rPr lang="zh-CN" altLang="zh-CN" sz="2000" dirty="0"/>
              <a:t>个参数。用户也可以只对宽度增大截面或只对高度增大截面</a:t>
            </a:r>
            <a:r>
              <a:rPr lang="zh-CN" altLang="zh-CN" sz="2000" dirty="0" smtClean="0"/>
              <a:t>。</a:t>
            </a:r>
            <a:endParaRPr lang="en-US" altLang="zh-CN" sz="2000" dirty="0" smtClean="0"/>
          </a:p>
          <a:p>
            <a:r>
              <a:rPr lang="zh-CN" altLang="zh-CN" sz="2000" dirty="0" smtClean="0"/>
              <a:t>根据</a:t>
            </a:r>
            <a:r>
              <a:rPr lang="zh-CN" altLang="zh-CN" sz="2000" dirty="0"/>
              <a:t>规范构造要求新增混凝土层的最小厚度，采用人工浇筑时，不应小于</a:t>
            </a:r>
            <a:r>
              <a:rPr lang="en-US" altLang="zh-CN" sz="2000" dirty="0"/>
              <a:t>60mm</a:t>
            </a:r>
            <a:r>
              <a:rPr lang="zh-CN" altLang="zh-CN" sz="2000" dirty="0"/>
              <a:t>，采用喷射混凝土施工时，不应小于</a:t>
            </a:r>
            <a:r>
              <a:rPr lang="en-US" altLang="zh-CN" sz="2000" dirty="0"/>
              <a:t>50mm</a:t>
            </a:r>
            <a:r>
              <a:rPr lang="zh-CN" altLang="zh-CN" sz="2000" dirty="0"/>
              <a:t>。在软件中填写的是两边总值，所以填写值不应小于它们的两倍。</a:t>
            </a:r>
          </a:p>
          <a:p>
            <a:r>
              <a:rPr lang="zh-CN" altLang="zh-CN" sz="2000" dirty="0"/>
              <a:t>软件将计算出新增混凝土截面部分的纵筋和箍筋。计算中按新增大的截面计算，并考虑到原有截面的实配钢筋的作用。</a:t>
            </a:r>
            <a:endParaRPr lang="zh-CN" altLang="en-US" sz="2000" dirty="0"/>
          </a:p>
        </p:txBody>
      </p:sp>
      <p:sp>
        <p:nvSpPr>
          <p:cNvPr id="4" name="灯片编号占位符 3"/>
          <p:cNvSpPr>
            <a:spLocks noGrp="1"/>
          </p:cNvSpPr>
          <p:nvPr>
            <p:ph type="sldNum" sz="quarter" idx="12"/>
          </p:nvPr>
        </p:nvSpPr>
        <p:spPr/>
        <p:txBody>
          <a:bodyPr/>
          <a:lstStyle/>
          <a:p>
            <a:pPr>
              <a:defRPr/>
            </a:pPr>
            <a:fld id="{A46037C8-5B0A-4AE1-9877-D75452A8BEB9}" type="slidenum">
              <a:rPr lang="zh-CN" altLang="en-US" smtClean="0"/>
              <a:pPr>
                <a:defRPr/>
              </a:pPr>
              <a:t>15</a:t>
            </a:fld>
            <a:endParaRPr lang="zh-CN" altLang="en-US"/>
          </a:p>
        </p:txBody>
      </p:sp>
    </p:spTree>
    <p:extLst>
      <p:ext uri="{BB962C8B-B14F-4D97-AF65-F5344CB8AC3E}">
        <p14:creationId xmlns:p14="http://schemas.microsoft.com/office/powerpoint/2010/main" val="39485666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2</a:t>
            </a:r>
            <a:r>
              <a:rPr lang="zh-CN" altLang="en-US" dirty="0" smtClean="0"/>
              <a:t>、</a:t>
            </a:r>
            <a:r>
              <a:rPr lang="zh-CN" altLang="zh-CN" dirty="0" smtClean="0"/>
              <a:t>柱</a:t>
            </a:r>
            <a:r>
              <a:rPr lang="zh-CN" altLang="zh-CN" dirty="0"/>
              <a:t>置换混凝土</a:t>
            </a:r>
            <a:r>
              <a:rPr lang="zh-CN" altLang="zh-CN" dirty="0" smtClean="0"/>
              <a:t>法</a:t>
            </a:r>
            <a:endParaRPr lang="zh-CN" altLang="en-US" dirty="0"/>
          </a:p>
        </p:txBody>
      </p:sp>
      <p:sp>
        <p:nvSpPr>
          <p:cNvPr id="3" name="内容占位符 2"/>
          <p:cNvSpPr>
            <a:spLocks noGrp="1"/>
          </p:cNvSpPr>
          <p:nvPr>
            <p:ph idx="1"/>
          </p:nvPr>
        </p:nvSpPr>
        <p:spPr>
          <a:xfrm>
            <a:off x="467544" y="1131590"/>
            <a:ext cx="8229600" cy="3394075"/>
          </a:xfrm>
        </p:spPr>
        <p:txBody>
          <a:bodyPr/>
          <a:lstStyle/>
          <a:p>
            <a:r>
              <a:rPr lang="zh-CN" altLang="zh-CN" sz="2000" dirty="0"/>
              <a:t>置换混凝土法就是指用高等级的混凝土置换掉原来低等级的混凝土或已经疏松的混凝土部分，适用于承重构件受压区混凝土强度偏低或有严重缺陷的局部加固。但对它的使用要求新旧混凝土结合面处理得满足协同工作的假定。软件中需要填写两个方向的置换深度，这里的置换深度指单侧的深度，软件中自动对称置换，即两边均置换同样的深度，所以这里填写的置换深度不能大于截面尺寸的一半，且按照构造要求混凝土层的置换深度，采用人工浇筑时，不应小于</a:t>
            </a:r>
            <a:r>
              <a:rPr lang="en-US" altLang="zh-CN" sz="2000" dirty="0"/>
              <a:t>60mm</a:t>
            </a:r>
            <a:r>
              <a:rPr lang="zh-CN" altLang="zh-CN" sz="2000" dirty="0"/>
              <a:t>，采用喷射混凝土施工时，不应小于</a:t>
            </a:r>
            <a:r>
              <a:rPr lang="en-US" altLang="zh-CN" sz="2000" dirty="0"/>
              <a:t>50mm</a:t>
            </a:r>
            <a:r>
              <a:rPr lang="zh-CN" altLang="zh-CN" sz="2000" dirty="0"/>
              <a:t>。还需要填写新置换混凝土的强度等级，应当至少比原构件混凝土提高一级，且不应低于</a:t>
            </a:r>
            <a:r>
              <a:rPr lang="en-US" altLang="zh-CN" sz="2000" dirty="0"/>
              <a:t>C25</a:t>
            </a:r>
            <a:r>
              <a:rPr lang="zh-CN" altLang="zh-CN" sz="2000" dirty="0"/>
              <a:t>。</a:t>
            </a:r>
          </a:p>
          <a:p>
            <a:r>
              <a:rPr lang="zh-CN" altLang="zh-CN" sz="2000" dirty="0"/>
              <a:t>软件将按照新的置换了部分截面的情况计算钢筋的纵筋和箍筋。如果用户输入了原有截面的实配钢筋，程序将给出原有钢筋是否满足要求的提示</a:t>
            </a:r>
            <a:endParaRPr lang="zh-CN" altLang="en-US" sz="2000" dirty="0"/>
          </a:p>
        </p:txBody>
      </p:sp>
      <p:sp>
        <p:nvSpPr>
          <p:cNvPr id="4" name="灯片编号占位符 3"/>
          <p:cNvSpPr>
            <a:spLocks noGrp="1"/>
          </p:cNvSpPr>
          <p:nvPr>
            <p:ph type="sldNum" sz="quarter" idx="12"/>
          </p:nvPr>
        </p:nvSpPr>
        <p:spPr/>
        <p:txBody>
          <a:bodyPr/>
          <a:lstStyle/>
          <a:p>
            <a:pPr>
              <a:defRPr/>
            </a:pPr>
            <a:fld id="{A46037C8-5B0A-4AE1-9877-D75452A8BEB9}" type="slidenum">
              <a:rPr lang="zh-CN" altLang="en-US" smtClean="0"/>
              <a:pPr>
                <a:defRPr/>
              </a:pPr>
              <a:t>16</a:t>
            </a:fld>
            <a:endParaRPr lang="zh-CN" altLang="en-US"/>
          </a:p>
        </p:txBody>
      </p:sp>
    </p:spTree>
    <p:extLst>
      <p:ext uri="{BB962C8B-B14F-4D97-AF65-F5344CB8AC3E}">
        <p14:creationId xmlns:p14="http://schemas.microsoft.com/office/powerpoint/2010/main" val="15546679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a:t>
            </a:r>
            <a:r>
              <a:rPr lang="zh-CN" altLang="zh-CN" dirty="0" smtClean="0"/>
              <a:t>柱</a:t>
            </a:r>
            <a:r>
              <a:rPr lang="zh-CN" altLang="zh-CN" dirty="0"/>
              <a:t>外包型钢</a:t>
            </a:r>
            <a:r>
              <a:rPr lang="zh-CN" altLang="zh-CN" dirty="0" smtClean="0"/>
              <a:t>法</a:t>
            </a:r>
            <a:endParaRPr lang="zh-CN" altLang="en-US" dirty="0"/>
          </a:p>
        </p:txBody>
      </p:sp>
      <p:sp>
        <p:nvSpPr>
          <p:cNvPr id="3" name="内容占位符 2"/>
          <p:cNvSpPr>
            <a:spLocks noGrp="1"/>
          </p:cNvSpPr>
          <p:nvPr>
            <p:ph idx="1"/>
          </p:nvPr>
        </p:nvSpPr>
        <p:spPr/>
        <p:txBody>
          <a:bodyPr/>
          <a:lstStyle/>
          <a:p>
            <a:r>
              <a:rPr lang="zh-CN" altLang="zh-CN" sz="2000" dirty="0"/>
              <a:t>外包型钢加固法是在结构构件四周包以型钢进行加固的方案。外包钢构架就可以完全代替或部分代替构件工作，这种方法可以在不增大构件截面尺寸的情况下提高构件承载力，增大延性和刚度，大幅度提高抗震能力，但造价比较昂贵。该方法适用于需要大幅度提高截面承载能力和抗震能力的钢筋混凝土柱结构的加固。</a:t>
            </a:r>
          </a:p>
          <a:p>
            <a:r>
              <a:rPr lang="zh-CN" altLang="zh-CN" sz="2000" dirty="0"/>
              <a:t>角钢或槽钢都是人工选定输入的，软件将按照配置了角钢或槽钢的情况重新计算原截面内需要的纵筋和箍筋。如果用户输入了原有截面的实配钢筋，程序将给出原有钢筋是否满足要求的提示。</a:t>
            </a:r>
            <a:endParaRPr lang="zh-CN" altLang="en-US" sz="2000" dirty="0"/>
          </a:p>
        </p:txBody>
      </p:sp>
      <p:sp>
        <p:nvSpPr>
          <p:cNvPr id="4" name="灯片编号占位符 3"/>
          <p:cNvSpPr>
            <a:spLocks noGrp="1"/>
          </p:cNvSpPr>
          <p:nvPr>
            <p:ph type="sldNum" sz="quarter" idx="12"/>
          </p:nvPr>
        </p:nvSpPr>
        <p:spPr/>
        <p:txBody>
          <a:bodyPr/>
          <a:lstStyle/>
          <a:p>
            <a:pPr>
              <a:defRPr/>
            </a:pPr>
            <a:fld id="{A46037C8-5B0A-4AE1-9877-D75452A8BEB9}" type="slidenum">
              <a:rPr lang="zh-CN" altLang="en-US" smtClean="0"/>
              <a:pPr>
                <a:defRPr/>
              </a:pPr>
              <a:t>17</a:t>
            </a:fld>
            <a:endParaRPr lang="zh-CN" altLang="en-US"/>
          </a:p>
        </p:txBody>
      </p:sp>
    </p:spTree>
    <p:extLst>
      <p:ext uri="{BB962C8B-B14F-4D97-AF65-F5344CB8AC3E}">
        <p14:creationId xmlns:p14="http://schemas.microsoft.com/office/powerpoint/2010/main" val="23681709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a:t>
            </a:r>
            <a:r>
              <a:rPr lang="zh-CN" altLang="zh-CN" dirty="0" smtClean="0"/>
              <a:t>柱</a:t>
            </a:r>
            <a:r>
              <a:rPr lang="zh-CN" altLang="zh-CN" dirty="0"/>
              <a:t>外粘钢板</a:t>
            </a:r>
            <a:r>
              <a:rPr lang="zh-CN" altLang="zh-CN" dirty="0" smtClean="0"/>
              <a:t>法</a:t>
            </a:r>
            <a:endParaRPr lang="zh-CN" altLang="en-US" dirty="0"/>
          </a:p>
        </p:txBody>
      </p:sp>
      <p:sp>
        <p:nvSpPr>
          <p:cNvPr id="3" name="内容占位符 2"/>
          <p:cNvSpPr>
            <a:spLocks noGrp="1"/>
          </p:cNvSpPr>
          <p:nvPr>
            <p:ph idx="1"/>
          </p:nvPr>
        </p:nvSpPr>
        <p:spPr/>
        <p:txBody>
          <a:bodyPr/>
          <a:lstStyle/>
          <a:p>
            <a:r>
              <a:rPr lang="zh-CN" altLang="zh-CN" sz="2000" dirty="0"/>
              <a:t>外粘钢板加固法是用特制的结构胶粘剂将钢板粘贴在钢筋混凝土结构表面，能达到加固和增强原结构承载力和抗震能力的目的。只适用于大偏心受压的加固。但不能用于素混凝土结构构件和纵向钢筋配筋率小于现行国家标准《混凝土结构设计规范》</a:t>
            </a:r>
            <a:r>
              <a:rPr lang="en-US" altLang="zh-CN" sz="2000" dirty="0"/>
              <a:t>GB50010</a:t>
            </a:r>
            <a:r>
              <a:rPr lang="zh-CN" altLang="zh-CN" sz="2000" dirty="0"/>
              <a:t>规定的最小配筋率的构件。在软件中自动在柱某个方向的两侧均外贴钢板，且钢板长自动与柱纵向轴线长度一致。</a:t>
            </a:r>
          </a:p>
          <a:p>
            <a:r>
              <a:rPr lang="zh-CN" altLang="zh-CN" sz="2000" dirty="0"/>
              <a:t>加固钢板的尺寸是人工选定输入的，软件将按照配置了钢板的情况重新计算原截面内需要的纵筋和箍筋。如果用户输入了原有截面的实配钢筋，程序将给出原有钢筋是否满足要求的提示</a:t>
            </a:r>
            <a:endParaRPr lang="zh-CN" altLang="en-US" sz="2000" dirty="0"/>
          </a:p>
        </p:txBody>
      </p:sp>
      <p:sp>
        <p:nvSpPr>
          <p:cNvPr id="4" name="灯片编号占位符 3"/>
          <p:cNvSpPr>
            <a:spLocks noGrp="1"/>
          </p:cNvSpPr>
          <p:nvPr>
            <p:ph type="sldNum" sz="quarter" idx="12"/>
          </p:nvPr>
        </p:nvSpPr>
        <p:spPr/>
        <p:txBody>
          <a:bodyPr/>
          <a:lstStyle/>
          <a:p>
            <a:pPr>
              <a:defRPr/>
            </a:pPr>
            <a:fld id="{A46037C8-5B0A-4AE1-9877-D75452A8BEB9}" type="slidenum">
              <a:rPr lang="zh-CN" altLang="en-US" smtClean="0"/>
              <a:pPr>
                <a:defRPr/>
              </a:pPr>
              <a:t>18</a:t>
            </a:fld>
            <a:endParaRPr lang="zh-CN" altLang="en-US"/>
          </a:p>
        </p:txBody>
      </p:sp>
    </p:spTree>
    <p:extLst>
      <p:ext uri="{BB962C8B-B14F-4D97-AF65-F5344CB8AC3E}">
        <p14:creationId xmlns:p14="http://schemas.microsoft.com/office/powerpoint/2010/main" val="35475833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5</a:t>
            </a:r>
            <a:r>
              <a:rPr lang="zh-CN" altLang="en-US" dirty="0" smtClean="0"/>
              <a:t>、</a:t>
            </a:r>
            <a:r>
              <a:rPr lang="zh-CN" altLang="zh-CN" dirty="0" smtClean="0"/>
              <a:t>柱</a:t>
            </a:r>
            <a:r>
              <a:rPr lang="zh-CN" altLang="zh-CN" dirty="0"/>
              <a:t>外粘纤维复合材法</a:t>
            </a:r>
            <a:endParaRPr lang="zh-CN" altLang="en-US" dirty="0"/>
          </a:p>
        </p:txBody>
      </p:sp>
      <p:sp>
        <p:nvSpPr>
          <p:cNvPr id="3" name="内容占位符 2"/>
          <p:cNvSpPr>
            <a:spLocks noGrp="1"/>
          </p:cNvSpPr>
          <p:nvPr>
            <p:ph idx="1"/>
          </p:nvPr>
        </p:nvSpPr>
        <p:spPr/>
        <p:txBody>
          <a:bodyPr/>
          <a:lstStyle/>
          <a:p>
            <a:r>
              <a:rPr lang="zh-CN" altLang="zh-CN" sz="2000" dirty="0"/>
              <a:t>外贴纤维复合材料加固法是采用高性能粘结剂将纤维复合材料粘贴在构件表面，使得两者协同工作，提高结构的抗弯和抗剪承载力。适用于轴心受压、大偏心受压构件的加固。但不能用于素混凝土结构构件和纵向钢筋配筋率小于现行国家标准《混凝土结构设计规范》</a:t>
            </a:r>
            <a:r>
              <a:rPr lang="en-US" altLang="zh-CN" sz="2000" dirty="0"/>
              <a:t>GB50010</a:t>
            </a:r>
            <a:r>
              <a:rPr lang="zh-CN" altLang="zh-CN" sz="2000" dirty="0"/>
              <a:t>规定的最小配筋率的构件。软件中要求提供纵向纤维布、环形箍的参数，程序自动认为采用环形箍，且对于方形柱认为截面棱角经过圆化打磨。</a:t>
            </a:r>
          </a:p>
          <a:p>
            <a:r>
              <a:rPr lang="zh-CN" altLang="zh-CN" sz="2000" dirty="0"/>
              <a:t>外贴纤维复合材料是人工选定输入的，软件将按照配置了外贴纤维复合材料的情况重新计算原截面内需要的纵筋和箍筋。如果用户输入了原有截面的实配钢筋，程序将给出原有钢筋是否满足要求的提示</a:t>
            </a:r>
            <a:endParaRPr lang="zh-CN" altLang="en-US" sz="2000" dirty="0"/>
          </a:p>
        </p:txBody>
      </p:sp>
      <p:sp>
        <p:nvSpPr>
          <p:cNvPr id="4" name="灯片编号占位符 3"/>
          <p:cNvSpPr>
            <a:spLocks noGrp="1"/>
          </p:cNvSpPr>
          <p:nvPr>
            <p:ph type="sldNum" sz="quarter" idx="12"/>
          </p:nvPr>
        </p:nvSpPr>
        <p:spPr/>
        <p:txBody>
          <a:bodyPr/>
          <a:lstStyle/>
          <a:p>
            <a:pPr>
              <a:defRPr/>
            </a:pPr>
            <a:fld id="{A46037C8-5B0A-4AE1-9877-D75452A8BEB9}" type="slidenum">
              <a:rPr lang="zh-CN" altLang="en-US" smtClean="0"/>
              <a:pPr>
                <a:defRPr/>
              </a:pPr>
              <a:t>19</a:t>
            </a:fld>
            <a:endParaRPr lang="zh-CN" altLang="en-US"/>
          </a:p>
        </p:txBody>
      </p:sp>
    </p:spTree>
    <p:extLst>
      <p:ext uri="{BB962C8B-B14F-4D97-AF65-F5344CB8AC3E}">
        <p14:creationId xmlns:p14="http://schemas.microsoft.com/office/powerpoint/2010/main" val="20156082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YJKLOGO"/>
          <p:cNvPicPr>
            <a:picLocks noChangeAspect="1"/>
          </p:cNvPicPr>
          <p:nvPr/>
        </p:nvPicPr>
        <p:blipFill>
          <a:blip r:embed="rId3"/>
          <a:stretch>
            <a:fillRect/>
          </a:stretch>
        </p:blipFill>
        <p:spPr>
          <a:xfrm>
            <a:off x="191770" y="156210"/>
            <a:ext cx="2001520" cy="511810"/>
          </a:xfrm>
          <a:prstGeom prst="rect">
            <a:avLst/>
          </a:prstGeom>
        </p:spPr>
      </p:pic>
      <p:sp>
        <p:nvSpPr>
          <p:cNvPr id="3" name="灯片编号占位符 2"/>
          <p:cNvSpPr>
            <a:spLocks noGrp="1"/>
          </p:cNvSpPr>
          <p:nvPr>
            <p:ph type="sldNum" sz="quarter" idx="4294967295"/>
          </p:nvPr>
        </p:nvSpPr>
        <p:spPr>
          <a:xfrm>
            <a:off x="6457950" y="4762500"/>
            <a:ext cx="2025254" cy="236935"/>
          </a:xfrm>
          <a:prstGeom prst="rect">
            <a:avLst/>
          </a:prstGeom>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33001C13-5709-44B5-BD96-0EAC4D39B600}"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t>2</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6" name="Rectangle 6">
            <a:extLst>
              <a:ext uri="{FF2B5EF4-FFF2-40B4-BE49-F238E27FC236}">
                <a16:creationId xmlns="" xmlns:a16="http://schemas.microsoft.com/office/drawing/2014/main" id="{F200A2EF-CC78-4EEE-995C-B2C83F589BB6}"/>
              </a:ext>
            </a:extLst>
          </p:cNvPr>
          <p:cNvSpPr>
            <a:spLocks noChangeArrowheads="1"/>
          </p:cNvSpPr>
          <p:nvPr/>
        </p:nvSpPr>
        <p:spPr bwMode="auto">
          <a:xfrm>
            <a:off x="2331289" y="1678638"/>
            <a:ext cx="4309711" cy="34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nSpc>
                <a:spcPct val="90000"/>
              </a:lnSpc>
            </a:pPr>
            <a:r>
              <a:rPr lang="zh-CN" altLang="en-US" b="1" spc="225" dirty="0" smtClean="0">
                <a:solidFill>
                  <a:srgbClr val="FF0000"/>
                </a:solidFill>
                <a:latin typeface="微软雅黑" panose="020B0503020204020204" pitchFamily="34" charset="-122"/>
                <a:ea typeface="微软雅黑" panose="020B0503020204020204" pitchFamily="34" charset="-122"/>
              </a:rPr>
              <a:t>混凝土结构鉴定加固操作流程</a:t>
            </a:r>
            <a:endParaRPr lang="zh-CN" altLang="en-US" b="1" spc="225" dirty="0">
              <a:solidFill>
                <a:srgbClr val="FF0000"/>
              </a:solidFill>
              <a:latin typeface="微软雅黑" panose="020B0503020204020204" pitchFamily="34" charset="-122"/>
              <a:ea typeface="微软雅黑" panose="020B0503020204020204" pitchFamily="34" charset="-122"/>
            </a:endParaRPr>
          </a:p>
        </p:txBody>
      </p:sp>
      <p:sp>
        <p:nvSpPr>
          <p:cNvPr id="7" name="矩形 29">
            <a:extLst>
              <a:ext uri="{FF2B5EF4-FFF2-40B4-BE49-F238E27FC236}">
                <a16:creationId xmlns="" xmlns:a16="http://schemas.microsoft.com/office/drawing/2014/main" id="{187E46ED-DEF1-49F7-B5E9-068E700796E9}"/>
              </a:ext>
            </a:extLst>
          </p:cNvPr>
          <p:cNvSpPr>
            <a:spLocks noChangeArrowheads="1"/>
          </p:cNvSpPr>
          <p:nvPr/>
        </p:nvSpPr>
        <p:spPr bwMode="auto">
          <a:xfrm>
            <a:off x="1587474" y="1614209"/>
            <a:ext cx="605816" cy="416373"/>
          </a:xfrm>
          <a:prstGeom prst="rect">
            <a:avLst/>
          </a:prstGeom>
          <a:solidFill>
            <a:srgbClr val="00AEF3"/>
          </a:solidFill>
          <a:ln>
            <a:noFill/>
          </a:ln>
        </p:spPr>
        <p:txBody>
          <a:bodyPr anchor="ctr"/>
          <a:lstStyle>
            <a:lvl1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8" name="文本框 30">
            <a:extLst>
              <a:ext uri="{FF2B5EF4-FFF2-40B4-BE49-F238E27FC236}">
                <a16:creationId xmlns="" xmlns:a16="http://schemas.microsoft.com/office/drawing/2014/main" id="{064CCA52-DD2D-4557-9280-17A0893DAB59}"/>
              </a:ext>
            </a:extLst>
          </p:cNvPr>
          <p:cNvSpPr txBox="1">
            <a:spLocks noChangeArrowheads="1"/>
          </p:cNvSpPr>
          <p:nvPr/>
        </p:nvSpPr>
        <p:spPr bwMode="auto">
          <a:xfrm>
            <a:off x="1634591" y="1650920"/>
            <a:ext cx="55869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spc="225" dirty="0">
                <a:solidFill>
                  <a:schemeClr val="bg1"/>
                </a:solidFill>
                <a:latin typeface="微软雅黑" panose="020B0503020204020204" pitchFamily="34" charset="-122"/>
                <a:ea typeface="微软雅黑" panose="020B0503020204020204" pitchFamily="34" charset="-122"/>
              </a:rPr>
              <a:t>一、</a:t>
            </a:r>
          </a:p>
        </p:txBody>
      </p:sp>
      <p:sp>
        <p:nvSpPr>
          <p:cNvPr id="9" name="Line 35">
            <a:extLst>
              <a:ext uri="{FF2B5EF4-FFF2-40B4-BE49-F238E27FC236}">
                <a16:creationId xmlns="" xmlns:a16="http://schemas.microsoft.com/office/drawing/2014/main" id="{7DE8ED40-0546-45EB-9962-237178B5429C}"/>
              </a:ext>
            </a:extLst>
          </p:cNvPr>
          <p:cNvSpPr>
            <a:spLocks noChangeShapeType="1"/>
          </p:cNvSpPr>
          <p:nvPr/>
        </p:nvSpPr>
        <p:spPr bwMode="auto">
          <a:xfrm flipV="1">
            <a:off x="2193289" y="1996316"/>
            <a:ext cx="4380410" cy="22396"/>
          </a:xfrm>
          <a:prstGeom prst="line">
            <a:avLst/>
          </a:prstGeom>
          <a:noFill/>
          <a:ln w="34925">
            <a:solidFill>
              <a:srgbClr val="00AEF3"/>
            </a:solidFill>
            <a:round/>
          </a:ln>
          <a:extLst>
            <a:ext uri="{909E8E84-426E-40DD-AFC4-6F175D3DCCD1}">
              <a14:hiddenFill xmlns:a14="http://schemas.microsoft.com/office/drawing/2010/main">
                <a:noFill/>
              </a14:hiddenFill>
            </a:ext>
          </a:extLst>
        </p:spPr>
        <p:txBody>
          <a:bodyPr/>
          <a:lstStyle/>
          <a:p>
            <a:endParaRPr lang="zh-CN" altLang="en-US" dirty="0"/>
          </a:p>
        </p:txBody>
      </p:sp>
      <p:sp>
        <p:nvSpPr>
          <p:cNvPr id="10" name="矩形 31">
            <a:extLst>
              <a:ext uri="{FF2B5EF4-FFF2-40B4-BE49-F238E27FC236}">
                <a16:creationId xmlns="" xmlns:a16="http://schemas.microsoft.com/office/drawing/2014/main" id="{D0A05550-842B-4AD9-8E18-CCD797840019}"/>
              </a:ext>
            </a:extLst>
          </p:cNvPr>
          <p:cNvSpPr>
            <a:spLocks noChangeArrowheads="1"/>
          </p:cNvSpPr>
          <p:nvPr/>
        </p:nvSpPr>
        <p:spPr bwMode="auto">
          <a:xfrm>
            <a:off x="2331289" y="2203341"/>
            <a:ext cx="3872924" cy="369332"/>
          </a:xfrm>
          <a:prstGeom prst="rect">
            <a:avLst/>
          </a:prstGeom>
          <a:noFill/>
          <a:ln w="9525">
            <a:noFill/>
            <a:miter lim="800000"/>
          </a:ln>
          <a:scene3d>
            <a:camera prst="orthographicFront"/>
            <a:lightRig rig="threePt" dir="t"/>
          </a:scene3d>
          <a:sp3d>
            <a:bevelT/>
          </a:sp3d>
        </p:spPr>
        <p:txBody>
          <a:bodyPr wrap="square">
            <a:spAutoFit/>
          </a:bodyPr>
          <a:lstStyle>
            <a:lvl1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b="1" spc="225" dirty="0" smtClean="0">
                <a:solidFill>
                  <a:srgbClr val="00AEF3"/>
                </a:solidFill>
                <a:latin typeface="微软雅黑" panose="020B0503020204020204" pitchFamily="34" charset="-122"/>
                <a:ea typeface="微软雅黑" panose="020B0503020204020204" pitchFamily="34" charset="-122"/>
              </a:rPr>
              <a:t>砌体结构鉴定加固操作流程</a:t>
            </a:r>
            <a:endParaRPr lang="zh-CN" altLang="en-US" b="1" spc="225" dirty="0">
              <a:solidFill>
                <a:srgbClr val="00AEF3"/>
              </a:solidFill>
              <a:latin typeface="微软雅黑" panose="020B0503020204020204" pitchFamily="34" charset="-122"/>
              <a:ea typeface="微软雅黑" panose="020B0503020204020204" pitchFamily="34" charset="-122"/>
            </a:endParaRPr>
          </a:p>
        </p:txBody>
      </p:sp>
      <p:sp>
        <p:nvSpPr>
          <p:cNvPr id="11" name="矩形 29">
            <a:extLst>
              <a:ext uri="{FF2B5EF4-FFF2-40B4-BE49-F238E27FC236}">
                <a16:creationId xmlns="" xmlns:a16="http://schemas.microsoft.com/office/drawing/2014/main" id="{3FC79BAC-9BEB-4844-8B4E-C2E69E6B75F8}"/>
              </a:ext>
            </a:extLst>
          </p:cNvPr>
          <p:cNvSpPr>
            <a:spLocks noChangeArrowheads="1"/>
          </p:cNvSpPr>
          <p:nvPr/>
        </p:nvSpPr>
        <p:spPr bwMode="auto">
          <a:xfrm>
            <a:off x="1587474" y="2213402"/>
            <a:ext cx="605816" cy="416373"/>
          </a:xfrm>
          <a:prstGeom prst="rect">
            <a:avLst/>
          </a:prstGeom>
          <a:solidFill>
            <a:srgbClr val="00AEF3"/>
          </a:solidFill>
          <a:ln>
            <a:noFill/>
          </a:ln>
        </p:spPr>
        <p:txBody>
          <a:bodyPr anchor="ctr"/>
          <a:lstStyle>
            <a:lvl1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2" name="文本框 30">
            <a:extLst>
              <a:ext uri="{FF2B5EF4-FFF2-40B4-BE49-F238E27FC236}">
                <a16:creationId xmlns="" xmlns:a16="http://schemas.microsoft.com/office/drawing/2014/main" id="{A4CC1C72-0754-4468-A425-39748F7D7CD6}"/>
              </a:ext>
            </a:extLst>
          </p:cNvPr>
          <p:cNvSpPr txBox="1">
            <a:spLocks noChangeArrowheads="1"/>
          </p:cNvSpPr>
          <p:nvPr/>
        </p:nvSpPr>
        <p:spPr bwMode="auto">
          <a:xfrm>
            <a:off x="1634591" y="2250113"/>
            <a:ext cx="55869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spc="225" dirty="0">
                <a:solidFill>
                  <a:schemeClr val="bg1"/>
                </a:solidFill>
                <a:latin typeface="微软雅黑" panose="020B0503020204020204" pitchFamily="34" charset="-122"/>
                <a:ea typeface="微软雅黑" panose="020B0503020204020204" pitchFamily="34" charset="-122"/>
              </a:rPr>
              <a:t>二、</a:t>
            </a:r>
          </a:p>
        </p:txBody>
      </p:sp>
      <p:sp>
        <p:nvSpPr>
          <p:cNvPr id="13" name="Line 35">
            <a:extLst>
              <a:ext uri="{FF2B5EF4-FFF2-40B4-BE49-F238E27FC236}">
                <a16:creationId xmlns="" xmlns:a16="http://schemas.microsoft.com/office/drawing/2014/main" id="{793E7026-A890-4AC8-9068-037EC44B5980}"/>
              </a:ext>
            </a:extLst>
          </p:cNvPr>
          <p:cNvSpPr>
            <a:spLocks noChangeShapeType="1"/>
          </p:cNvSpPr>
          <p:nvPr/>
        </p:nvSpPr>
        <p:spPr bwMode="auto">
          <a:xfrm flipV="1">
            <a:off x="2193289" y="2595510"/>
            <a:ext cx="4380410" cy="22396"/>
          </a:xfrm>
          <a:prstGeom prst="line">
            <a:avLst/>
          </a:prstGeom>
          <a:noFill/>
          <a:ln w="34925">
            <a:solidFill>
              <a:srgbClr val="00AEF3"/>
            </a:solidFill>
            <a:round/>
          </a:ln>
          <a:extLst>
            <a:ext uri="{909E8E84-426E-40DD-AFC4-6F175D3DCCD1}">
              <a14:hiddenFill xmlns:a14="http://schemas.microsoft.com/office/drawing/2010/main">
                <a:noFill/>
              </a14:hiddenFill>
            </a:ext>
          </a:extLst>
        </p:spPr>
        <p:txBody>
          <a:bodyPr/>
          <a:lstStyle/>
          <a:p>
            <a:endParaRPr lang="zh-CN" altLang="en-US" dirty="0"/>
          </a:p>
        </p:txBody>
      </p:sp>
      <p:sp>
        <p:nvSpPr>
          <p:cNvPr id="14" name="Rectangle 6">
            <a:extLst>
              <a:ext uri="{FF2B5EF4-FFF2-40B4-BE49-F238E27FC236}">
                <a16:creationId xmlns="" xmlns:a16="http://schemas.microsoft.com/office/drawing/2014/main" id="{99F51957-841B-4078-8856-7E810151BB05}"/>
              </a:ext>
            </a:extLst>
          </p:cNvPr>
          <p:cNvSpPr>
            <a:spLocks noChangeArrowheads="1"/>
          </p:cNvSpPr>
          <p:nvPr/>
        </p:nvSpPr>
        <p:spPr bwMode="auto">
          <a:xfrm>
            <a:off x="2331289" y="2828528"/>
            <a:ext cx="430971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b="1" spc="225" dirty="0" smtClean="0">
                <a:solidFill>
                  <a:srgbClr val="00AEF3"/>
                </a:solidFill>
                <a:latin typeface="微软雅黑" panose="020B0503020204020204" pitchFamily="34" charset="-122"/>
                <a:ea typeface="微软雅黑" panose="020B0503020204020204" pitchFamily="34" charset="-122"/>
              </a:rPr>
              <a:t>常见问题解析</a:t>
            </a:r>
            <a:endParaRPr lang="zh-CN" altLang="en-US" b="1" spc="225" dirty="0">
              <a:solidFill>
                <a:srgbClr val="00AEF3"/>
              </a:solidFill>
              <a:latin typeface="微软雅黑" panose="020B0503020204020204" pitchFamily="34" charset="-122"/>
              <a:ea typeface="微软雅黑" panose="020B0503020204020204" pitchFamily="34" charset="-122"/>
            </a:endParaRPr>
          </a:p>
        </p:txBody>
      </p:sp>
      <p:sp>
        <p:nvSpPr>
          <p:cNvPr id="15" name="矩形 29">
            <a:extLst>
              <a:ext uri="{FF2B5EF4-FFF2-40B4-BE49-F238E27FC236}">
                <a16:creationId xmlns="" xmlns:a16="http://schemas.microsoft.com/office/drawing/2014/main" id="{DF10D7A9-7F2C-4F90-9741-F0F42E43EDFF}"/>
              </a:ext>
            </a:extLst>
          </p:cNvPr>
          <p:cNvSpPr>
            <a:spLocks noChangeArrowheads="1"/>
          </p:cNvSpPr>
          <p:nvPr/>
        </p:nvSpPr>
        <p:spPr bwMode="auto">
          <a:xfrm>
            <a:off x="1587474" y="2810599"/>
            <a:ext cx="605816" cy="416373"/>
          </a:xfrm>
          <a:prstGeom prst="rect">
            <a:avLst/>
          </a:prstGeom>
          <a:solidFill>
            <a:srgbClr val="00AEF3"/>
          </a:solidFill>
          <a:ln>
            <a:noFill/>
          </a:ln>
        </p:spPr>
        <p:txBody>
          <a:bodyPr anchor="ctr"/>
          <a:lstStyle>
            <a:lvl1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6" name="文本框 30">
            <a:extLst>
              <a:ext uri="{FF2B5EF4-FFF2-40B4-BE49-F238E27FC236}">
                <a16:creationId xmlns="" xmlns:a16="http://schemas.microsoft.com/office/drawing/2014/main" id="{6A7DD919-85EF-4197-83D3-687D4BF62232}"/>
              </a:ext>
            </a:extLst>
          </p:cNvPr>
          <p:cNvSpPr txBox="1">
            <a:spLocks noChangeArrowheads="1"/>
          </p:cNvSpPr>
          <p:nvPr/>
        </p:nvSpPr>
        <p:spPr bwMode="auto">
          <a:xfrm>
            <a:off x="1634591" y="2847310"/>
            <a:ext cx="55869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spc="225" dirty="0">
                <a:solidFill>
                  <a:schemeClr val="bg1"/>
                </a:solidFill>
                <a:latin typeface="微软雅黑" panose="020B0503020204020204" pitchFamily="34" charset="-122"/>
                <a:ea typeface="微软雅黑" panose="020B0503020204020204" pitchFamily="34" charset="-122"/>
              </a:rPr>
              <a:t>三、</a:t>
            </a:r>
          </a:p>
        </p:txBody>
      </p:sp>
      <p:sp>
        <p:nvSpPr>
          <p:cNvPr id="17" name="Line 35">
            <a:extLst>
              <a:ext uri="{FF2B5EF4-FFF2-40B4-BE49-F238E27FC236}">
                <a16:creationId xmlns="" xmlns:a16="http://schemas.microsoft.com/office/drawing/2014/main" id="{75C24D77-F2C3-47CB-8607-F59581A4B57D}"/>
              </a:ext>
            </a:extLst>
          </p:cNvPr>
          <p:cNvSpPr>
            <a:spLocks noChangeShapeType="1"/>
          </p:cNvSpPr>
          <p:nvPr/>
        </p:nvSpPr>
        <p:spPr bwMode="auto">
          <a:xfrm flipV="1">
            <a:off x="2193289" y="3192706"/>
            <a:ext cx="4380410" cy="22396"/>
          </a:xfrm>
          <a:prstGeom prst="line">
            <a:avLst/>
          </a:prstGeom>
          <a:noFill/>
          <a:ln w="34925">
            <a:solidFill>
              <a:srgbClr val="00AEF3"/>
            </a:solidFill>
            <a:round/>
          </a:ln>
          <a:extLst>
            <a:ext uri="{909E8E84-426E-40DD-AFC4-6F175D3DCCD1}">
              <a14:hiddenFill xmlns:a14="http://schemas.microsoft.com/office/drawing/2010/main">
                <a:noFill/>
              </a14:hiddenFill>
            </a:ext>
          </a:extLst>
        </p:spPr>
        <p:txBody>
          <a:bodyPr/>
          <a:lstStyle/>
          <a:p>
            <a:endParaRPr lang="zh-CN" altLang="en-US" dirty="0"/>
          </a:p>
        </p:txBody>
      </p:sp>
      <p:sp>
        <p:nvSpPr>
          <p:cNvPr id="4" name="标题 3"/>
          <p:cNvSpPr>
            <a:spLocks noGrp="1"/>
          </p:cNvSpPr>
          <p:nvPr>
            <p:ph type="title"/>
          </p:nvPr>
        </p:nvSpPr>
        <p:spPr>
          <a:xfrm>
            <a:off x="467544" y="365367"/>
            <a:ext cx="8229600" cy="857250"/>
          </a:xfrm>
        </p:spPr>
        <p:txBody>
          <a:bodyPr/>
          <a:lstStyle/>
          <a:p>
            <a:r>
              <a:rPr lang="zh-CN" altLang="en-US" dirty="0" smtClean="0"/>
              <a:t>目录</a:t>
            </a:r>
            <a:endParaRPr lang="zh-CN" altLang="en-US" dirty="0"/>
          </a:p>
        </p:txBody>
      </p:sp>
    </p:spTree>
    <p:custDataLst>
      <p:tags r:id="rId1"/>
    </p:custDataLst>
    <p:extLst>
      <p:ext uri="{BB962C8B-B14F-4D97-AF65-F5344CB8AC3E}">
        <p14:creationId xmlns:p14="http://schemas.microsoft.com/office/powerpoint/2010/main" val="13050513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t>混凝土梁加固</a:t>
            </a:r>
            <a:endParaRPr lang="zh-CN" altLang="en-US" dirty="0"/>
          </a:p>
        </p:txBody>
      </p:sp>
      <p:sp>
        <p:nvSpPr>
          <p:cNvPr id="3" name="内容占位符 2"/>
          <p:cNvSpPr>
            <a:spLocks noGrp="1"/>
          </p:cNvSpPr>
          <p:nvPr>
            <p:ph idx="1"/>
          </p:nvPr>
        </p:nvSpPr>
        <p:spPr/>
        <p:txBody>
          <a:bodyPr/>
          <a:lstStyle/>
          <a:p>
            <a:r>
              <a:rPr lang="en-US" altLang="zh-CN" dirty="0" smtClean="0"/>
              <a:t>1</a:t>
            </a:r>
            <a:r>
              <a:rPr lang="zh-CN" altLang="en-US" dirty="0" smtClean="0"/>
              <a:t>、</a:t>
            </a:r>
            <a:r>
              <a:rPr lang="zh-CN" altLang="zh-CN" dirty="0" smtClean="0"/>
              <a:t>梁</a:t>
            </a:r>
            <a:r>
              <a:rPr lang="zh-CN" altLang="zh-CN" dirty="0"/>
              <a:t>增大截面法</a:t>
            </a:r>
          </a:p>
          <a:p>
            <a:r>
              <a:rPr lang="en-US" altLang="zh-CN" dirty="0" smtClean="0"/>
              <a:t>2</a:t>
            </a:r>
            <a:r>
              <a:rPr lang="zh-CN" altLang="en-US" dirty="0" smtClean="0"/>
              <a:t>、</a:t>
            </a:r>
            <a:r>
              <a:rPr lang="zh-CN" altLang="zh-CN" dirty="0" smtClean="0"/>
              <a:t>梁</a:t>
            </a:r>
            <a:r>
              <a:rPr lang="zh-CN" altLang="zh-CN" dirty="0"/>
              <a:t>置换混凝土法</a:t>
            </a:r>
          </a:p>
          <a:p>
            <a:r>
              <a:rPr lang="en-US" altLang="zh-CN" dirty="0" smtClean="0"/>
              <a:t>3</a:t>
            </a:r>
            <a:r>
              <a:rPr lang="zh-CN" altLang="en-US" dirty="0" smtClean="0"/>
              <a:t>、</a:t>
            </a:r>
            <a:r>
              <a:rPr lang="zh-CN" altLang="zh-CN" dirty="0" smtClean="0"/>
              <a:t>梁</a:t>
            </a:r>
            <a:r>
              <a:rPr lang="zh-CN" altLang="zh-CN" dirty="0"/>
              <a:t>外包型钢法</a:t>
            </a:r>
          </a:p>
          <a:p>
            <a:r>
              <a:rPr lang="en-US" altLang="zh-CN" dirty="0" smtClean="0"/>
              <a:t>4</a:t>
            </a:r>
            <a:r>
              <a:rPr lang="zh-CN" altLang="en-US" dirty="0" smtClean="0"/>
              <a:t>、</a:t>
            </a:r>
            <a:r>
              <a:rPr lang="zh-CN" altLang="zh-CN" dirty="0" smtClean="0"/>
              <a:t>梁</a:t>
            </a:r>
            <a:r>
              <a:rPr lang="zh-CN" altLang="zh-CN" dirty="0"/>
              <a:t>外粘钢板法</a:t>
            </a:r>
          </a:p>
          <a:p>
            <a:r>
              <a:rPr lang="en-US" altLang="zh-CN" dirty="0" smtClean="0"/>
              <a:t>5</a:t>
            </a:r>
            <a:r>
              <a:rPr lang="zh-CN" altLang="en-US" dirty="0" smtClean="0"/>
              <a:t>、</a:t>
            </a:r>
            <a:r>
              <a:rPr lang="zh-CN" altLang="zh-CN" dirty="0" smtClean="0"/>
              <a:t>梁</a:t>
            </a:r>
            <a:r>
              <a:rPr lang="zh-CN" altLang="zh-CN" dirty="0"/>
              <a:t>外粘纤维复合材法</a:t>
            </a:r>
          </a:p>
          <a:p>
            <a:r>
              <a:rPr lang="en-US" altLang="zh-CN" dirty="0" smtClean="0"/>
              <a:t>6</a:t>
            </a:r>
            <a:r>
              <a:rPr lang="zh-CN" altLang="en-US" dirty="0" smtClean="0"/>
              <a:t>、</a:t>
            </a:r>
            <a:r>
              <a:rPr lang="zh-CN" altLang="zh-CN" dirty="0" smtClean="0"/>
              <a:t>钢绞线</a:t>
            </a:r>
            <a:r>
              <a:rPr lang="zh-CN" altLang="zh-CN" dirty="0"/>
              <a:t>网</a:t>
            </a:r>
            <a:r>
              <a:rPr lang="en-US" altLang="zh-CN" dirty="0"/>
              <a:t>-</a:t>
            </a:r>
            <a:r>
              <a:rPr lang="zh-CN" altLang="zh-CN" dirty="0"/>
              <a:t>聚合物砂浆加固法</a:t>
            </a:r>
          </a:p>
          <a:p>
            <a:endParaRPr lang="zh-CN" altLang="en-US" dirty="0"/>
          </a:p>
        </p:txBody>
      </p:sp>
      <p:sp>
        <p:nvSpPr>
          <p:cNvPr id="4" name="灯片编号占位符 3"/>
          <p:cNvSpPr>
            <a:spLocks noGrp="1"/>
          </p:cNvSpPr>
          <p:nvPr>
            <p:ph type="sldNum" sz="quarter" idx="12"/>
          </p:nvPr>
        </p:nvSpPr>
        <p:spPr/>
        <p:txBody>
          <a:bodyPr/>
          <a:lstStyle/>
          <a:p>
            <a:pPr>
              <a:defRPr/>
            </a:pPr>
            <a:fld id="{A46037C8-5B0A-4AE1-9877-D75452A8BEB9}" type="slidenum">
              <a:rPr lang="zh-CN" altLang="en-US" smtClean="0"/>
              <a:pPr>
                <a:defRPr/>
              </a:pPr>
              <a:t>20</a:t>
            </a:fld>
            <a:endParaRPr lang="zh-CN" altLang="en-US"/>
          </a:p>
        </p:txBody>
      </p:sp>
    </p:spTree>
    <p:extLst>
      <p:ext uri="{BB962C8B-B14F-4D97-AF65-F5344CB8AC3E}">
        <p14:creationId xmlns:p14="http://schemas.microsoft.com/office/powerpoint/2010/main" val="39208424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a:t>
            </a:r>
            <a:r>
              <a:rPr lang="zh-CN" altLang="en-US" dirty="0" smtClean="0"/>
              <a:t>、</a:t>
            </a:r>
            <a:r>
              <a:rPr lang="zh-CN" altLang="zh-CN" dirty="0" smtClean="0"/>
              <a:t>梁</a:t>
            </a:r>
            <a:r>
              <a:rPr lang="zh-CN" altLang="zh-CN" dirty="0"/>
              <a:t>增大截面法</a:t>
            </a:r>
            <a:endParaRPr lang="zh-CN" altLang="en-US" dirty="0"/>
          </a:p>
        </p:txBody>
      </p:sp>
      <p:sp>
        <p:nvSpPr>
          <p:cNvPr id="3" name="内容占位符 2"/>
          <p:cNvSpPr>
            <a:spLocks noGrp="1"/>
          </p:cNvSpPr>
          <p:nvPr>
            <p:ph idx="1"/>
          </p:nvPr>
        </p:nvSpPr>
        <p:spPr>
          <a:xfrm>
            <a:off x="457200" y="1059582"/>
            <a:ext cx="8229600" cy="3534649"/>
          </a:xfrm>
        </p:spPr>
        <p:txBody>
          <a:bodyPr/>
          <a:lstStyle/>
          <a:p>
            <a:r>
              <a:rPr lang="zh-CN" altLang="zh-CN" sz="2000" dirty="0"/>
              <a:t>增大截面法是用增大梁高度或宽度进行加固的一种方法，同时也可以增加构件的纵筋和箍筋，通常受到施工条件的影响而只能增大梁底部而不能增大顶部，，所以软件中区分了梁底、梁顶和梁侧的增大截面尺寸输入。在软件中需要输入梁构件原有的梁底梁顶纵筋和箍筋，用户应当特别注意，梁的原有实配钢筋面积在初始鉴定阶段以及后面的几种加固方法中均不要求输入，只有在此方法加固梁时有要求输入，这样，程序计算输出的梁计算配筋将是加大截面部分的配筋面积，实配钢筋输入格式见第二章的第十三小节。软件中进行斜截面承载力计算时自动认为受拉区增设配筋混凝土层，并采用</a:t>
            </a:r>
            <a:r>
              <a:rPr lang="en-US" altLang="zh-CN" sz="2000" dirty="0"/>
              <a:t>U</a:t>
            </a:r>
            <a:r>
              <a:rPr lang="zh-CN" altLang="zh-CN" sz="2000" dirty="0"/>
              <a:t>形箍与原箍筋逐个焊接。另外根据规范构造要求新增混凝土层的最小厚度，采用人工浇筑时，不应小于</a:t>
            </a:r>
            <a:r>
              <a:rPr lang="en-US" altLang="zh-CN" sz="2000" dirty="0"/>
              <a:t>60mm</a:t>
            </a:r>
            <a:r>
              <a:rPr lang="zh-CN" altLang="zh-CN" sz="2000" dirty="0"/>
              <a:t>，采用喷射混凝土施工时，不应小于</a:t>
            </a:r>
            <a:r>
              <a:rPr lang="en-US" altLang="zh-CN" sz="2000" dirty="0"/>
              <a:t>50mm</a:t>
            </a:r>
            <a:r>
              <a:rPr lang="zh-CN" altLang="zh-CN" sz="2000" dirty="0"/>
              <a:t>。该方法可以用于任何受弯构件的加固。</a:t>
            </a:r>
          </a:p>
          <a:p>
            <a:endParaRPr lang="zh-CN" altLang="en-US" dirty="0"/>
          </a:p>
        </p:txBody>
      </p:sp>
      <p:sp>
        <p:nvSpPr>
          <p:cNvPr id="4" name="灯片编号占位符 3"/>
          <p:cNvSpPr>
            <a:spLocks noGrp="1"/>
          </p:cNvSpPr>
          <p:nvPr>
            <p:ph type="sldNum" sz="quarter" idx="12"/>
          </p:nvPr>
        </p:nvSpPr>
        <p:spPr/>
        <p:txBody>
          <a:bodyPr/>
          <a:lstStyle/>
          <a:p>
            <a:pPr>
              <a:defRPr/>
            </a:pPr>
            <a:fld id="{A46037C8-5B0A-4AE1-9877-D75452A8BEB9}" type="slidenum">
              <a:rPr lang="zh-CN" altLang="en-US" smtClean="0"/>
              <a:pPr>
                <a:defRPr/>
              </a:pPr>
              <a:t>21</a:t>
            </a:fld>
            <a:endParaRPr lang="zh-CN" altLang="en-US"/>
          </a:p>
        </p:txBody>
      </p:sp>
    </p:spTree>
    <p:extLst>
      <p:ext uri="{BB962C8B-B14F-4D97-AF65-F5344CB8AC3E}">
        <p14:creationId xmlns:p14="http://schemas.microsoft.com/office/powerpoint/2010/main" val="32693456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2</a:t>
            </a:r>
            <a:r>
              <a:rPr lang="zh-CN" altLang="en-US" dirty="0" smtClean="0"/>
              <a:t>、</a:t>
            </a:r>
            <a:r>
              <a:rPr lang="zh-CN" altLang="zh-CN" dirty="0" smtClean="0"/>
              <a:t>梁</a:t>
            </a:r>
            <a:r>
              <a:rPr lang="zh-CN" altLang="zh-CN" dirty="0"/>
              <a:t>置换混凝土法</a:t>
            </a:r>
            <a:endParaRPr lang="zh-CN" altLang="en-US" dirty="0"/>
          </a:p>
        </p:txBody>
      </p:sp>
      <p:sp>
        <p:nvSpPr>
          <p:cNvPr id="3" name="内容占位符 2"/>
          <p:cNvSpPr>
            <a:spLocks noGrp="1"/>
          </p:cNvSpPr>
          <p:nvPr>
            <p:ph idx="1"/>
          </p:nvPr>
        </p:nvSpPr>
        <p:spPr/>
        <p:txBody>
          <a:bodyPr/>
          <a:lstStyle/>
          <a:p>
            <a:r>
              <a:rPr lang="zh-CN" altLang="zh-CN" sz="2000" dirty="0"/>
              <a:t>置换混凝土法就是指用高等级的混凝土置换掉原来低等级的混凝土或已经疏松的混凝土部分，适用于梁受压区混凝土强度偏低或有严重缺陷的局部加固。但对它的使用要求新旧混凝土结合面处理得满足协同工作的假定。梁的置换混凝土只在梁顶和梁底置换，而通常混凝土置换应位于构件的受压区，虽然软件中提供了梁顶和梁底置换深度两个参数，但对于受拉区可建议设置为</a:t>
            </a:r>
            <a:r>
              <a:rPr lang="en-US" altLang="zh-CN" sz="2000" dirty="0"/>
              <a:t>0.0</a:t>
            </a:r>
            <a:r>
              <a:rPr lang="zh-CN" altLang="zh-CN" sz="2000" dirty="0"/>
              <a:t>，对于置换部分按照构造要求混凝土层的置换深度，采用人工浇筑时，不应小于</a:t>
            </a:r>
            <a:r>
              <a:rPr lang="en-US" altLang="zh-CN" sz="2000" dirty="0"/>
              <a:t>60mm</a:t>
            </a:r>
            <a:r>
              <a:rPr lang="zh-CN" altLang="zh-CN" sz="2000" dirty="0"/>
              <a:t>，采用喷射混凝土施工时，不应小于</a:t>
            </a:r>
            <a:r>
              <a:rPr lang="en-US" altLang="zh-CN" sz="2000" dirty="0"/>
              <a:t>50mm</a:t>
            </a:r>
            <a:r>
              <a:rPr lang="zh-CN" altLang="zh-CN" sz="2000" dirty="0"/>
              <a:t>。还需要填写新置换混凝土的强度等级，应当至少比原构件混凝土提高一级，且不应低于</a:t>
            </a:r>
            <a:r>
              <a:rPr lang="en-US" altLang="zh-CN" sz="2000" dirty="0"/>
              <a:t>C25</a:t>
            </a:r>
            <a:endParaRPr lang="zh-CN" altLang="en-US" sz="2000" dirty="0"/>
          </a:p>
        </p:txBody>
      </p:sp>
      <p:sp>
        <p:nvSpPr>
          <p:cNvPr id="4" name="灯片编号占位符 3"/>
          <p:cNvSpPr>
            <a:spLocks noGrp="1"/>
          </p:cNvSpPr>
          <p:nvPr>
            <p:ph type="sldNum" sz="quarter" idx="12"/>
          </p:nvPr>
        </p:nvSpPr>
        <p:spPr/>
        <p:txBody>
          <a:bodyPr/>
          <a:lstStyle/>
          <a:p>
            <a:pPr>
              <a:defRPr/>
            </a:pPr>
            <a:fld id="{A46037C8-5B0A-4AE1-9877-D75452A8BEB9}" type="slidenum">
              <a:rPr lang="zh-CN" altLang="en-US" smtClean="0"/>
              <a:pPr>
                <a:defRPr/>
              </a:pPr>
              <a:t>22</a:t>
            </a:fld>
            <a:endParaRPr lang="zh-CN" altLang="en-US"/>
          </a:p>
        </p:txBody>
      </p:sp>
    </p:spTree>
    <p:extLst>
      <p:ext uri="{BB962C8B-B14F-4D97-AF65-F5344CB8AC3E}">
        <p14:creationId xmlns:p14="http://schemas.microsoft.com/office/powerpoint/2010/main" val="37532338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a:t>
            </a:r>
            <a:r>
              <a:rPr lang="zh-CN" altLang="zh-CN" dirty="0" smtClean="0"/>
              <a:t>梁</a:t>
            </a:r>
            <a:r>
              <a:rPr lang="zh-CN" altLang="zh-CN" dirty="0"/>
              <a:t>外包型钢法</a:t>
            </a:r>
            <a:endParaRPr lang="zh-CN" altLang="en-US" dirty="0"/>
          </a:p>
        </p:txBody>
      </p:sp>
      <p:sp>
        <p:nvSpPr>
          <p:cNvPr id="3" name="内容占位符 2"/>
          <p:cNvSpPr>
            <a:spLocks noGrp="1"/>
          </p:cNvSpPr>
          <p:nvPr>
            <p:ph idx="1"/>
          </p:nvPr>
        </p:nvSpPr>
        <p:spPr/>
        <p:txBody>
          <a:bodyPr/>
          <a:lstStyle/>
          <a:p>
            <a:r>
              <a:rPr lang="zh-CN" altLang="zh-CN" sz="2000" dirty="0"/>
              <a:t>外包型钢加固法是在结构构件四周包以型钢进行加固的方案。这种方法可以在不增大构件截面尺寸的情况下提高构件承载力，增大延性和刚度，大幅度提高抗震能力，但造价比较昂贵。软件中区分了梁底和梁顶的型钢，但若在梁的受压区有翼缘或楼板时，应将梁顶面两隅的角钢改为钢板。而梁侧粘贴钢板按照梁外粘贴钢板法的做法</a:t>
            </a:r>
            <a:endParaRPr lang="zh-CN" altLang="en-US" sz="2000" dirty="0"/>
          </a:p>
        </p:txBody>
      </p:sp>
      <p:sp>
        <p:nvSpPr>
          <p:cNvPr id="4" name="灯片编号占位符 3"/>
          <p:cNvSpPr>
            <a:spLocks noGrp="1"/>
          </p:cNvSpPr>
          <p:nvPr>
            <p:ph type="sldNum" sz="quarter" idx="12"/>
          </p:nvPr>
        </p:nvSpPr>
        <p:spPr/>
        <p:txBody>
          <a:bodyPr/>
          <a:lstStyle/>
          <a:p>
            <a:pPr>
              <a:defRPr/>
            </a:pPr>
            <a:fld id="{A46037C8-5B0A-4AE1-9877-D75452A8BEB9}" type="slidenum">
              <a:rPr lang="zh-CN" altLang="en-US" smtClean="0"/>
              <a:pPr>
                <a:defRPr/>
              </a:pPr>
              <a:t>23</a:t>
            </a:fld>
            <a:endParaRPr lang="zh-CN" altLang="en-US"/>
          </a:p>
        </p:txBody>
      </p:sp>
    </p:spTree>
    <p:extLst>
      <p:ext uri="{BB962C8B-B14F-4D97-AF65-F5344CB8AC3E}">
        <p14:creationId xmlns:p14="http://schemas.microsoft.com/office/powerpoint/2010/main" val="19158362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a:t>
            </a:r>
            <a:r>
              <a:rPr lang="zh-CN" altLang="zh-CN" dirty="0" smtClean="0"/>
              <a:t>梁</a:t>
            </a:r>
            <a:r>
              <a:rPr lang="zh-CN" altLang="zh-CN" dirty="0"/>
              <a:t>外粘钢板法</a:t>
            </a:r>
            <a:endParaRPr lang="zh-CN" altLang="en-US" dirty="0"/>
          </a:p>
        </p:txBody>
      </p:sp>
      <p:sp>
        <p:nvSpPr>
          <p:cNvPr id="3" name="内容占位符 2"/>
          <p:cNvSpPr>
            <a:spLocks noGrp="1"/>
          </p:cNvSpPr>
          <p:nvPr>
            <p:ph idx="1"/>
          </p:nvPr>
        </p:nvSpPr>
        <p:spPr/>
        <p:txBody>
          <a:bodyPr/>
          <a:lstStyle/>
          <a:p>
            <a:r>
              <a:rPr lang="zh-CN" altLang="zh-CN" sz="2000" dirty="0"/>
              <a:t>外粘钢板加固法是用特制的结构胶粘剂将钢板粘贴在钢筋混凝土结构表面，能达到加固和增强原结构承载力和抗震能力的目的。适用于梁受拉区和受压区的加固。在软件中区分梁顶和梁底粘贴钢板，且钢板长自动与梁纵向轴线长度一致。此外对于梁侧箍板的抗剪作用自动按加锚封闭箍折减。软件认为在达到受弯承载力极限前，外贴钢板与混凝土之间不致出现粘结剥离破坏；软件也没有考虑二次受力的影响。</a:t>
            </a:r>
          </a:p>
          <a:p>
            <a:endParaRPr lang="zh-CN" altLang="en-US" dirty="0"/>
          </a:p>
        </p:txBody>
      </p:sp>
      <p:sp>
        <p:nvSpPr>
          <p:cNvPr id="4" name="灯片编号占位符 3"/>
          <p:cNvSpPr>
            <a:spLocks noGrp="1"/>
          </p:cNvSpPr>
          <p:nvPr>
            <p:ph type="sldNum" sz="quarter" idx="12"/>
          </p:nvPr>
        </p:nvSpPr>
        <p:spPr/>
        <p:txBody>
          <a:bodyPr/>
          <a:lstStyle/>
          <a:p>
            <a:pPr>
              <a:defRPr/>
            </a:pPr>
            <a:fld id="{A46037C8-5B0A-4AE1-9877-D75452A8BEB9}" type="slidenum">
              <a:rPr lang="zh-CN" altLang="en-US" smtClean="0"/>
              <a:pPr>
                <a:defRPr/>
              </a:pPr>
              <a:t>24</a:t>
            </a:fld>
            <a:endParaRPr lang="zh-CN" altLang="en-US"/>
          </a:p>
        </p:txBody>
      </p:sp>
    </p:spTree>
    <p:extLst>
      <p:ext uri="{BB962C8B-B14F-4D97-AF65-F5344CB8AC3E}">
        <p14:creationId xmlns:p14="http://schemas.microsoft.com/office/powerpoint/2010/main" val="7524603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5</a:t>
            </a:r>
            <a:r>
              <a:rPr lang="zh-CN" altLang="en-US" dirty="0" smtClean="0"/>
              <a:t>、</a:t>
            </a:r>
            <a:r>
              <a:rPr lang="zh-CN" altLang="zh-CN" dirty="0" smtClean="0"/>
              <a:t>梁</a:t>
            </a:r>
            <a:r>
              <a:rPr lang="zh-CN" altLang="zh-CN" dirty="0"/>
              <a:t>外粘纤维复合材法</a:t>
            </a:r>
            <a:endParaRPr lang="zh-CN" altLang="en-US" dirty="0"/>
          </a:p>
        </p:txBody>
      </p:sp>
      <p:sp>
        <p:nvSpPr>
          <p:cNvPr id="3" name="内容占位符 2"/>
          <p:cNvSpPr>
            <a:spLocks noGrp="1"/>
          </p:cNvSpPr>
          <p:nvPr>
            <p:ph idx="1"/>
          </p:nvPr>
        </p:nvSpPr>
        <p:spPr/>
        <p:txBody>
          <a:bodyPr/>
          <a:lstStyle/>
          <a:p>
            <a:r>
              <a:rPr lang="zh-CN" altLang="zh-CN" sz="2000" dirty="0"/>
              <a:t>外贴纤维复合材料加固法是采用高性能粘结剂将纤维复合材料粘贴在构件表面，使得两者协同工作，提高结构的抗弯和抗剪承载力。适用于受弯构件和受拉构件的加固。但不能用于素混凝土结构构件和纵向钢筋配筋率小于现行国家标准《混凝土结构设计规范》</a:t>
            </a:r>
            <a:r>
              <a:rPr lang="en-US" altLang="zh-CN" sz="2000" dirty="0"/>
              <a:t>GB50010</a:t>
            </a:r>
            <a:r>
              <a:rPr lang="zh-CN" altLang="zh-CN" sz="2000" dirty="0"/>
              <a:t>规定的最小配筋率的构件。纤维复合材抗压能力基本没有，所以纤维复合材粘贴在长期受压的部分起不到加固的效果。软件中虽然提供了梁顶和梁底的纤维定义，用户可以根据实际情况对梁受压区设定为</a:t>
            </a:r>
            <a:r>
              <a:rPr lang="en-US" altLang="zh-CN" sz="2000" dirty="0"/>
              <a:t>0</a:t>
            </a:r>
            <a:r>
              <a:rPr lang="zh-CN" altLang="zh-CN" sz="2000" dirty="0"/>
              <a:t>。对梁侧纤维程序自动认为环形箍。软件认为在达到受弯承载力极限前，外贴纤维与混凝土之间不致出现粘结剥离破坏；对此法加固的梁计算时软件也没有考虑二次受力的影响</a:t>
            </a:r>
            <a:endParaRPr lang="zh-CN" altLang="en-US" sz="2000" dirty="0"/>
          </a:p>
        </p:txBody>
      </p:sp>
      <p:sp>
        <p:nvSpPr>
          <p:cNvPr id="4" name="灯片编号占位符 3"/>
          <p:cNvSpPr>
            <a:spLocks noGrp="1"/>
          </p:cNvSpPr>
          <p:nvPr>
            <p:ph type="sldNum" sz="quarter" idx="12"/>
          </p:nvPr>
        </p:nvSpPr>
        <p:spPr/>
        <p:txBody>
          <a:bodyPr/>
          <a:lstStyle/>
          <a:p>
            <a:pPr>
              <a:defRPr/>
            </a:pPr>
            <a:fld id="{A46037C8-5B0A-4AE1-9877-D75452A8BEB9}" type="slidenum">
              <a:rPr lang="zh-CN" altLang="en-US" smtClean="0"/>
              <a:pPr>
                <a:defRPr/>
              </a:pPr>
              <a:t>25</a:t>
            </a:fld>
            <a:endParaRPr lang="zh-CN" altLang="en-US"/>
          </a:p>
        </p:txBody>
      </p:sp>
    </p:spTree>
    <p:extLst>
      <p:ext uri="{BB962C8B-B14F-4D97-AF65-F5344CB8AC3E}">
        <p14:creationId xmlns:p14="http://schemas.microsoft.com/office/powerpoint/2010/main" val="8162369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6</a:t>
            </a:r>
            <a:r>
              <a:rPr lang="zh-CN" altLang="en-US" dirty="0" smtClean="0"/>
              <a:t>、</a:t>
            </a:r>
            <a:r>
              <a:rPr lang="zh-CN" altLang="zh-CN" dirty="0" smtClean="0"/>
              <a:t>钢绞线</a:t>
            </a:r>
            <a:r>
              <a:rPr lang="zh-CN" altLang="zh-CN" dirty="0"/>
              <a:t>网</a:t>
            </a:r>
            <a:r>
              <a:rPr lang="en-US" altLang="zh-CN" dirty="0"/>
              <a:t>-</a:t>
            </a:r>
            <a:r>
              <a:rPr lang="zh-CN" altLang="zh-CN" dirty="0"/>
              <a:t>聚合物砂浆加固法</a:t>
            </a:r>
            <a:endParaRPr lang="zh-CN" altLang="en-US" dirty="0"/>
          </a:p>
        </p:txBody>
      </p:sp>
      <p:sp>
        <p:nvSpPr>
          <p:cNvPr id="3" name="内容占位符 2"/>
          <p:cNvSpPr>
            <a:spLocks noGrp="1"/>
          </p:cNvSpPr>
          <p:nvPr>
            <p:ph idx="1"/>
          </p:nvPr>
        </p:nvSpPr>
        <p:spPr/>
        <p:txBody>
          <a:bodyPr/>
          <a:lstStyle/>
          <a:p>
            <a:r>
              <a:rPr lang="zh-CN" altLang="zh-CN" sz="2000" dirty="0"/>
              <a:t>钢绞线网</a:t>
            </a:r>
            <a:r>
              <a:rPr lang="en-US" altLang="zh-CN" sz="2000" dirty="0"/>
              <a:t>-</a:t>
            </a:r>
            <a:r>
              <a:rPr lang="zh-CN" altLang="zh-CN" sz="2000" dirty="0"/>
              <a:t>聚合物砂浆加固法是在原有的钢筋混凝土梁表面外抹一定厚度的钢绞线网</a:t>
            </a:r>
            <a:r>
              <a:rPr lang="en-US" altLang="zh-CN" sz="2000" dirty="0"/>
              <a:t>-</a:t>
            </a:r>
            <a:r>
              <a:rPr lang="zh-CN" altLang="zh-CN" sz="2000" dirty="0"/>
              <a:t>聚合物砂浆面层的加固方法，提高构件的抗弯和抗剪承载力。适用于受弯构件和受拉构件的</a:t>
            </a:r>
            <a:r>
              <a:rPr lang="zh-CN" altLang="zh-CN" sz="2000" dirty="0" smtClean="0"/>
              <a:t>加固</a:t>
            </a:r>
            <a:r>
              <a:rPr lang="zh-CN" altLang="en-US" sz="2000" dirty="0" smtClean="0"/>
              <a:t>。</a:t>
            </a:r>
            <a:endParaRPr lang="zh-CN" altLang="en-US" sz="2000" dirty="0"/>
          </a:p>
        </p:txBody>
      </p:sp>
      <p:sp>
        <p:nvSpPr>
          <p:cNvPr id="4" name="灯片编号占位符 3"/>
          <p:cNvSpPr>
            <a:spLocks noGrp="1"/>
          </p:cNvSpPr>
          <p:nvPr>
            <p:ph type="sldNum" sz="quarter" idx="12"/>
          </p:nvPr>
        </p:nvSpPr>
        <p:spPr/>
        <p:txBody>
          <a:bodyPr/>
          <a:lstStyle/>
          <a:p>
            <a:pPr>
              <a:defRPr/>
            </a:pPr>
            <a:fld id="{A46037C8-5B0A-4AE1-9877-D75452A8BEB9}" type="slidenum">
              <a:rPr lang="zh-CN" altLang="en-US" smtClean="0"/>
              <a:pPr>
                <a:defRPr/>
              </a:pPr>
              <a:t>26</a:t>
            </a:fld>
            <a:endParaRPr lang="zh-CN" altLang="en-US"/>
          </a:p>
        </p:txBody>
      </p:sp>
    </p:spTree>
    <p:extLst>
      <p:ext uri="{BB962C8B-B14F-4D97-AF65-F5344CB8AC3E}">
        <p14:creationId xmlns:p14="http://schemas.microsoft.com/office/powerpoint/2010/main" val="19584394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加固计算结果</a:t>
            </a:r>
            <a:endParaRPr lang="zh-CN" altLang="en-US" dirty="0"/>
          </a:p>
        </p:txBody>
      </p:sp>
      <p:sp>
        <p:nvSpPr>
          <p:cNvPr id="3" name="内容占位符 2"/>
          <p:cNvSpPr>
            <a:spLocks noGrp="1"/>
          </p:cNvSpPr>
          <p:nvPr>
            <p:ph idx="1"/>
          </p:nvPr>
        </p:nvSpPr>
        <p:spPr/>
        <p:txBody>
          <a:bodyPr/>
          <a:lstStyle/>
          <a:p>
            <a:r>
              <a:rPr lang="zh-CN" altLang="zh-CN" dirty="0"/>
              <a:t>综合抗震能力</a:t>
            </a:r>
            <a:r>
              <a:rPr lang="zh-CN" altLang="zh-CN" dirty="0" smtClean="0"/>
              <a:t>指数</a:t>
            </a:r>
            <a:r>
              <a:rPr lang="zh-CN" altLang="en-US" dirty="0" smtClean="0"/>
              <a:t>大于</a:t>
            </a:r>
            <a:r>
              <a:rPr lang="en-US" altLang="zh-CN" dirty="0"/>
              <a:t>1</a:t>
            </a:r>
            <a:r>
              <a:rPr lang="zh-CN" altLang="en-US" dirty="0" smtClean="0"/>
              <a:t>时满足要求；</a:t>
            </a:r>
            <a:endParaRPr lang="zh-CN" altLang="en-US" dirty="0"/>
          </a:p>
          <a:p>
            <a:r>
              <a:rPr lang="zh-CN" altLang="zh-CN" dirty="0" smtClean="0"/>
              <a:t>各</a:t>
            </a:r>
            <a:r>
              <a:rPr lang="zh-CN" altLang="zh-CN" dirty="0"/>
              <a:t>类方法加固</a:t>
            </a:r>
            <a:r>
              <a:rPr lang="zh-CN" altLang="zh-CN" dirty="0" smtClean="0"/>
              <a:t>后</a:t>
            </a:r>
            <a:r>
              <a:rPr lang="zh-CN" altLang="en-US" dirty="0"/>
              <a:t>柱</a:t>
            </a:r>
            <a:r>
              <a:rPr lang="zh-CN" altLang="zh-CN" dirty="0" smtClean="0"/>
              <a:t>的</a:t>
            </a:r>
            <a:r>
              <a:rPr lang="zh-CN" altLang="en-US" dirty="0" smtClean="0"/>
              <a:t>抗剪</a:t>
            </a:r>
            <a:r>
              <a:rPr lang="zh-CN" altLang="zh-CN" dirty="0" smtClean="0"/>
              <a:t>承载力计算</a:t>
            </a:r>
            <a:r>
              <a:rPr lang="zh-CN" altLang="en-US" dirty="0" smtClean="0"/>
              <a:t>是否满足要求；</a:t>
            </a:r>
            <a:endParaRPr lang="en-US" altLang="zh-CN" dirty="0" smtClean="0"/>
          </a:p>
          <a:p>
            <a:r>
              <a:rPr lang="zh-CN" altLang="zh-CN" dirty="0"/>
              <a:t>各类方法加固</a:t>
            </a:r>
            <a:r>
              <a:rPr lang="zh-CN" altLang="zh-CN" dirty="0" smtClean="0"/>
              <a:t>后</a:t>
            </a:r>
            <a:r>
              <a:rPr lang="zh-CN" altLang="en-US" dirty="0" smtClean="0"/>
              <a:t>梁</a:t>
            </a:r>
            <a:r>
              <a:rPr lang="zh-CN" altLang="zh-CN" dirty="0" smtClean="0"/>
              <a:t>的承载力</a:t>
            </a:r>
            <a:r>
              <a:rPr lang="zh-CN" altLang="zh-CN" dirty="0"/>
              <a:t>计算</a:t>
            </a:r>
            <a:r>
              <a:rPr lang="zh-CN" altLang="en-US" dirty="0"/>
              <a:t>是否满足要求；</a:t>
            </a:r>
          </a:p>
          <a:p>
            <a:endParaRPr lang="zh-CN" altLang="en-US" dirty="0"/>
          </a:p>
        </p:txBody>
      </p:sp>
      <p:sp>
        <p:nvSpPr>
          <p:cNvPr id="4" name="灯片编号占位符 3"/>
          <p:cNvSpPr>
            <a:spLocks noGrp="1"/>
          </p:cNvSpPr>
          <p:nvPr>
            <p:ph type="sldNum" sz="quarter" idx="12"/>
          </p:nvPr>
        </p:nvSpPr>
        <p:spPr/>
        <p:txBody>
          <a:bodyPr/>
          <a:lstStyle/>
          <a:p>
            <a:pPr>
              <a:defRPr/>
            </a:pPr>
            <a:fld id="{A46037C8-5B0A-4AE1-9877-D75452A8BEB9}" type="slidenum">
              <a:rPr lang="zh-CN" altLang="en-US" smtClean="0"/>
              <a:pPr>
                <a:defRPr/>
              </a:pPr>
              <a:t>27</a:t>
            </a:fld>
            <a:endParaRPr lang="zh-CN" altLang="en-US"/>
          </a:p>
        </p:txBody>
      </p:sp>
    </p:spTree>
    <p:extLst>
      <p:ext uri="{BB962C8B-B14F-4D97-AF65-F5344CB8AC3E}">
        <p14:creationId xmlns:p14="http://schemas.microsoft.com/office/powerpoint/2010/main" val="29445885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另一种相对简单的考虑实配钢筋的操作</a:t>
            </a:r>
            <a:endParaRPr lang="zh-CN" altLang="en-US" dirty="0"/>
          </a:p>
        </p:txBody>
      </p:sp>
      <p:sp>
        <p:nvSpPr>
          <p:cNvPr id="3" name="内容占位符 2"/>
          <p:cNvSpPr>
            <a:spLocks noGrp="1"/>
          </p:cNvSpPr>
          <p:nvPr>
            <p:ph idx="1"/>
          </p:nvPr>
        </p:nvSpPr>
        <p:spPr/>
        <p:txBody>
          <a:bodyPr/>
          <a:lstStyle/>
          <a:p>
            <a:r>
              <a:rPr lang="zh-CN" altLang="zh-CN" dirty="0"/>
              <a:t>鉴定加固</a:t>
            </a:r>
            <a:r>
              <a:rPr lang="zh-CN" altLang="en-US" dirty="0"/>
              <a:t>设计过程中</a:t>
            </a:r>
            <a:r>
              <a:rPr lang="zh-CN" altLang="zh-CN" dirty="0"/>
              <a:t>输入实配钢筋是一件繁重的工作</a:t>
            </a:r>
            <a:r>
              <a:rPr lang="zh-CN" altLang="en-US" dirty="0"/>
              <a:t>，</a:t>
            </a:r>
            <a:r>
              <a:rPr lang="zh-CN" altLang="zh-CN" dirty="0"/>
              <a:t>用户可采用“构件验算”</a:t>
            </a:r>
            <a:r>
              <a:rPr lang="zh-CN" altLang="en-US" dirty="0"/>
              <a:t>功能</a:t>
            </a:r>
            <a:r>
              <a:rPr lang="zh-CN" altLang="zh-CN" dirty="0"/>
              <a:t>省去输入实配钢筋的</a:t>
            </a:r>
            <a:r>
              <a:rPr lang="zh-CN" altLang="zh-CN" dirty="0" smtClean="0"/>
              <a:t>工作</a:t>
            </a:r>
            <a:r>
              <a:rPr lang="zh-CN" altLang="en-US" dirty="0" smtClean="0"/>
              <a:t>；</a:t>
            </a:r>
            <a:endParaRPr lang="en-US" altLang="zh-CN" dirty="0" smtClean="0"/>
          </a:p>
          <a:p>
            <a:r>
              <a:rPr lang="zh-CN" altLang="zh-CN" dirty="0"/>
              <a:t>相对简化的鉴定、加固操作</a:t>
            </a:r>
            <a:r>
              <a:rPr lang="zh-CN" altLang="zh-CN" dirty="0" smtClean="0"/>
              <a:t>是</a:t>
            </a:r>
            <a:r>
              <a:rPr lang="zh-CN" altLang="en-US" dirty="0" smtClean="0"/>
              <a:t>：</a:t>
            </a:r>
            <a:r>
              <a:rPr lang="zh-CN" altLang="zh-CN" dirty="0" smtClean="0"/>
              <a:t>仅</a:t>
            </a:r>
            <a:r>
              <a:rPr lang="zh-CN" altLang="zh-CN" dirty="0"/>
              <a:t>挑选重点构件录入实配钢筋进行验算，而对一般构件可以省去录入实配钢筋的繁琐操作。对重点构件的鉴定、加固验算即可</a:t>
            </a:r>
            <a:r>
              <a:rPr lang="zh-CN" altLang="zh-CN" dirty="0" smtClean="0"/>
              <a:t>使用</a:t>
            </a:r>
            <a:r>
              <a:rPr lang="zh-CN" altLang="en-US" dirty="0" smtClean="0"/>
              <a:t>设计结果菜单下</a:t>
            </a:r>
            <a:r>
              <a:rPr lang="zh-CN" altLang="zh-CN" dirty="0" smtClean="0"/>
              <a:t>的</a:t>
            </a:r>
            <a:r>
              <a:rPr lang="zh-CN" altLang="zh-CN" dirty="0"/>
              <a:t>单构件的鉴定、加固工具箱</a:t>
            </a:r>
            <a:r>
              <a:rPr lang="zh-CN" altLang="zh-CN" dirty="0" smtClean="0"/>
              <a:t>，</a:t>
            </a:r>
            <a:r>
              <a:rPr lang="zh-CN" altLang="en-US" dirty="0" smtClean="0"/>
              <a:t>工具箱对话框可输入实配钢筋；</a:t>
            </a:r>
            <a:endParaRPr lang="en-US" altLang="zh-CN" dirty="0" smtClean="0"/>
          </a:p>
          <a:p>
            <a:r>
              <a:rPr lang="zh-CN" altLang="zh-CN" dirty="0" smtClean="0"/>
              <a:t>对</a:t>
            </a:r>
            <a:r>
              <a:rPr lang="zh-CN" altLang="zh-CN" dirty="0"/>
              <a:t>重点构件按照实配钢筋验算。</a:t>
            </a:r>
          </a:p>
          <a:p>
            <a:endParaRPr lang="en-US" altLang="zh-CN" dirty="0"/>
          </a:p>
          <a:p>
            <a:endParaRPr lang="zh-CN" altLang="en-US" dirty="0"/>
          </a:p>
        </p:txBody>
      </p:sp>
      <p:sp>
        <p:nvSpPr>
          <p:cNvPr id="4" name="灯片编号占位符 3"/>
          <p:cNvSpPr>
            <a:spLocks noGrp="1"/>
          </p:cNvSpPr>
          <p:nvPr>
            <p:ph type="sldNum" sz="quarter" idx="12"/>
          </p:nvPr>
        </p:nvSpPr>
        <p:spPr/>
        <p:txBody>
          <a:bodyPr/>
          <a:lstStyle/>
          <a:p>
            <a:pPr>
              <a:defRPr/>
            </a:pPr>
            <a:fld id="{A46037C8-5B0A-4AE1-9877-D75452A8BEB9}" type="slidenum">
              <a:rPr lang="zh-CN" altLang="en-US" smtClean="0"/>
              <a:pPr>
                <a:defRPr/>
              </a:pPr>
              <a:t>28</a:t>
            </a:fld>
            <a:endParaRPr lang="zh-CN" altLang="en-US"/>
          </a:p>
        </p:txBody>
      </p:sp>
    </p:spTree>
    <p:extLst>
      <p:ext uri="{BB962C8B-B14F-4D97-AF65-F5344CB8AC3E}">
        <p14:creationId xmlns:p14="http://schemas.microsoft.com/office/powerpoint/2010/main" val="12338828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设计结果中增加“构件验算” 功能</a:t>
            </a:r>
            <a:endParaRPr lang="zh-CN" altLang="en-US" dirty="0"/>
          </a:p>
        </p:txBody>
      </p:sp>
      <p:sp>
        <p:nvSpPr>
          <p:cNvPr id="3" name="内容占位符 2"/>
          <p:cNvSpPr>
            <a:spLocks noGrp="1"/>
          </p:cNvSpPr>
          <p:nvPr>
            <p:ph idx="1"/>
          </p:nvPr>
        </p:nvSpPr>
        <p:spPr/>
        <p:txBody>
          <a:bodyPr/>
          <a:lstStyle/>
          <a:p>
            <a:r>
              <a:rPr lang="zh-CN" altLang="zh-CN" sz="2000" dirty="0" smtClean="0"/>
              <a:t>操作步骤：</a:t>
            </a:r>
            <a:r>
              <a:rPr lang="zh-CN" altLang="en-US" sz="2000" dirty="0" smtClean="0"/>
              <a:t>以鉴定过程为例，</a:t>
            </a:r>
            <a:r>
              <a:rPr lang="zh-CN" altLang="zh-CN" sz="2000" dirty="0" smtClean="0"/>
              <a:t>结构计算后在梁和柱施工图菜单用“批量出图”自动生成所有梁柱的钢筋</a:t>
            </a:r>
            <a:r>
              <a:rPr lang="zh-CN" altLang="en-US" sz="2000" dirty="0" smtClean="0"/>
              <a:t>实配</a:t>
            </a:r>
            <a:r>
              <a:rPr lang="zh-CN" altLang="zh-CN" sz="2000" dirty="0" smtClean="0"/>
              <a:t>信息，但是他与鉴定工程的实配钢筋肯定不同。</a:t>
            </a:r>
            <a:endParaRPr lang="en-US" altLang="zh-CN" sz="2000" dirty="0" smtClean="0"/>
          </a:p>
          <a:p>
            <a:r>
              <a:rPr lang="zh-CN" altLang="zh-CN" sz="2000" dirty="0" smtClean="0"/>
              <a:t>用户</a:t>
            </a:r>
            <a:r>
              <a:rPr lang="zh-CN" altLang="en-US" sz="2000" dirty="0" smtClean="0"/>
              <a:t>可在</a:t>
            </a:r>
            <a:r>
              <a:rPr lang="zh-CN" altLang="zh-CN" sz="2000" dirty="0" smtClean="0"/>
              <a:t>鉴定计算完成后，使用鉴定加固菜单下的“构件验算”输入实配钢筋进行验算。</a:t>
            </a:r>
            <a:endParaRPr lang="en-US" altLang="zh-CN" sz="2000" dirty="0" smtClean="0"/>
          </a:p>
          <a:p>
            <a:r>
              <a:rPr lang="zh-CN" altLang="zh-CN" sz="2000" dirty="0" smtClean="0"/>
              <a:t>例如</a:t>
            </a:r>
            <a:r>
              <a:rPr lang="zh-CN" altLang="zh-CN" sz="2000" dirty="0"/>
              <a:t>选择某根柱后，选择正截面的</a:t>
            </a:r>
            <a:r>
              <a:rPr lang="en-US" altLang="zh-CN" sz="2000" dirty="0"/>
              <a:t>X</a:t>
            </a:r>
            <a:r>
              <a:rPr lang="zh-CN" altLang="zh-CN" sz="2000" dirty="0"/>
              <a:t>配筋验算，弹出所选构件的参数对话框，列出计算所需的所有</a:t>
            </a:r>
            <a:r>
              <a:rPr lang="zh-CN" altLang="zh-CN" sz="2000" dirty="0" smtClean="0"/>
              <a:t>参数</a:t>
            </a:r>
            <a:r>
              <a:rPr lang="zh-CN" altLang="en-US" sz="2000" dirty="0"/>
              <a:t>。</a:t>
            </a:r>
            <a:r>
              <a:rPr lang="zh-CN" altLang="zh-CN" sz="2000" dirty="0" smtClean="0"/>
              <a:t>用户</a:t>
            </a:r>
            <a:r>
              <a:rPr lang="zh-CN" altLang="zh-CN" sz="2000" dirty="0"/>
              <a:t>可在实配钢筋输入</a:t>
            </a:r>
            <a:r>
              <a:rPr lang="zh-CN" altLang="zh-CN" sz="2000" dirty="0" smtClean="0"/>
              <a:t>框输入</a:t>
            </a:r>
            <a:r>
              <a:rPr lang="zh-CN" altLang="zh-CN" sz="2000" dirty="0"/>
              <a:t>实际工程的实配钢筋，点计算按钮后即弹出计算结果。</a:t>
            </a:r>
          </a:p>
          <a:p>
            <a:endParaRPr lang="zh-CN" altLang="zh-CN" dirty="0"/>
          </a:p>
        </p:txBody>
      </p:sp>
      <p:sp>
        <p:nvSpPr>
          <p:cNvPr id="4" name="灯片编号占位符 3"/>
          <p:cNvSpPr>
            <a:spLocks noGrp="1"/>
          </p:cNvSpPr>
          <p:nvPr>
            <p:ph type="sldNum" sz="quarter" idx="12"/>
          </p:nvPr>
        </p:nvSpPr>
        <p:spPr/>
        <p:txBody>
          <a:bodyPr/>
          <a:lstStyle/>
          <a:p>
            <a:pPr>
              <a:defRPr/>
            </a:pPr>
            <a:fld id="{A46037C8-5B0A-4AE1-9877-D75452A8BEB9}" type="slidenum">
              <a:rPr lang="zh-CN" altLang="en-US" smtClean="0"/>
              <a:pPr>
                <a:defRPr/>
              </a:pPr>
              <a:t>29</a:t>
            </a:fld>
            <a:endParaRPr lang="zh-CN" altLang="en-US"/>
          </a:p>
        </p:txBody>
      </p:sp>
    </p:spTree>
    <p:extLst>
      <p:ext uri="{BB962C8B-B14F-4D97-AF65-F5344CB8AC3E}">
        <p14:creationId xmlns:p14="http://schemas.microsoft.com/office/powerpoint/2010/main" val="22099030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混凝土结构鉴定加固操作流程</a:t>
            </a:r>
            <a:endParaRPr lang="zh-CN" altLang="en-US" dirty="0"/>
          </a:p>
        </p:txBody>
      </p:sp>
      <p:sp>
        <p:nvSpPr>
          <p:cNvPr id="3" name="内容占位符 2"/>
          <p:cNvSpPr>
            <a:spLocks noGrp="1"/>
          </p:cNvSpPr>
          <p:nvPr>
            <p:ph idx="1"/>
          </p:nvPr>
        </p:nvSpPr>
        <p:spPr>
          <a:xfrm>
            <a:off x="457200" y="1200156"/>
            <a:ext cx="8435280" cy="3394075"/>
          </a:xfrm>
        </p:spPr>
        <p:txBody>
          <a:bodyPr/>
          <a:lstStyle/>
          <a:p>
            <a:r>
              <a:rPr lang="zh-CN" altLang="en-US" sz="2000" dirty="0" smtClean="0"/>
              <a:t>一、准备工作。</a:t>
            </a:r>
            <a:endParaRPr lang="en-US" altLang="zh-CN" sz="2000" dirty="0" smtClean="0"/>
          </a:p>
          <a:p>
            <a:pPr marL="0" indent="0">
              <a:buNone/>
            </a:pPr>
            <a:r>
              <a:rPr lang="en-US" altLang="zh-CN" sz="2000" dirty="0" smtClean="0"/>
              <a:t>               1</a:t>
            </a:r>
            <a:r>
              <a:rPr lang="zh-CN" altLang="en-US" sz="2000" dirty="0" smtClean="0"/>
              <a:t>模型</a:t>
            </a:r>
            <a:r>
              <a:rPr lang="en-US" altLang="zh-CN" sz="2000" dirty="0" smtClean="0"/>
              <a:t> 2</a:t>
            </a:r>
            <a:r>
              <a:rPr lang="zh-CN" altLang="en-US" sz="2000" dirty="0" smtClean="0"/>
              <a:t>计算 </a:t>
            </a:r>
            <a:r>
              <a:rPr lang="en-US" altLang="zh-CN" sz="2000" dirty="0" smtClean="0"/>
              <a:t>3</a:t>
            </a:r>
            <a:r>
              <a:rPr lang="zh-CN" altLang="en-US" sz="2000" dirty="0" smtClean="0"/>
              <a:t>施工图导图</a:t>
            </a:r>
            <a:endParaRPr lang="en-US" altLang="zh-CN" sz="2000" dirty="0" smtClean="0"/>
          </a:p>
          <a:p>
            <a:r>
              <a:rPr lang="zh-CN" altLang="en-US" sz="2000" dirty="0" smtClean="0"/>
              <a:t>二、结构鉴定。</a:t>
            </a:r>
            <a:endParaRPr lang="en-US" altLang="zh-CN" sz="2000" dirty="0" smtClean="0"/>
          </a:p>
          <a:p>
            <a:pPr marL="0" indent="0">
              <a:buNone/>
            </a:pPr>
            <a:r>
              <a:rPr lang="en-US" altLang="zh-CN" sz="2000" dirty="0"/>
              <a:t> </a:t>
            </a:r>
            <a:r>
              <a:rPr lang="en-US" altLang="zh-CN" sz="2000" dirty="0" smtClean="0"/>
              <a:t>              1</a:t>
            </a:r>
            <a:r>
              <a:rPr lang="zh-CN" altLang="en-US" sz="2000" dirty="0" smtClean="0"/>
              <a:t>模型（材料、荷载）</a:t>
            </a:r>
            <a:r>
              <a:rPr lang="en-US" altLang="zh-CN" sz="2000" dirty="0" smtClean="0"/>
              <a:t>2</a:t>
            </a:r>
            <a:r>
              <a:rPr lang="zh-CN" altLang="en-US" sz="2000" dirty="0" smtClean="0"/>
              <a:t>计算（勾选鉴定加固）</a:t>
            </a:r>
            <a:r>
              <a:rPr lang="en-US" altLang="zh-CN" sz="2000" dirty="0" smtClean="0"/>
              <a:t>3</a:t>
            </a:r>
            <a:r>
              <a:rPr lang="zh-CN" altLang="en-US" sz="2000" dirty="0" smtClean="0"/>
              <a:t>鉴定结果</a:t>
            </a:r>
            <a:endParaRPr lang="en-US" altLang="zh-CN" sz="2000" dirty="0" smtClean="0"/>
          </a:p>
          <a:p>
            <a:r>
              <a:rPr lang="zh-CN" altLang="en-US" sz="2000" dirty="0" smtClean="0"/>
              <a:t>三、结构加固。</a:t>
            </a:r>
            <a:endParaRPr lang="en-US" altLang="zh-CN" sz="2000" dirty="0" smtClean="0"/>
          </a:p>
          <a:p>
            <a:pPr marL="0" indent="0">
              <a:buNone/>
            </a:pPr>
            <a:r>
              <a:rPr lang="en-US" altLang="zh-CN" sz="2000" dirty="0"/>
              <a:t> </a:t>
            </a:r>
            <a:r>
              <a:rPr lang="en-US" altLang="zh-CN" sz="2000" dirty="0" smtClean="0"/>
              <a:t>              1</a:t>
            </a:r>
            <a:r>
              <a:rPr lang="zh-CN" altLang="en-US" sz="2000" dirty="0" smtClean="0"/>
              <a:t>模型（加固方案）</a:t>
            </a:r>
            <a:r>
              <a:rPr lang="en-US" altLang="zh-CN" sz="2000" dirty="0" smtClean="0"/>
              <a:t>2</a:t>
            </a:r>
            <a:r>
              <a:rPr lang="zh-CN" altLang="en-US" sz="2000" dirty="0" smtClean="0"/>
              <a:t>计算（勾选鉴定加固）</a:t>
            </a:r>
            <a:r>
              <a:rPr lang="en-US" altLang="zh-CN" sz="2000" dirty="0" smtClean="0"/>
              <a:t>3</a:t>
            </a:r>
            <a:r>
              <a:rPr lang="zh-CN" altLang="en-US" sz="2000" dirty="0" smtClean="0"/>
              <a:t>加固结果</a:t>
            </a:r>
            <a:endParaRPr lang="zh-CN" altLang="en-US" dirty="0"/>
          </a:p>
        </p:txBody>
      </p:sp>
      <p:sp>
        <p:nvSpPr>
          <p:cNvPr id="4" name="灯片编号占位符 3"/>
          <p:cNvSpPr>
            <a:spLocks noGrp="1"/>
          </p:cNvSpPr>
          <p:nvPr>
            <p:ph type="sldNum" sz="quarter" idx="12"/>
          </p:nvPr>
        </p:nvSpPr>
        <p:spPr/>
        <p:txBody>
          <a:bodyPr/>
          <a:lstStyle/>
          <a:p>
            <a:pPr>
              <a:defRPr/>
            </a:pPr>
            <a:fld id="{A46037C8-5B0A-4AE1-9877-D75452A8BEB9}" type="slidenum">
              <a:rPr lang="zh-CN" altLang="en-US" smtClean="0"/>
              <a:pPr>
                <a:defRPr/>
              </a:pPr>
              <a:t>3</a:t>
            </a:fld>
            <a:endParaRPr lang="zh-CN" altLang="en-US"/>
          </a:p>
        </p:txBody>
      </p:sp>
    </p:spTree>
    <p:extLst>
      <p:ext uri="{BB962C8B-B14F-4D97-AF65-F5344CB8AC3E}">
        <p14:creationId xmlns:p14="http://schemas.microsoft.com/office/powerpoint/2010/main" val="25755348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设计结果中增加“构件验算” 功能</a:t>
            </a:r>
          </a:p>
        </p:txBody>
      </p:sp>
      <p:sp>
        <p:nvSpPr>
          <p:cNvPr id="4" name="灯片编号占位符 3"/>
          <p:cNvSpPr>
            <a:spLocks noGrp="1"/>
          </p:cNvSpPr>
          <p:nvPr>
            <p:ph type="sldNum" sz="quarter" idx="12"/>
          </p:nvPr>
        </p:nvSpPr>
        <p:spPr/>
        <p:txBody>
          <a:bodyPr/>
          <a:lstStyle/>
          <a:p>
            <a:pPr>
              <a:defRPr/>
            </a:pPr>
            <a:fld id="{A46037C8-5B0A-4AE1-9877-D75452A8BEB9}" type="slidenum">
              <a:rPr lang="zh-CN" altLang="en-US" smtClean="0"/>
              <a:pPr>
                <a:defRPr/>
              </a:pPr>
              <a:t>30</a:t>
            </a:fld>
            <a:endParaRPr lang="zh-CN" altLang="en-US"/>
          </a:p>
        </p:txBody>
      </p:sp>
      <p:pic>
        <p:nvPicPr>
          <p:cNvPr id="5" name="内容占位符 4"/>
          <p:cNvPicPr>
            <a:picLocks noGrp="1"/>
          </p:cNvPicPr>
          <p:nvPr>
            <p:ph idx="1"/>
          </p:nvPr>
        </p:nvPicPr>
        <p:blipFill>
          <a:blip r:embed="rId2" cstate="print"/>
          <a:stretch>
            <a:fillRect/>
          </a:stretch>
        </p:blipFill>
        <p:spPr>
          <a:xfrm>
            <a:off x="1043608" y="1063625"/>
            <a:ext cx="6552728" cy="3978281"/>
          </a:xfrm>
          <a:prstGeom prst="rect">
            <a:avLst/>
          </a:prstGeom>
          <a:ln>
            <a:solidFill>
              <a:schemeClr val="accent1"/>
            </a:solidFill>
          </a:ln>
        </p:spPr>
      </p:pic>
    </p:spTree>
    <p:extLst>
      <p:ext uri="{BB962C8B-B14F-4D97-AF65-F5344CB8AC3E}">
        <p14:creationId xmlns:p14="http://schemas.microsoft.com/office/powerpoint/2010/main" val="11829329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设计结果中增加“构件验算” 功能</a:t>
            </a:r>
          </a:p>
        </p:txBody>
      </p:sp>
      <p:sp>
        <p:nvSpPr>
          <p:cNvPr id="4" name="灯片编号占位符 3"/>
          <p:cNvSpPr>
            <a:spLocks noGrp="1"/>
          </p:cNvSpPr>
          <p:nvPr>
            <p:ph type="sldNum" sz="quarter" idx="12"/>
          </p:nvPr>
        </p:nvSpPr>
        <p:spPr/>
        <p:txBody>
          <a:bodyPr/>
          <a:lstStyle/>
          <a:p>
            <a:pPr>
              <a:defRPr/>
            </a:pPr>
            <a:fld id="{A46037C8-5B0A-4AE1-9877-D75452A8BEB9}" type="slidenum">
              <a:rPr lang="zh-CN" altLang="en-US" smtClean="0"/>
              <a:pPr>
                <a:defRPr/>
              </a:pPr>
              <a:t>31</a:t>
            </a:fld>
            <a:endParaRPr lang="zh-CN" altLang="en-US"/>
          </a:p>
        </p:txBody>
      </p:sp>
      <p:pic>
        <p:nvPicPr>
          <p:cNvPr id="5" name="内容占位符 4"/>
          <p:cNvPicPr>
            <a:picLocks noGrp="1"/>
          </p:cNvPicPr>
          <p:nvPr>
            <p:ph idx="1"/>
          </p:nvPr>
        </p:nvPicPr>
        <p:blipFill>
          <a:blip r:embed="rId2" cstate="print"/>
          <a:stretch>
            <a:fillRect/>
          </a:stretch>
        </p:blipFill>
        <p:spPr>
          <a:xfrm>
            <a:off x="4001086" y="2480710"/>
            <a:ext cx="4685714" cy="1238095"/>
          </a:xfrm>
          <a:prstGeom prst="rect">
            <a:avLst/>
          </a:prstGeom>
          <a:ln>
            <a:solidFill>
              <a:schemeClr val="accent1"/>
            </a:solidFill>
          </a:ln>
        </p:spPr>
      </p:pic>
      <p:pic>
        <p:nvPicPr>
          <p:cNvPr id="6" name="图片 5" descr="C:\Users\AB\AppData\Local\Temp\SNAGHTML79a319.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60" y="1157611"/>
            <a:ext cx="3265805" cy="3884295"/>
          </a:xfrm>
          <a:prstGeom prst="rect">
            <a:avLst/>
          </a:prstGeom>
          <a:ln>
            <a:solidFill>
              <a:schemeClr val="accent1"/>
            </a:solidFill>
          </a:ln>
        </p:spPr>
      </p:pic>
    </p:spTree>
    <p:extLst>
      <p:ext uri="{BB962C8B-B14F-4D97-AF65-F5344CB8AC3E}">
        <p14:creationId xmlns:p14="http://schemas.microsoft.com/office/powerpoint/2010/main" val="277387572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51470"/>
            <a:ext cx="8229600" cy="857250"/>
          </a:xfrm>
        </p:spPr>
        <p:txBody>
          <a:bodyPr/>
          <a:lstStyle/>
          <a:p>
            <a:r>
              <a:rPr lang="zh-CN" altLang="en-US" dirty="0"/>
              <a:t>可对混凝土加固构件提供</a:t>
            </a:r>
            <a:r>
              <a:rPr lang="zh-CN" altLang="en-US" dirty="0" smtClean="0"/>
              <a:t>加固施工图</a:t>
            </a:r>
            <a:endParaRPr lang="zh-CN" altLang="en-US" dirty="0"/>
          </a:p>
        </p:txBody>
      </p:sp>
      <p:sp>
        <p:nvSpPr>
          <p:cNvPr id="3" name="内容占位符 2"/>
          <p:cNvSpPr>
            <a:spLocks noGrp="1"/>
          </p:cNvSpPr>
          <p:nvPr>
            <p:ph idx="1"/>
          </p:nvPr>
        </p:nvSpPr>
        <p:spPr>
          <a:xfrm>
            <a:off x="539552" y="843558"/>
            <a:ext cx="8229600" cy="3394075"/>
          </a:xfrm>
        </p:spPr>
        <p:txBody>
          <a:bodyPr/>
          <a:lstStyle/>
          <a:p>
            <a:r>
              <a:rPr lang="zh-CN" altLang="en-US" sz="2000" dirty="0" smtClean="0">
                <a:latin typeface="+mn-ea"/>
              </a:rPr>
              <a:t>软件依据图集</a:t>
            </a:r>
            <a:r>
              <a:rPr lang="en-US" altLang="zh-CN" sz="2000" dirty="0" smtClean="0">
                <a:latin typeface="+mn-ea"/>
              </a:rPr>
              <a:t>《</a:t>
            </a:r>
            <a:r>
              <a:rPr lang="zh-CN" altLang="en-US" sz="2000" dirty="0" smtClean="0">
                <a:latin typeface="+mn-ea"/>
              </a:rPr>
              <a:t>建筑结构加固施工图设计表示方法</a:t>
            </a:r>
            <a:r>
              <a:rPr lang="en-US" altLang="zh-CN" sz="2000" dirty="0" smtClean="0">
                <a:latin typeface="+mn-ea"/>
              </a:rPr>
              <a:t>》SG111-1~2</a:t>
            </a:r>
            <a:r>
              <a:rPr lang="zh-CN" altLang="en-US" sz="2000" dirty="0" smtClean="0">
                <a:latin typeface="+mn-ea"/>
              </a:rPr>
              <a:t>在梁柱施工图里提供了绘制加固施工图的功能。</a:t>
            </a:r>
            <a:endParaRPr lang="zh-CN" altLang="en-US" sz="2000" dirty="0">
              <a:latin typeface="+mn-ea"/>
            </a:endParaRPr>
          </a:p>
        </p:txBody>
      </p:sp>
      <p:sp>
        <p:nvSpPr>
          <p:cNvPr id="4" name="灯片编号占位符 3"/>
          <p:cNvSpPr>
            <a:spLocks noGrp="1"/>
          </p:cNvSpPr>
          <p:nvPr>
            <p:ph type="sldNum" sz="quarter" idx="12"/>
          </p:nvPr>
        </p:nvSpPr>
        <p:spPr/>
        <p:txBody>
          <a:bodyPr/>
          <a:lstStyle/>
          <a:p>
            <a:pPr>
              <a:defRPr/>
            </a:pPr>
            <a:fld id="{A46037C8-5B0A-4AE1-9877-D75452A8BEB9}" type="slidenum">
              <a:rPr lang="zh-CN" altLang="en-US" smtClean="0"/>
              <a:pPr>
                <a:defRPr/>
              </a:pPr>
              <a:t>32</a:t>
            </a:fld>
            <a:endParaRPr lang="zh-CN" altLang="en-US"/>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5441676" y="1344884"/>
            <a:ext cx="2646296" cy="3528392"/>
          </a:xfrm>
          <a:prstGeom prst="rect">
            <a:avLst/>
          </a:prstGeom>
        </p:spPr>
      </p:pic>
      <p:pic>
        <p:nvPicPr>
          <p:cNvPr id="1028" name="Picture 4"/>
          <p:cNvPicPr>
            <a:picLocks noChangeAspect="1" noChangeArrowheads="1"/>
          </p:cNvPicPr>
          <p:nvPr/>
        </p:nvPicPr>
        <p:blipFill>
          <a:blip r:embed="rId3" cstate="print"/>
          <a:srcRect/>
          <a:stretch>
            <a:fillRect/>
          </a:stretch>
        </p:blipFill>
        <p:spPr bwMode="auto">
          <a:xfrm>
            <a:off x="285720" y="1785932"/>
            <a:ext cx="4214842" cy="1239608"/>
          </a:xfrm>
          <a:prstGeom prst="rect">
            <a:avLst/>
          </a:prstGeom>
          <a:noFill/>
          <a:ln w="9525">
            <a:noFill/>
            <a:miter lim="800000"/>
            <a:headEnd/>
            <a:tailEnd/>
          </a:ln>
          <a:effectLst/>
        </p:spPr>
      </p:pic>
      <p:pic>
        <p:nvPicPr>
          <p:cNvPr id="1030" name="Picture 6"/>
          <p:cNvPicPr>
            <a:picLocks noChangeAspect="1" noChangeArrowheads="1"/>
          </p:cNvPicPr>
          <p:nvPr/>
        </p:nvPicPr>
        <p:blipFill>
          <a:blip r:embed="rId4" cstate="print"/>
          <a:srcRect/>
          <a:stretch>
            <a:fillRect/>
          </a:stretch>
        </p:blipFill>
        <p:spPr bwMode="auto">
          <a:xfrm>
            <a:off x="285720" y="3158451"/>
            <a:ext cx="4214842" cy="1270687"/>
          </a:xfrm>
          <a:prstGeom prst="rect">
            <a:avLst/>
          </a:prstGeom>
          <a:noFill/>
          <a:ln w="9525">
            <a:noFill/>
            <a:miter lim="800000"/>
            <a:headEnd/>
            <a:tailEnd/>
          </a:ln>
          <a:effectLst/>
        </p:spPr>
      </p:pic>
    </p:spTree>
    <p:extLst>
      <p:ext uri="{BB962C8B-B14F-4D97-AF65-F5344CB8AC3E}">
        <p14:creationId xmlns:p14="http://schemas.microsoft.com/office/powerpoint/2010/main" val="120219729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lvl="3"/>
            <a:r>
              <a:rPr lang="zh-CN" altLang="zh-CN" sz="3200" kern="1200" dirty="0">
                <a:solidFill>
                  <a:srgbClr val="C00000"/>
                </a:solidFill>
                <a:latin typeface="隶书" pitchFamily="49" charset="-122"/>
                <a:ea typeface="隶书" pitchFamily="49" charset="-122"/>
                <a:cs typeface="+mj-cs"/>
              </a:rPr>
              <a:t>混凝土柱</a:t>
            </a:r>
            <a:r>
              <a:rPr lang="zh-CN" altLang="zh-CN" sz="3200" kern="1200" dirty="0" smtClean="0">
                <a:solidFill>
                  <a:srgbClr val="C00000"/>
                </a:solidFill>
                <a:latin typeface="隶书" pitchFamily="49" charset="-122"/>
                <a:ea typeface="隶书" pitchFamily="49" charset="-122"/>
                <a:cs typeface="+mj-cs"/>
              </a:rPr>
              <a:t>加固</a:t>
            </a:r>
            <a:r>
              <a:rPr lang="zh-CN" altLang="en-US" sz="3200" kern="1200" dirty="0" smtClean="0">
                <a:solidFill>
                  <a:srgbClr val="C00000"/>
                </a:solidFill>
                <a:latin typeface="隶书" pitchFamily="49" charset="-122"/>
                <a:ea typeface="隶书" pitchFamily="49" charset="-122"/>
                <a:cs typeface="+mj-cs"/>
              </a:rPr>
              <a:t>施工图</a:t>
            </a:r>
            <a:endParaRPr lang="zh-CN" altLang="en-US" sz="3200" kern="1200" dirty="0">
              <a:solidFill>
                <a:srgbClr val="C00000"/>
              </a:solidFill>
              <a:latin typeface="隶书" pitchFamily="49" charset="-122"/>
              <a:ea typeface="隶书" pitchFamily="49" charset="-122"/>
              <a:cs typeface="+mj-cs"/>
            </a:endParaRPr>
          </a:p>
        </p:txBody>
      </p:sp>
      <p:sp>
        <p:nvSpPr>
          <p:cNvPr id="3" name="内容占位符 2"/>
          <p:cNvSpPr>
            <a:spLocks noGrp="1"/>
          </p:cNvSpPr>
          <p:nvPr>
            <p:ph idx="1"/>
          </p:nvPr>
        </p:nvSpPr>
        <p:spPr/>
        <p:txBody>
          <a:bodyPr/>
          <a:lstStyle/>
          <a:p>
            <a:r>
              <a:rPr lang="zh-CN" altLang="en-US" dirty="0" smtClean="0"/>
              <a:t>增大截面加固法</a:t>
            </a:r>
            <a:endParaRPr lang="en-US" altLang="zh-CN" dirty="0" smtClean="0"/>
          </a:p>
          <a:p>
            <a:r>
              <a:rPr lang="zh-CN" altLang="en-US" dirty="0" smtClean="0"/>
              <a:t>外包钢加固法</a:t>
            </a:r>
            <a:endParaRPr lang="en-US" altLang="zh-CN" dirty="0" smtClean="0"/>
          </a:p>
          <a:p>
            <a:r>
              <a:rPr lang="zh-CN" altLang="en-US" dirty="0" smtClean="0"/>
              <a:t>碳纤维加固法</a:t>
            </a:r>
            <a:endParaRPr lang="zh-CN" altLang="en-US" dirty="0"/>
          </a:p>
        </p:txBody>
      </p:sp>
      <p:sp>
        <p:nvSpPr>
          <p:cNvPr id="4" name="灯片编号占位符 3"/>
          <p:cNvSpPr>
            <a:spLocks noGrp="1"/>
          </p:cNvSpPr>
          <p:nvPr>
            <p:ph type="sldNum" sz="quarter" idx="12"/>
          </p:nvPr>
        </p:nvSpPr>
        <p:spPr/>
        <p:txBody>
          <a:bodyPr/>
          <a:lstStyle/>
          <a:p>
            <a:pPr>
              <a:defRPr/>
            </a:pPr>
            <a:fld id="{A46037C8-5B0A-4AE1-9877-D75452A8BEB9}" type="slidenum">
              <a:rPr lang="zh-CN" altLang="en-US" smtClean="0"/>
              <a:pPr>
                <a:defRPr/>
              </a:pPr>
              <a:t>33</a:t>
            </a:fld>
            <a:endParaRPr lang="zh-CN" altLang="en-US"/>
          </a:p>
        </p:txBody>
      </p:sp>
    </p:spTree>
    <p:extLst>
      <p:ext uri="{BB962C8B-B14F-4D97-AF65-F5344CB8AC3E}">
        <p14:creationId xmlns:p14="http://schemas.microsoft.com/office/powerpoint/2010/main" val="118154420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混凝土柱加固施工图</a:t>
            </a:r>
            <a:r>
              <a:rPr lang="en-US" altLang="zh-CN" dirty="0" smtClean="0"/>
              <a:t/>
            </a:r>
            <a:br>
              <a:rPr lang="en-US" altLang="zh-CN" dirty="0" smtClean="0"/>
            </a:br>
            <a:r>
              <a:rPr lang="zh-CN" altLang="en-US" dirty="0" smtClean="0"/>
              <a:t>　　　　　　　　　　</a:t>
            </a:r>
            <a:r>
              <a:rPr lang="en-US" altLang="zh-CN" sz="2400" dirty="0" smtClean="0"/>
              <a:t>——</a:t>
            </a:r>
            <a:r>
              <a:rPr lang="zh-CN" altLang="en-US" sz="2400" dirty="0" smtClean="0"/>
              <a:t>增大截面加固法</a:t>
            </a:r>
            <a:endParaRPr lang="zh-CN" altLang="en-US" sz="2400" dirty="0"/>
          </a:p>
        </p:txBody>
      </p:sp>
      <p:sp>
        <p:nvSpPr>
          <p:cNvPr id="4" name="灯片编号占位符 3"/>
          <p:cNvSpPr>
            <a:spLocks noGrp="1"/>
          </p:cNvSpPr>
          <p:nvPr>
            <p:ph type="sldNum" sz="quarter" idx="12"/>
          </p:nvPr>
        </p:nvSpPr>
        <p:spPr/>
        <p:txBody>
          <a:bodyPr/>
          <a:lstStyle/>
          <a:p>
            <a:pPr>
              <a:defRPr/>
            </a:pPr>
            <a:fld id="{A46037C8-5B0A-4AE1-9877-D75452A8BEB9}" type="slidenum">
              <a:rPr lang="zh-CN" altLang="en-US" smtClean="0"/>
              <a:pPr>
                <a:defRPr/>
              </a:pPr>
              <a:t>34</a:t>
            </a:fld>
            <a:endParaRPr lang="zh-CN" altLang="en-US"/>
          </a:p>
        </p:txBody>
      </p:sp>
      <p:pic>
        <p:nvPicPr>
          <p:cNvPr id="1026" name="Picture 2"/>
          <p:cNvPicPr>
            <a:picLocks noChangeAspect="1" noChangeArrowheads="1"/>
          </p:cNvPicPr>
          <p:nvPr/>
        </p:nvPicPr>
        <p:blipFill>
          <a:blip r:embed="rId2" cstate="print"/>
          <a:srcRect/>
          <a:stretch>
            <a:fillRect/>
          </a:stretch>
        </p:blipFill>
        <p:spPr bwMode="auto">
          <a:xfrm>
            <a:off x="714348" y="1073137"/>
            <a:ext cx="2273476" cy="3557630"/>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cstate="print"/>
          <a:srcRect/>
          <a:stretch>
            <a:fillRect/>
          </a:stretch>
        </p:blipFill>
        <p:spPr bwMode="auto">
          <a:xfrm>
            <a:off x="4000496" y="1071552"/>
            <a:ext cx="2714644" cy="3532487"/>
          </a:xfrm>
          <a:prstGeom prst="rect">
            <a:avLst/>
          </a:prstGeom>
          <a:noFill/>
          <a:ln w="9525">
            <a:noFill/>
            <a:miter lim="800000"/>
            <a:headEnd/>
            <a:tailEnd/>
          </a:ln>
          <a:effectLst/>
        </p:spPr>
      </p:pic>
    </p:spTree>
    <p:extLst>
      <p:ext uri="{BB962C8B-B14F-4D97-AF65-F5344CB8AC3E}">
        <p14:creationId xmlns:p14="http://schemas.microsoft.com/office/powerpoint/2010/main" val="314843462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混凝土柱加固施工图</a:t>
            </a:r>
            <a:r>
              <a:rPr lang="en-US" altLang="zh-CN" dirty="0" smtClean="0"/>
              <a:t/>
            </a:r>
            <a:br>
              <a:rPr lang="en-US" altLang="zh-CN" dirty="0" smtClean="0"/>
            </a:br>
            <a:r>
              <a:rPr lang="zh-CN" altLang="en-US" dirty="0" smtClean="0"/>
              <a:t>　　　　　　　　　　</a:t>
            </a:r>
            <a:r>
              <a:rPr lang="en-US" altLang="zh-CN" sz="2400" dirty="0" smtClean="0"/>
              <a:t>——</a:t>
            </a:r>
            <a:r>
              <a:rPr lang="zh-CN" altLang="en-US" sz="2400" dirty="0" smtClean="0"/>
              <a:t>外包钢加固法</a:t>
            </a:r>
            <a:endParaRPr lang="zh-CN" altLang="en-US" sz="2400" dirty="0"/>
          </a:p>
        </p:txBody>
      </p:sp>
      <p:sp>
        <p:nvSpPr>
          <p:cNvPr id="4" name="灯片编号占位符 3"/>
          <p:cNvSpPr>
            <a:spLocks noGrp="1"/>
          </p:cNvSpPr>
          <p:nvPr>
            <p:ph type="sldNum" sz="quarter" idx="12"/>
          </p:nvPr>
        </p:nvSpPr>
        <p:spPr/>
        <p:txBody>
          <a:bodyPr/>
          <a:lstStyle/>
          <a:p>
            <a:pPr>
              <a:defRPr/>
            </a:pPr>
            <a:fld id="{A46037C8-5B0A-4AE1-9877-D75452A8BEB9}" type="slidenum">
              <a:rPr lang="zh-CN" altLang="en-US" smtClean="0"/>
              <a:pPr>
                <a:defRPr/>
              </a:pPr>
              <a:t>35</a:t>
            </a:fld>
            <a:endParaRPr lang="zh-CN" altLang="en-US"/>
          </a:p>
        </p:txBody>
      </p:sp>
      <p:pic>
        <p:nvPicPr>
          <p:cNvPr id="2050" name="Picture 2"/>
          <p:cNvPicPr>
            <a:picLocks noChangeAspect="1" noChangeArrowheads="1"/>
          </p:cNvPicPr>
          <p:nvPr/>
        </p:nvPicPr>
        <p:blipFill>
          <a:blip r:embed="rId2" cstate="print"/>
          <a:srcRect/>
          <a:stretch>
            <a:fillRect/>
          </a:stretch>
        </p:blipFill>
        <p:spPr bwMode="auto">
          <a:xfrm>
            <a:off x="785786" y="1142990"/>
            <a:ext cx="2627384" cy="3374829"/>
          </a:xfrm>
          <a:prstGeom prst="rect">
            <a:avLst/>
          </a:prstGeom>
          <a:noFill/>
          <a:ln w="9525">
            <a:noFill/>
            <a:miter lim="800000"/>
            <a:headEnd/>
            <a:tailEnd/>
          </a:ln>
          <a:effectLst/>
        </p:spPr>
      </p:pic>
      <p:pic>
        <p:nvPicPr>
          <p:cNvPr id="2052" name="Picture 4"/>
          <p:cNvPicPr>
            <a:picLocks noChangeAspect="1" noChangeArrowheads="1"/>
          </p:cNvPicPr>
          <p:nvPr/>
        </p:nvPicPr>
        <p:blipFill>
          <a:blip r:embed="rId3" cstate="print"/>
          <a:srcRect/>
          <a:stretch>
            <a:fillRect/>
          </a:stretch>
        </p:blipFill>
        <p:spPr bwMode="auto">
          <a:xfrm>
            <a:off x="4084094" y="1142990"/>
            <a:ext cx="3131112" cy="3429024"/>
          </a:xfrm>
          <a:prstGeom prst="rect">
            <a:avLst/>
          </a:prstGeom>
          <a:noFill/>
          <a:ln w="9525">
            <a:noFill/>
            <a:miter lim="800000"/>
            <a:headEnd/>
            <a:tailEnd/>
          </a:ln>
          <a:effectLst/>
        </p:spPr>
      </p:pic>
    </p:spTree>
    <p:extLst>
      <p:ext uri="{BB962C8B-B14F-4D97-AF65-F5344CB8AC3E}">
        <p14:creationId xmlns:p14="http://schemas.microsoft.com/office/powerpoint/2010/main" val="314843462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混凝土柱加固施工图</a:t>
            </a:r>
            <a:r>
              <a:rPr lang="en-US" altLang="zh-CN" dirty="0" smtClean="0"/>
              <a:t/>
            </a:r>
            <a:br>
              <a:rPr lang="en-US" altLang="zh-CN" dirty="0" smtClean="0"/>
            </a:br>
            <a:r>
              <a:rPr lang="zh-CN" altLang="en-US" dirty="0" smtClean="0"/>
              <a:t>　　　　　　　　　　</a:t>
            </a:r>
            <a:r>
              <a:rPr lang="en-US" altLang="zh-CN" sz="2400" dirty="0" smtClean="0"/>
              <a:t>——</a:t>
            </a:r>
            <a:r>
              <a:rPr lang="zh-CN" altLang="en-US" sz="2400" dirty="0" smtClean="0"/>
              <a:t>碳纤维加固法</a:t>
            </a:r>
            <a:endParaRPr lang="zh-CN" altLang="en-US" sz="2400" dirty="0"/>
          </a:p>
        </p:txBody>
      </p:sp>
      <p:sp>
        <p:nvSpPr>
          <p:cNvPr id="4" name="灯片编号占位符 3"/>
          <p:cNvSpPr>
            <a:spLocks noGrp="1"/>
          </p:cNvSpPr>
          <p:nvPr>
            <p:ph type="sldNum" sz="quarter" idx="12"/>
          </p:nvPr>
        </p:nvSpPr>
        <p:spPr/>
        <p:txBody>
          <a:bodyPr/>
          <a:lstStyle/>
          <a:p>
            <a:pPr>
              <a:defRPr/>
            </a:pPr>
            <a:fld id="{A46037C8-5B0A-4AE1-9877-D75452A8BEB9}" type="slidenum">
              <a:rPr lang="zh-CN" altLang="en-US" smtClean="0"/>
              <a:pPr>
                <a:defRPr/>
              </a:pPr>
              <a:t>36</a:t>
            </a:fld>
            <a:endParaRPr lang="zh-CN" altLang="en-US"/>
          </a:p>
        </p:txBody>
      </p:sp>
      <p:pic>
        <p:nvPicPr>
          <p:cNvPr id="3074" name="Picture 2"/>
          <p:cNvPicPr>
            <a:picLocks noChangeAspect="1" noChangeArrowheads="1"/>
          </p:cNvPicPr>
          <p:nvPr/>
        </p:nvPicPr>
        <p:blipFill>
          <a:blip r:embed="rId2" cstate="print"/>
          <a:srcRect/>
          <a:stretch>
            <a:fillRect/>
          </a:stretch>
        </p:blipFill>
        <p:spPr bwMode="auto">
          <a:xfrm>
            <a:off x="857224" y="1235139"/>
            <a:ext cx="2238382" cy="3193999"/>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cstate="print"/>
          <a:srcRect/>
          <a:stretch>
            <a:fillRect/>
          </a:stretch>
        </p:blipFill>
        <p:spPr bwMode="auto">
          <a:xfrm>
            <a:off x="3786182" y="1144696"/>
            <a:ext cx="3500462" cy="3427318"/>
          </a:xfrm>
          <a:prstGeom prst="rect">
            <a:avLst/>
          </a:prstGeom>
          <a:noFill/>
          <a:ln w="9525">
            <a:noFill/>
            <a:miter lim="800000"/>
            <a:headEnd/>
            <a:tailEnd/>
          </a:ln>
          <a:effectLst/>
        </p:spPr>
      </p:pic>
    </p:spTree>
    <p:extLst>
      <p:ext uri="{BB962C8B-B14F-4D97-AF65-F5344CB8AC3E}">
        <p14:creationId xmlns:p14="http://schemas.microsoft.com/office/powerpoint/2010/main" val="314843462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lvl="3"/>
            <a:r>
              <a:rPr lang="zh-CN" altLang="zh-CN" sz="3200" kern="1200" dirty="0" smtClean="0">
                <a:solidFill>
                  <a:srgbClr val="C00000"/>
                </a:solidFill>
                <a:latin typeface="隶书" pitchFamily="49" charset="-122"/>
                <a:ea typeface="隶书" pitchFamily="49" charset="-122"/>
                <a:cs typeface="+mj-cs"/>
              </a:rPr>
              <a:t>混凝土</a:t>
            </a:r>
            <a:r>
              <a:rPr lang="zh-CN" altLang="en-US" sz="3200" kern="1200" dirty="0" smtClean="0">
                <a:solidFill>
                  <a:srgbClr val="C00000"/>
                </a:solidFill>
                <a:latin typeface="隶书" pitchFamily="49" charset="-122"/>
                <a:ea typeface="隶书" pitchFamily="49" charset="-122"/>
                <a:cs typeface="+mj-cs"/>
              </a:rPr>
              <a:t>梁</a:t>
            </a:r>
            <a:r>
              <a:rPr lang="zh-CN" altLang="zh-CN" sz="3200" kern="1200" dirty="0" smtClean="0">
                <a:solidFill>
                  <a:srgbClr val="C00000"/>
                </a:solidFill>
                <a:latin typeface="隶书" pitchFamily="49" charset="-122"/>
                <a:ea typeface="隶书" pitchFamily="49" charset="-122"/>
                <a:cs typeface="+mj-cs"/>
              </a:rPr>
              <a:t>加固</a:t>
            </a:r>
            <a:r>
              <a:rPr lang="zh-CN" altLang="en-US" sz="3200" kern="1200" dirty="0" smtClean="0">
                <a:solidFill>
                  <a:srgbClr val="C00000"/>
                </a:solidFill>
                <a:latin typeface="隶书" pitchFamily="49" charset="-122"/>
                <a:ea typeface="隶书" pitchFamily="49" charset="-122"/>
                <a:cs typeface="+mj-cs"/>
              </a:rPr>
              <a:t>施工图</a:t>
            </a:r>
            <a:endParaRPr lang="zh-CN" altLang="en-US" sz="3200" kern="1200" dirty="0">
              <a:solidFill>
                <a:srgbClr val="C00000"/>
              </a:solidFill>
              <a:latin typeface="隶书" pitchFamily="49" charset="-122"/>
              <a:ea typeface="隶书" pitchFamily="49" charset="-122"/>
              <a:cs typeface="+mj-cs"/>
            </a:endParaRPr>
          </a:p>
        </p:txBody>
      </p:sp>
      <p:sp>
        <p:nvSpPr>
          <p:cNvPr id="3" name="内容占位符 2"/>
          <p:cNvSpPr>
            <a:spLocks noGrp="1"/>
          </p:cNvSpPr>
          <p:nvPr>
            <p:ph idx="1"/>
          </p:nvPr>
        </p:nvSpPr>
        <p:spPr/>
        <p:txBody>
          <a:bodyPr/>
          <a:lstStyle/>
          <a:p>
            <a:r>
              <a:rPr lang="zh-CN" altLang="en-US" dirty="0" smtClean="0"/>
              <a:t>碳纤维加固法</a:t>
            </a:r>
            <a:endParaRPr lang="zh-CN" altLang="zh-CN" dirty="0" smtClean="0"/>
          </a:p>
          <a:p>
            <a:r>
              <a:rPr lang="zh-CN" altLang="en-US" dirty="0" smtClean="0"/>
              <a:t>粘钢加固法</a:t>
            </a:r>
            <a:endParaRPr lang="zh-CN" altLang="zh-CN" dirty="0"/>
          </a:p>
          <a:p>
            <a:r>
              <a:rPr lang="zh-CN" altLang="en-US" dirty="0" smtClean="0"/>
              <a:t>加大截面加固法</a:t>
            </a:r>
            <a:endParaRPr lang="en-US" altLang="zh-CN" dirty="0" smtClean="0"/>
          </a:p>
          <a:p>
            <a:r>
              <a:rPr lang="zh-CN" altLang="en-US" dirty="0" smtClean="0"/>
              <a:t>外包钢加固法</a:t>
            </a:r>
            <a:endParaRPr lang="zh-CN" altLang="zh-CN" dirty="0"/>
          </a:p>
          <a:p>
            <a:endParaRPr lang="zh-CN" altLang="en-US" dirty="0"/>
          </a:p>
        </p:txBody>
      </p:sp>
      <p:sp>
        <p:nvSpPr>
          <p:cNvPr id="4" name="灯片编号占位符 3"/>
          <p:cNvSpPr>
            <a:spLocks noGrp="1"/>
          </p:cNvSpPr>
          <p:nvPr>
            <p:ph type="sldNum" sz="quarter" idx="12"/>
          </p:nvPr>
        </p:nvSpPr>
        <p:spPr/>
        <p:txBody>
          <a:bodyPr/>
          <a:lstStyle/>
          <a:p>
            <a:pPr>
              <a:defRPr/>
            </a:pPr>
            <a:fld id="{A46037C8-5B0A-4AE1-9877-D75452A8BEB9}" type="slidenum">
              <a:rPr lang="zh-CN" altLang="en-US" smtClean="0"/>
              <a:pPr>
                <a:defRPr/>
              </a:pPr>
              <a:t>37</a:t>
            </a:fld>
            <a:endParaRPr lang="zh-CN" altLang="en-US"/>
          </a:p>
        </p:txBody>
      </p:sp>
    </p:spTree>
    <p:extLst>
      <p:ext uri="{BB962C8B-B14F-4D97-AF65-F5344CB8AC3E}">
        <p14:creationId xmlns:p14="http://schemas.microsoft.com/office/powerpoint/2010/main" val="118154420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混凝土梁加固施工图</a:t>
            </a:r>
            <a:r>
              <a:rPr lang="en-US" altLang="zh-CN" dirty="0" smtClean="0"/>
              <a:t/>
            </a:r>
            <a:br>
              <a:rPr lang="en-US" altLang="zh-CN" dirty="0" smtClean="0"/>
            </a:br>
            <a:r>
              <a:rPr lang="zh-CN" altLang="en-US" dirty="0" smtClean="0"/>
              <a:t>　　　　　　　　　　</a:t>
            </a:r>
            <a:r>
              <a:rPr lang="en-US" altLang="zh-CN" sz="2400" dirty="0" smtClean="0"/>
              <a:t>——</a:t>
            </a:r>
            <a:r>
              <a:rPr lang="zh-CN" altLang="en-US" sz="2400" dirty="0" smtClean="0"/>
              <a:t>碳纤维加固法</a:t>
            </a:r>
            <a:endParaRPr lang="zh-CN" altLang="en-US" sz="2400" dirty="0"/>
          </a:p>
        </p:txBody>
      </p:sp>
      <p:sp>
        <p:nvSpPr>
          <p:cNvPr id="4" name="灯片编号占位符 3"/>
          <p:cNvSpPr>
            <a:spLocks noGrp="1"/>
          </p:cNvSpPr>
          <p:nvPr>
            <p:ph type="sldNum" sz="quarter" idx="12"/>
          </p:nvPr>
        </p:nvSpPr>
        <p:spPr/>
        <p:txBody>
          <a:bodyPr/>
          <a:lstStyle/>
          <a:p>
            <a:pPr>
              <a:defRPr/>
            </a:pPr>
            <a:fld id="{A46037C8-5B0A-4AE1-9877-D75452A8BEB9}" type="slidenum">
              <a:rPr lang="zh-CN" altLang="en-US" smtClean="0"/>
              <a:pPr>
                <a:defRPr/>
              </a:pPr>
              <a:t>38</a:t>
            </a:fld>
            <a:endParaRPr lang="zh-CN" altLang="en-US"/>
          </a:p>
        </p:txBody>
      </p:sp>
      <p:pic>
        <p:nvPicPr>
          <p:cNvPr id="1026" name="Picture 2" descr="C:\Users\郭丽云\AppData\Roaming\feiq\RichOle\3947751767.bm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347614"/>
            <a:ext cx="2278688" cy="268409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Users\郭丽云\AppData\Roaming\feiq\RichOle\2986614520.bmp"/>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692924" y="1851670"/>
            <a:ext cx="6305566" cy="1512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843462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混凝土梁加固施工图</a:t>
            </a:r>
            <a:r>
              <a:rPr lang="en-US" altLang="zh-CN" dirty="0"/>
              <a:t/>
            </a:r>
            <a:br>
              <a:rPr lang="en-US" altLang="zh-CN" dirty="0"/>
            </a:br>
            <a:r>
              <a:rPr lang="zh-CN" altLang="en-US" dirty="0"/>
              <a:t>　　　　　　　　　　</a:t>
            </a:r>
            <a:r>
              <a:rPr lang="en-US" altLang="zh-CN" sz="2400" dirty="0" smtClean="0"/>
              <a:t>——</a:t>
            </a:r>
            <a:r>
              <a:rPr lang="zh-CN" altLang="en-US" sz="2400" dirty="0" smtClean="0"/>
              <a:t>粘钢加固</a:t>
            </a:r>
            <a:r>
              <a:rPr lang="zh-CN" altLang="en-US" sz="2400" dirty="0"/>
              <a:t>法</a:t>
            </a:r>
            <a:endParaRPr lang="zh-CN" altLang="en-US" dirty="0"/>
          </a:p>
        </p:txBody>
      </p:sp>
      <p:sp>
        <p:nvSpPr>
          <p:cNvPr id="4" name="灯片编号占位符 3"/>
          <p:cNvSpPr>
            <a:spLocks noGrp="1"/>
          </p:cNvSpPr>
          <p:nvPr>
            <p:ph type="sldNum" sz="quarter" idx="12"/>
          </p:nvPr>
        </p:nvSpPr>
        <p:spPr/>
        <p:txBody>
          <a:bodyPr/>
          <a:lstStyle/>
          <a:p>
            <a:pPr>
              <a:defRPr/>
            </a:pPr>
            <a:fld id="{A46037C8-5B0A-4AE1-9877-D75452A8BEB9}" type="slidenum">
              <a:rPr lang="zh-CN" altLang="en-US" smtClean="0"/>
              <a:pPr>
                <a:defRPr/>
              </a:pPr>
              <a:t>39</a:t>
            </a:fld>
            <a:endParaRPr lang="zh-CN" altLang="en-US"/>
          </a:p>
        </p:txBody>
      </p:sp>
      <p:pic>
        <p:nvPicPr>
          <p:cNvPr id="2052" name="Picture 4" descr="C:\Users\郭丽云\AppData\Roaming\feiq\RichOle\4089672262.bm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563638"/>
            <a:ext cx="2375600" cy="279825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郭丽云\AppData\Roaming\feiq\RichOle\2549182369.bmp"/>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771800" y="2264073"/>
            <a:ext cx="6142781" cy="1675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59379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t>建筑抗震鉴定和加固标准的选用</a:t>
            </a:r>
            <a:endParaRPr lang="zh-CN" altLang="en-US" dirty="0"/>
          </a:p>
        </p:txBody>
      </p:sp>
      <p:sp>
        <p:nvSpPr>
          <p:cNvPr id="3" name="内容占位符 2"/>
          <p:cNvSpPr>
            <a:spLocks noGrp="1"/>
          </p:cNvSpPr>
          <p:nvPr>
            <p:ph idx="1"/>
          </p:nvPr>
        </p:nvSpPr>
        <p:spPr>
          <a:xfrm>
            <a:off x="457200" y="1200156"/>
            <a:ext cx="8435280" cy="3394075"/>
          </a:xfrm>
        </p:spPr>
        <p:txBody>
          <a:bodyPr/>
          <a:lstStyle/>
          <a:p>
            <a:r>
              <a:rPr lang="zh-CN" altLang="zh-CN" sz="2000" dirty="0"/>
              <a:t>根据《建筑抗震鉴定标准》及《建筑抗震加固技术规程》的相关</a:t>
            </a:r>
            <a:r>
              <a:rPr lang="zh-CN" altLang="zh-CN" sz="2000" dirty="0" smtClean="0"/>
              <a:t>规定</a:t>
            </a:r>
            <a:r>
              <a:rPr lang="en-US" altLang="zh-CN" sz="2000" dirty="0" smtClean="0"/>
              <a:t>:</a:t>
            </a:r>
          </a:p>
          <a:p>
            <a:r>
              <a:rPr lang="zh-CN" altLang="zh-CN" sz="2000" dirty="0" smtClean="0"/>
              <a:t>对于</a:t>
            </a:r>
            <a:r>
              <a:rPr lang="zh-CN" altLang="zh-CN" sz="2000" dirty="0"/>
              <a:t>要求后续使用年限为</a:t>
            </a:r>
            <a:r>
              <a:rPr lang="en-US" altLang="zh-CN" sz="2000" dirty="0"/>
              <a:t>50</a:t>
            </a:r>
            <a:r>
              <a:rPr lang="zh-CN" altLang="zh-CN" sz="2000" dirty="0"/>
              <a:t>年的</a:t>
            </a:r>
            <a:r>
              <a:rPr lang="en-US" altLang="zh-CN" sz="2000" dirty="0"/>
              <a:t>C</a:t>
            </a:r>
            <a:r>
              <a:rPr lang="zh-CN" altLang="zh-CN" sz="2000" dirty="0"/>
              <a:t>类建筑，应按现行《建筑抗震设计规范》的方法进行抗震鉴定</a:t>
            </a:r>
            <a:r>
              <a:rPr lang="zh-CN" altLang="zh-CN" sz="2000" dirty="0" smtClean="0"/>
              <a:t>；</a:t>
            </a:r>
            <a:endParaRPr lang="en-US" altLang="zh-CN" sz="2000" dirty="0" smtClean="0"/>
          </a:p>
          <a:p>
            <a:r>
              <a:rPr lang="zh-CN" altLang="zh-CN" sz="2000" dirty="0" smtClean="0"/>
              <a:t>对于</a:t>
            </a:r>
            <a:r>
              <a:rPr lang="zh-CN" altLang="zh-CN" sz="2000" dirty="0"/>
              <a:t>要求后续使用年限为</a:t>
            </a:r>
            <a:r>
              <a:rPr lang="en-US" altLang="zh-CN" sz="2000" dirty="0"/>
              <a:t>40</a:t>
            </a:r>
            <a:r>
              <a:rPr lang="zh-CN" altLang="zh-CN" sz="2000" dirty="0"/>
              <a:t>年的建筑，应按《建筑抗震鉴定标准》</a:t>
            </a:r>
            <a:r>
              <a:rPr lang="en-US" altLang="zh-CN" sz="2000" dirty="0"/>
              <a:t>GB50023-2009</a:t>
            </a:r>
            <a:r>
              <a:rPr lang="zh-CN" altLang="zh-CN" sz="2000" dirty="0"/>
              <a:t>中</a:t>
            </a:r>
            <a:r>
              <a:rPr lang="en-US" altLang="zh-CN" sz="2000" dirty="0"/>
              <a:t>B</a:t>
            </a:r>
            <a:r>
              <a:rPr lang="zh-CN" altLang="zh-CN" sz="2000" dirty="0"/>
              <a:t>类建筑进行抗震鉴定</a:t>
            </a:r>
            <a:r>
              <a:rPr lang="zh-CN" altLang="zh-CN" sz="2000" dirty="0" smtClean="0"/>
              <a:t>；</a:t>
            </a:r>
            <a:endParaRPr lang="en-US" altLang="zh-CN" sz="2000" dirty="0" smtClean="0"/>
          </a:p>
          <a:p>
            <a:r>
              <a:rPr lang="zh-CN" altLang="zh-CN" sz="2000" dirty="0" smtClean="0"/>
              <a:t>对于</a:t>
            </a:r>
            <a:r>
              <a:rPr lang="zh-CN" altLang="zh-CN" sz="2000" dirty="0"/>
              <a:t>要求后续使用年限为</a:t>
            </a:r>
            <a:r>
              <a:rPr lang="en-US" altLang="zh-CN" sz="2000" dirty="0"/>
              <a:t>30</a:t>
            </a:r>
            <a:r>
              <a:rPr lang="zh-CN" altLang="zh-CN" sz="2000" dirty="0"/>
              <a:t>年的建筑，应按《建筑抗震鉴定标准》</a:t>
            </a:r>
            <a:r>
              <a:rPr lang="en-US" altLang="zh-CN" sz="2000" dirty="0"/>
              <a:t>GB50023-2009</a:t>
            </a:r>
            <a:r>
              <a:rPr lang="zh-CN" altLang="zh-CN" sz="2000" dirty="0"/>
              <a:t>中</a:t>
            </a:r>
            <a:r>
              <a:rPr lang="en-US" altLang="zh-CN" sz="2000" dirty="0"/>
              <a:t>A</a:t>
            </a:r>
            <a:r>
              <a:rPr lang="zh-CN" altLang="zh-CN" sz="2000" dirty="0"/>
              <a:t>类建筑进行抗震鉴定</a:t>
            </a:r>
            <a:r>
              <a:rPr lang="zh-CN" altLang="zh-CN" sz="2000" dirty="0" smtClean="0"/>
              <a:t>。</a:t>
            </a:r>
            <a:endParaRPr lang="en-US" altLang="zh-CN" sz="2000" dirty="0" smtClean="0"/>
          </a:p>
          <a:p>
            <a:r>
              <a:rPr lang="zh-CN" altLang="zh-CN" sz="2000" dirty="0" smtClean="0"/>
              <a:t>应</a:t>
            </a:r>
            <a:r>
              <a:rPr lang="zh-CN" altLang="zh-CN" sz="2000" dirty="0"/>
              <a:t>注意的是，对于</a:t>
            </a:r>
            <a:r>
              <a:rPr lang="en-US" altLang="zh-CN" sz="2000" dirty="0"/>
              <a:t>A</a:t>
            </a:r>
            <a:r>
              <a:rPr lang="zh-CN" altLang="zh-CN" sz="2000" dirty="0"/>
              <a:t>类建筑，也可按</a:t>
            </a:r>
            <a:r>
              <a:rPr lang="en-US" altLang="zh-CN" sz="2000" dirty="0"/>
              <a:t>B</a:t>
            </a:r>
            <a:r>
              <a:rPr lang="zh-CN" altLang="zh-CN" sz="2000" dirty="0"/>
              <a:t>类建筑进行抗震鉴定，对于</a:t>
            </a:r>
            <a:r>
              <a:rPr lang="en-US" altLang="zh-CN" sz="2000" dirty="0"/>
              <a:t>B</a:t>
            </a:r>
            <a:r>
              <a:rPr lang="zh-CN" altLang="zh-CN" sz="2000" dirty="0"/>
              <a:t>类建筑，也可按</a:t>
            </a:r>
            <a:r>
              <a:rPr lang="en-US" altLang="zh-CN" sz="2000" dirty="0"/>
              <a:t>C</a:t>
            </a:r>
            <a:r>
              <a:rPr lang="zh-CN" altLang="zh-CN" sz="2000" dirty="0"/>
              <a:t>类建筑进行抗震鉴定，但不得按</a:t>
            </a:r>
            <a:r>
              <a:rPr lang="en-US" altLang="zh-CN" sz="2000" dirty="0"/>
              <a:t>A</a:t>
            </a:r>
            <a:r>
              <a:rPr lang="zh-CN" altLang="zh-CN" sz="2000" dirty="0"/>
              <a:t>类建筑进行鉴定，也就是说鉴定标准中给出的后续使用年限是一个最低很值，有条件时可适当提高鉴定要求。</a:t>
            </a:r>
          </a:p>
          <a:p>
            <a:endParaRPr lang="zh-CN" altLang="en-US" dirty="0"/>
          </a:p>
        </p:txBody>
      </p:sp>
      <p:sp>
        <p:nvSpPr>
          <p:cNvPr id="4" name="灯片编号占位符 3"/>
          <p:cNvSpPr>
            <a:spLocks noGrp="1"/>
          </p:cNvSpPr>
          <p:nvPr>
            <p:ph type="sldNum" sz="quarter" idx="12"/>
          </p:nvPr>
        </p:nvSpPr>
        <p:spPr/>
        <p:txBody>
          <a:bodyPr/>
          <a:lstStyle/>
          <a:p>
            <a:pPr>
              <a:defRPr/>
            </a:pPr>
            <a:fld id="{A46037C8-5B0A-4AE1-9877-D75452A8BEB9}" type="slidenum">
              <a:rPr lang="zh-CN" altLang="en-US" smtClean="0"/>
              <a:pPr>
                <a:defRPr/>
              </a:pPr>
              <a:t>4</a:t>
            </a:fld>
            <a:endParaRPr lang="zh-CN" altLang="en-US"/>
          </a:p>
        </p:txBody>
      </p:sp>
    </p:spTree>
    <p:extLst>
      <p:ext uri="{BB962C8B-B14F-4D97-AF65-F5344CB8AC3E}">
        <p14:creationId xmlns:p14="http://schemas.microsoft.com/office/powerpoint/2010/main" val="247271578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混凝土梁加固施工图</a:t>
            </a:r>
            <a:r>
              <a:rPr lang="en-US" altLang="zh-CN" dirty="0"/>
              <a:t/>
            </a:r>
            <a:br>
              <a:rPr lang="en-US" altLang="zh-CN" dirty="0"/>
            </a:br>
            <a:r>
              <a:rPr lang="zh-CN" altLang="en-US" dirty="0"/>
              <a:t>　　　　　　　　　　</a:t>
            </a:r>
            <a:r>
              <a:rPr lang="en-US" altLang="zh-CN" sz="2400" dirty="0" smtClean="0"/>
              <a:t>——</a:t>
            </a:r>
            <a:r>
              <a:rPr lang="zh-CN" altLang="en-US" sz="2400" dirty="0" smtClean="0"/>
              <a:t>加大截面加固</a:t>
            </a:r>
            <a:r>
              <a:rPr lang="zh-CN" altLang="en-US" sz="2400" dirty="0"/>
              <a:t>法</a:t>
            </a:r>
            <a:endParaRPr lang="zh-CN" altLang="en-US" dirty="0"/>
          </a:p>
        </p:txBody>
      </p:sp>
      <p:sp>
        <p:nvSpPr>
          <p:cNvPr id="4" name="灯片编号占位符 3"/>
          <p:cNvSpPr>
            <a:spLocks noGrp="1"/>
          </p:cNvSpPr>
          <p:nvPr>
            <p:ph type="sldNum" sz="quarter" idx="12"/>
          </p:nvPr>
        </p:nvSpPr>
        <p:spPr/>
        <p:txBody>
          <a:bodyPr/>
          <a:lstStyle/>
          <a:p>
            <a:pPr>
              <a:defRPr/>
            </a:pPr>
            <a:fld id="{A46037C8-5B0A-4AE1-9877-D75452A8BEB9}" type="slidenum">
              <a:rPr lang="zh-CN" altLang="en-US" smtClean="0"/>
              <a:pPr>
                <a:defRPr/>
              </a:pPr>
              <a:t>40</a:t>
            </a:fld>
            <a:endParaRPr lang="zh-CN" altLang="en-US"/>
          </a:p>
        </p:txBody>
      </p:sp>
      <p:pic>
        <p:nvPicPr>
          <p:cNvPr id="3074" name="Picture 2" descr="C:\Users\郭丽云\AppData\Roaming\feiq\RichOle\2687791969.bm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419622"/>
            <a:ext cx="2445271" cy="288032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郭丽云\AppData\Roaming\feiq\RichOle\912826478.bm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43808" y="2067694"/>
            <a:ext cx="6071245" cy="16613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796844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混凝土梁加固施工图</a:t>
            </a:r>
            <a:r>
              <a:rPr lang="en-US" altLang="zh-CN" dirty="0"/>
              <a:t/>
            </a:r>
            <a:br>
              <a:rPr lang="en-US" altLang="zh-CN" dirty="0"/>
            </a:br>
            <a:r>
              <a:rPr lang="zh-CN" altLang="en-US" dirty="0"/>
              <a:t>　　　　　　　　　　</a:t>
            </a:r>
            <a:r>
              <a:rPr lang="en-US" altLang="zh-CN" sz="2400" dirty="0" smtClean="0"/>
              <a:t>——</a:t>
            </a:r>
            <a:r>
              <a:rPr lang="zh-CN" altLang="en-US" sz="2400" dirty="0" smtClean="0"/>
              <a:t>外包钢加固</a:t>
            </a:r>
            <a:r>
              <a:rPr lang="zh-CN" altLang="en-US" sz="2400" dirty="0"/>
              <a:t>法</a:t>
            </a:r>
            <a:endParaRPr lang="zh-CN" altLang="en-US" dirty="0"/>
          </a:p>
        </p:txBody>
      </p:sp>
      <p:sp>
        <p:nvSpPr>
          <p:cNvPr id="4" name="灯片编号占位符 3"/>
          <p:cNvSpPr>
            <a:spLocks noGrp="1"/>
          </p:cNvSpPr>
          <p:nvPr>
            <p:ph type="sldNum" sz="quarter" idx="12"/>
          </p:nvPr>
        </p:nvSpPr>
        <p:spPr/>
        <p:txBody>
          <a:bodyPr/>
          <a:lstStyle/>
          <a:p>
            <a:pPr>
              <a:defRPr/>
            </a:pPr>
            <a:fld id="{A46037C8-5B0A-4AE1-9877-D75452A8BEB9}" type="slidenum">
              <a:rPr lang="zh-CN" altLang="en-US" smtClean="0"/>
              <a:pPr>
                <a:defRPr/>
              </a:pPr>
              <a:t>41</a:t>
            </a:fld>
            <a:endParaRPr lang="zh-CN" altLang="en-US"/>
          </a:p>
        </p:txBody>
      </p:sp>
      <p:pic>
        <p:nvPicPr>
          <p:cNvPr id="5122" name="Picture 2"/>
          <p:cNvPicPr>
            <a:picLocks noChangeAspect="1" noChangeArrowheads="1"/>
          </p:cNvPicPr>
          <p:nvPr/>
        </p:nvPicPr>
        <p:blipFill>
          <a:blip r:embed="rId2" cstate="print"/>
          <a:srcRect/>
          <a:stretch>
            <a:fillRect/>
          </a:stretch>
        </p:blipFill>
        <p:spPr bwMode="auto">
          <a:xfrm>
            <a:off x="2857488" y="2046843"/>
            <a:ext cx="5795906" cy="1667915"/>
          </a:xfrm>
          <a:prstGeom prst="rect">
            <a:avLst/>
          </a:prstGeom>
          <a:noFill/>
          <a:ln w="9525">
            <a:noFill/>
            <a:miter lim="800000"/>
            <a:headEnd/>
            <a:tailEnd/>
          </a:ln>
          <a:effectLst/>
        </p:spPr>
      </p:pic>
      <p:pic>
        <p:nvPicPr>
          <p:cNvPr id="5123" name="Picture 3"/>
          <p:cNvPicPr>
            <a:picLocks noChangeAspect="1" noChangeArrowheads="1"/>
          </p:cNvPicPr>
          <p:nvPr/>
        </p:nvPicPr>
        <p:blipFill>
          <a:blip r:embed="rId3" cstate="print"/>
          <a:srcRect/>
          <a:stretch>
            <a:fillRect/>
          </a:stretch>
        </p:blipFill>
        <p:spPr bwMode="auto">
          <a:xfrm>
            <a:off x="214283" y="1214428"/>
            <a:ext cx="2143140" cy="3248102"/>
          </a:xfrm>
          <a:prstGeom prst="rect">
            <a:avLst/>
          </a:prstGeom>
          <a:noFill/>
          <a:ln w="9525">
            <a:noFill/>
            <a:miter lim="800000"/>
            <a:headEnd/>
            <a:tailEnd/>
          </a:ln>
          <a:effectLst/>
        </p:spPr>
      </p:pic>
    </p:spTree>
    <p:extLst>
      <p:ext uri="{BB962C8B-B14F-4D97-AF65-F5344CB8AC3E}">
        <p14:creationId xmlns:p14="http://schemas.microsoft.com/office/powerpoint/2010/main" val="58796844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YJKLOGO"/>
          <p:cNvPicPr>
            <a:picLocks noChangeAspect="1"/>
          </p:cNvPicPr>
          <p:nvPr/>
        </p:nvPicPr>
        <p:blipFill>
          <a:blip r:embed="rId3"/>
          <a:stretch>
            <a:fillRect/>
          </a:stretch>
        </p:blipFill>
        <p:spPr>
          <a:xfrm>
            <a:off x="191770" y="156210"/>
            <a:ext cx="2001520" cy="511810"/>
          </a:xfrm>
          <a:prstGeom prst="rect">
            <a:avLst/>
          </a:prstGeom>
        </p:spPr>
      </p:pic>
      <p:sp>
        <p:nvSpPr>
          <p:cNvPr id="3" name="灯片编号占位符 2"/>
          <p:cNvSpPr>
            <a:spLocks noGrp="1"/>
          </p:cNvSpPr>
          <p:nvPr>
            <p:ph type="sldNum" sz="quarter" idx="4294967295"/>
          </p:nvPr>
        </p:nvSpPr>
        <p:spPr>
          <a:xfrm>
            <a:off x="6457950" y="4762500"/>
            <a:ext cx="2025254" cy="236935"/>
          </a:xfrm>
          <a:prstGeom prst="rect">
            <a:avLst/>
          </a:prstGeom>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33001C13-5709-44B5-BD96-0EAC4D39B600}"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t>42</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6" name="Rectangle 6">
            <a:extLst>
              <a:ext uri="{FF2B5EF4-FFF2-40B4-BE49-F238E27FC236}">
                <a16:creationId xmlns="" xmlns:a16="http://schemas.microsoft.com/office/drawing/2014/main" id="{F200A2EF-CC78-4EEE-995C-B2C83F589BB6}"/>
              </a:ext>
            </a:extLst>
          </p:cNvPr>
          <p:cNvSpPr>
            <a:spLocks noChangeArrowheads="1"/>
          </p:cNvSpPr>
          <p:nvPr/>
        </p:nvSpPr>
        <p:spPr bwMode="auto">
          <a:xfrm>
            <a:off x="2331289" y="1678638"/>
            <a:ext cx="4309711" cy="34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nSpc>
                <a:spcPct val="90000"/>
              </a:lnSpc>
            </a:pPr>
            <a:r>
              <a:rPr lang="zh-CN" altLang="en-US" b="1" spc="225" dirty="0" smtClean="0">
                <a:solidFill>
                  <a:srgbClr val="00B0F0"/>
                </a:solidFill>
                <a:latin typeface="微软雅黑" panose="020B0503020204020204" pitchFamily="34" charset="-122"/>
                <a:ea typeface="微软雅黑" panose="020B0503020204020204" pitchFamily="34" charset="-122"/>
              </a:rPr>
              <a:t>混凝土结构鉴定加固操作流程</a:t>
            </a:r>
            <a:endParaRPr lang="zh-CN" altLang="en-US" b="1" spc="225" dirty="0">
              <a:solidFill>
                <a:srgbClr val="00B0F0"/>
              </a:solidFill>
              <a:latin typeface="微软雅黑" panose="020B0503020204020204" pitchFamily="34" charset="-122"/>
              <a:ea typeface="微软雅黑" panose="020B0503020204020204" pitchFamily="34" charset="-122"/>
            </a:endParaRPr>
          </a:p>
        </p:txBody>
      </p:sp>
      <p:sp>
        <p:nvSpPr>
          <p:cNvPr id="7" name="矩形 29">
            <a:extLst>
              <a:ext uri="{FF2B5EF4-FFF2-40B4-BE49-F238E27FC236}">
                <a16:creationId xmlns="" xmlns:a16="http://schemas.microsoft.com/office/drawing/2014/main" id="{187E46ED-DEF1-49F7-B5E9-068E700796E9}"/>
              </a:ext>
            </a:extLst>
          </p:cNvPr>
          <p:cNvSpPr>
            <a:spLocks noChangeArrowheads="1"/>
          </p:cNvSpPr>
          <p:nvPr/>
        </p:nvSpPr>
        <p:spPr bwMode="auto">
          <a:xfrm>
            <a:off x="1587474" y="1614209"/>
            <a:ext cx="605816" cy="416373"/>
          </a:xfrm>
          <a:prstGeom prst="rect">
            <a:avLst/>
          </a:prstGeom>
          <a:solidFill>
            <a:srgbClr val="00AEF3"/>
          </a:solidFill>
          <a:ln>
            <a:noFill/>
          </a:ln>
        </p:spPr>
        <p:txBody>
          <a:bodyPr anchor="ctr"/>
          <a:lstStyle>
            <a:lvl1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8" name="文本框 30">
            <a:extLst>
              <a:ext uri="{FF2B5EF4-FFF2-40B4-BE49-F238E27FC236}">
                <a16:creationId xmlns="" xmlns:a16="http://schemas.microsoft.com/office/drawing/2014/main" id="{064CCA52-DD2D-4557-9280-17A0893DAB59}"/>
              </a:ext>
            </a:extLst>
          </p:cNvPr>
          <p:cNvSpPr txBox="1">
            <a:spLocks noChangeArrowheads="1"/>
          </p:cNvSpPr>
          <p:nvPr/>
        </p:nvSpPr>
        <p:spPr bwMode="auto">
          <a:xfrm>
            <a:off x="1634591" y="1650920"/>
            <a:ext cx="55869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spc="225" dirty="0">
                <a:solidFill>
                  <a:schemeClr val="bg1"/>
                </a:solidFill>
                <a:latin typeface="微软雅黑" panose="020B0503020204020204" pitchFamily="34" charset="-122"/>
                <a:ea typeface="微软雅黑" panose="020B0503020204020204" pitchFamily="34" charset="-122"/>
              </a:rPr>
              <a:t>一、</a:t>
            </a:r>
          </a:p>
        </p:txBody>
      </p:sp>
      <p:sp>
        <p:nvSpPr>
          <p:cNvPr id="9" name="Line 35">
            <a:extLst>
              <a:ext uri="{FF2B5EF4-FFF2-40B4-BE49-F238E27FC236}">
                <a16:creationId xmlns="" xmlns:a16="http://schemas.microsoft.com/office/drawing/2014/main" id="{7DE8ED40-0546-45EB-9962-237178B5429C}"/>
              </a:ext>
            </a:extLst>
          </p:cNvPr>
          <p:cNvSpPr>
            <a:spLocks noChangeShapeType="1"/>
          </p:cNvSpPr>
          <p:nvPr/>
        </p:nvSpPr>
        <p:spPr bwMode="auto">
          <a:xfrm flipV="1">
            <a:off x="2193289" y="1996316"/>
            <a:ext cx="4380410" cy="22396"/>
          </a:xfrm>
          <a:prstGeom prst="line">
            <a:avLst/>
          </a:prstGeom>
          <a:noFill/>
          <a:ln w="34925">
            <a:solidFill>
              <a:srgbClr val="00AEF3"/>
            </a:solidFill>
            <a:round/>
          </a:ln>
          <a:extLst>
            <a:ext uri="{909E8E84-426E-40DD-AFC4-6F175D3DCCD1}">
              <a14:hiddenFill xmlns:a14="http://schemas.microsoft.com/office/drawing/2010/main">
                <a:noFill/>
              </a14:hiddenFill>
            </a:ext>
          </a:extLst>
        </p:spPr>
        <p:txBody>
          <a:bodyPr/>
          <a:lstStyle/>
          <a:p>
            <a:endParaRPr lang="zh-CN" altLang="en-US" dirty="0"/>
          </a:p>
        </p:txBody>
      </p:sp>
      <p:sp>
        <p:nvSpPr>
          <p:cNvPr id="10" name="矩形 31">
            <a:extLst>
              <a:ext uri="{FF2B5EF4-FFF2-40B4-BE49-F238E27FC236}">
                <a16:creationId xmlns="" xmlns:a16="http://schemas.microsoft.com/office/drawing/2014/main" id="{D0A05550-842B-4AD9-8E18-CCD797840019}"/>
              </a:ext>
            </a:extLst>
          </p:cNvPr>
          <p:cNvSpPr>
            <a:spLocks noChangeArrowheads="1"/>
          </p:cNvSpPr>
          <p:nvPr/>
        </p:nvSpPr>
        <p:spPr bwMode="auto">
          <a:xfrm>
            <a:off x="2331289" y="2203341"/>
            <a:ext cx="3872924" cy="369332"/>
          </a:xfrm>
          <a:prstGeom prst="rect">
            <a:avLst/>
          </a:prstGeom>
          <a:noFill/>
          <a:ln w="9525">
            <a:noFill/>
            <a:miter lim="800000"/>
          </a:ln>
          <a:scene3d>
            <a:camera prst="orthographicFront"/>
            <a:lightRig rig="threePt" dir="t"/>
          </a:scene3d>
          <a:sp3d>
            <a:bevelT/>
          </a:sp3d>
        </p:spPr>
        <p:txBody>
          <a:bodyPr wrap="square">
            <a:spAutoFit/>
          </a:bodyPr>
          <a:lstStyle>
            <a:lvl1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b="1" spc="225" dirty="0" smtClean="0">
                <a:solidFill>
                  <a:srgbClr val="FF0000"/>
                </a:solidFill>
                <a:latin typeface="微软雅黑" panose="020B0503020204020204" pitchFamily="34" charset="-122"/>
                <a:ea typeface="微软雅黑" panose="020B0503020204020204" pitchFamily="34" charset="-122"/>
              </a:rPr>
              <a:t>砌体结构鉴定加固操作流程</a:t>
            </a:r>
            <a:endParaRPr lang="zh-CN" altLang="en-US" b="1" spc="225" dirty="0">
              <a:solidFill>
                <a:srgbClr val="FF0000"/>
              </a:solidFill>
              <a:latin typeface="微软雅黑" panose="020B0503020204020204" pitchFamily="34" charset="-122"/>
              <a:ea typeface="微软雅黑" panose="020B0503020204020204" pitchFamily="34" charset="-122"/>
            </a:endParaRPr>
          </a:p>
        </p:txBody>
      </p:sp>
      <p:sp>
        <p:nvSpPr>
          <p:cNvPr id="11" name="矩形 29">
            <a:extLst>
              <a:ext uri="{FF2B5EF4-FFF2-40B4-BE49-F238E27FC236}">
                <a16:creationId xmlns="" xmlns:a16="http://schemas.microsoft.com/office/drawing/2014/main" id="{3FC79BAC-9BEB-4844-8B4E-C2E69E6B75F8}"/>
              </a:ext>
            </a:extLst>
          </p:cNvPr>
          <p:cNvSpPr>
            <a:spLocks noChangeArrowheads="1"/>
          </p:cNvSpPr>
          <p:nvPr/>
        </p:nvSpPr>
        <p:spPr bwMode="auto">
          <a:xfrm>
            <a:off x="1587474" y="2213402"/>
            <a:ext cx="605816" cy="416373"/>
          </a:xfrm>
          <a:prstGeom prst="rect">
            <a:avLst/>
          </a:prstGeom>
          <a:solidFill>
            <a:srgbClr val="00AEF3"/>
          </a:solidFill>
          <a:ln>
            <a:noFill/>
          </a:ln>
        </p:spPr>
        <p:txBody>
          <a:bodyPr anchor="ctr"/>
          <a:lstStyle>
            <a:lvl1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2" name="文本框 30">
            <a:extLst>
              <a:ext uri="{FF2B5EF4-FFF2-40B4-BE49-F238E27FC236}">
                <a16:creationId xmlns="" xmlns:a16="http://schemas.microsoft.com/office/drawing/2014/main" id="{A4CC1C72-0754-4468-A425-39748F7D7CD6}"/>
              </a:ext>
            </a:extLst>
          </p:cNvPr>
          <p:cNvSpPr txBox="1">
            <a:spLocks noChangeArrowheads="1"/>
          </p:cNvSpPr>
          <p:nvPr/>
        </p:nvSpPr>
        <p:spPr bwMode="auto">
          <a:xfrm>
            <a:off x="1634591" y="2250113"/>
            <a:ext cx="55869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spc="225" dirty="0">
                <a:solidFill>
                  <a:schemeClr val="bg1"/>
                </a:solidFill>
                <a:latin typeface="微软雅黑" panose="020B0503020204020204" pitchFamily="34" charset="-122"/>
                <a:ea typeface="微软雅黑" panose="020B0503020204020204" pitchFamily="34" charset="-122"/>
              </a:rPr>
              <a:t>二、</a:t>
            </a:r>
          </a:p>
        </p:txBody>
      </p:sp>
      <p:sp>
        <p:nvSpPr>
          <p:cNvPr id="13" name="Line 35">
            <a:extLst>
              <a:ext uri="{FF2B5EF4-FFF2-40B4-BE49-F238E27FC236}">
                <a16:creationId xmlns="" xmlns:a16="http://schemas.microsoft.com/office/drawing/2014/main" id="{793E7026-A890-4AC8-9068-037EC44B5980}"/>
              </a:ext>
            </a:extLst>
          </p:cNvPr>
          <p:cNvSpPr>
            <a:spLocks noChangeShapeType="1"/>
          </p:cNvSpPr>
          <p:nvPr/>
        </p:nvSpPr>
        <p:spPr bwMode="auto">
          <a:xfrm flipV="1">
            <a:off x="2193289" y="2595510"/>
            <a:ext cx="4380410" cy="22396"/>
          </a:xfrm>
          <a:prstGeom prst="line">
            <a:avLst/>
          </a:prstGeom>
          <a:noFill/>
          <a:ln w="34925">
            <a:solidFill>
              <a:srgbClr val="00AEF3"/>
            </a:solidFill>
            <a:round/>
          </a:ln>
          <a:extLst>
            <a:ext uri="{909E8E84-426E-40DD-AFC4-6F175D3DCCD1}">
              <a14:hiddenFill xmlns:a14="http://schemas.microsoft.com/office/drawing/2010/main">
                <a:noFill/>
              </a14:hiddenFill>
            </a:ext>
          </a:extLst>
        </p:spPr>
        <p:txBody>
          <a:bodyPr/>
          <a:lstStyle/>
          <a:p>
            <a:endParaRPr lang="zh-CN" altLang="en-US" dirty="0"/>
          </a:p>
        </p:txBody>
      </p:sp>
      <p:sp>
        <p:nvSpPr>
          <p:cNvPr id="14" name="Rectangle 6">
            <a:extLst>
              <a:ext uri="{FF2B5EF4-FFF2-40B4-BE49-F238E27FC236}">
                <a16:creationId xmlns="" xmlns:a16="http://schemas.microsoft.com/office/drawing/2014/main" id="{99F51957-841B-4078-8856-7E810151BB05}"/>
              </a:ext>
            </a:extLst>
          </p:cNvPr>
          <p:cNvSpPr>
            <a:spLocks noChangeArrowheads="1"/>
          </p:cNvSpPr>
          <p:nvPr/>
        </p:nvSpPr>
        <p:spPr bwMode="auto">
          <a:xfrm>
            <a:off x="2331289" y="2828528"/>
            <a:ext cx="430971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b="1" spc="225" dirty="0" smtClean="0">
                <a:solidFill>
                  <a:srgbClr val="00AEF3"/>
                </a:solidFill>
                <a:latin typeface="微软雅黑" panose="020B0503020204020204" pitchFamily="34" charset="-122"/>
                <a:ea typeface="微软雅黑" panose="020B0503020204020204" pitchFamily="34" charset="-122"/>
              </a:rPr>
              <a:t>常见问题解析</a:t>
            </a:r>
            <a:endParaRPr lang="zh-CN" altLang="en-US" b="1" spc="225" dirty="0">
              <a:solidFill>
                <a:srgbClr val="00AEF3"/>
              </a:solidFill>
              <a:latin typeface="微软雅黑" panose="020B0503020204020204" pitchFamily="34" charset="-122"/>
              <a:ea typeface="微软雅黑" panose="020B0503020204020204" pitchFamily="34" charset="-122"/>
            </a:endParaRPr>
          </a:p>
        </p:txBody>
      </p:sp>
      <p:sp>
        <p:nvSpPr>
          <p:cNvPr id="15" name="矩形 29">
            <a:extLst>
              <a:ext uri="{FF2B5EF4-FFF2-40B4-BE49-F238E27FC236}">
                <a16:creationId xmlns="" xmlns:a16="http://schemas.microsoft.com/office/drawing/2014/main" id="{DF10D7A9-7F2C-4F90-9741-F0F42E43EDFF}"/>
              </a:ext>
            </a:extLst>
          </p:cNvPr>
          <p:cNvSpPr>
            <a:spLocks noChangeArrowheads="1"/>
          </p:cNvSpPr>
          <p:nvPr/>
        </p:nvSpPr>
        <p:spPr bwMode="auto">
          <a:xfrm>
            <a:off x="1587474" y="2810599"/>
            <a:ext cx="605816" cy="416373"/>
          </a:xfrm>
          <a:prstGeom prst="rect">
            <a:avLst/>
          </a:prstGeom>
          <a:solidFill>
            <a:srgbClr val="00AEF3"/>
          </a:solidFill>
          <a:ln>
            <a:noFill/>
          </a:ln>
        </p:spPr>
        <p:txBody>
          <a:bodyPr anchor="ctr"/>
          <a:lstStyle>
            <a:lvl1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6" name="文本框 30">
            <a:extLst>
              <a:ext uri="{FF2B5EF4-FFF2-40B4-BE49-F238E27FC236}">
                <a16:creationId xmlns="" xmlns:a16="http://schemas.microsoft.com/office/drawing/2014/main" id="{6A7DD919-85EF-4197-83D3-687D4BF62232}"/>
              </a:ext>
            </a:extLst>
          </p:cNvPr>
          <p:cNvSpPr txBox="1">
            <a:spLocks noChangeArrowheads="1"/>
          </p:cNvSpPr>
          <p:nvPr/>
        </p:nvSpPr>
        <p:spPr bwMode="auto">
          <a:xfrm>
            <a:off x="1634591" y="2847310"/>
            <a:ext cx="55869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spc="225" dirty="0">
                <a:solidFill>
                  <a:schemeClr val="bg1"/>
                </a:solidFill>
                <a:latin typeface="微软雅黑" panose="020B0503020204020204" pitchFamily="34" charset="-122"/>
                <a:ea typeface="微软雅黑" panose="020B0503020204020204" pitchFamily="34" charset="-122"/>
              </a:rPr>
              <a:t>三、</a:t>
            </a:r>
          </a:p>
        </p:txBody>
      </p:sp>
      <p:sp>
        <p:nvSpPr>
          <p:cNvPr id="17" name="Line 35">
            <a:extLst>
              <a:ext uri="{FF2B5EF4-FFF2-40B4-BE49-F238E27FC236}">
                <a16:creationId xmlns="" xmlns:a16="http://schemas.microsoft.com/office/drawing/2014/main" id="{75C24D77-F2C3-47CB-8607-F59581A4B57D}"/>
              </a:ext>
            </a:extLst>
          </p:cNvPr>
          <p:cNvSpPr>
            <a:spLocks noChangeShapeType="1"/>
          </p:cNvSpPr>
          <p:nvPr/>
        </p:nvSpPr>
        <p:spPr bwMode="auto">
          <a:xfrm flipV="1">
            <a:off x="2193289" y="3192706"/>
            <a:ext cx="4380410" cy="22396"/>
          </a:xfrm>
          <a:prstGeom prst="line">
            <a:avLst/>
          </a:prstGeom>
          <a:noFill/>
          <a:ln w="34925">
            <a:solidFill>
              <a:srgbClr val="00AEF3"/>
            </a:solidFill>
            <a:round/>
          </a:ln>
          <a:extLst>
            <a:ext uri="{909E8E84-426E-40DD-AFC4-6F175D3DCCD1}">
              <a14:hiddenFill xmlns:a14="http://schemas.microsoft.com/office/drawing/2010/main">
                <a:noFill/>
              </a14:hiddenFill>
            </a:ext>
          </a:extLst>
        </p:spPr>
        <p:txBody>
          <a:bodyPr/>
          <a:lstStyle/>
          <a:p>
            <a:endParaRPr lang="zh-CN" altLang="en-US" dirty="0"/>
          </a:p>
        </p:txBody>
      </p:sp>
      <p:sp>
        <p:nvSpPr>
          <p:cNvPr id="4" name="标题 3"/>
          <p:cNvSpPr>
            <a:spLocks noGrp="1"/>
          </p:cNvSpPr>
          <p:nvPr>
            <p:ph type="title"/>
          </p:nvPr>
        </p:nvSpPr>
        <p:spPr>
          <a:xfrm>
            <a:off x="371344" y="419210"/>
            <a:ext cx="8229600" cy="857250"/>
          </a:xfrm>
        </p:spPr>
        <p:txBody>
          <a:bodyPr/>
          <a:lstStyle/>
          <a:p>
            <a:r>
              <a:rPr lang="zh-CN" altLang="en-US" dirty="0" smtClean="0"/>
              <a:t>目录</a:t>
            </a:r>
            <a:endParaRPr lang="zh-CN" altLang="en-US" dirty="0"/>
          </a:p>
        </p:txBody>
      </p:sp>
    </p:spTree>
    <p:custDataLst>
      <p:tags r:id="rId1"/>
    </p:custDataLst>
    <p:extLst>
      <p:ext uri="{BB962C8B-B14F-4D97-AF65-F5344CB8AC3E}">
        <p14:creationId xmlns:p14="http://schemas.microsoft.com/office/powerpoint/2010/main" val="19463371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t>砌体结构的鉴定</a:t>
            </a:r>
            <a:endParaRPr lang="zh-CN" altLang="en-US" dirty="0"/>
          </a:p>
        </p:txBody>
      </p:sp>
      <p:sp>
        <p:nvSpPr>
          <p:cNvPr id="3" name="内容占位符 2"/>
          <p:cNvSpPr>
            <a:spLocks noGrp="1"/>
          </p:cNvSpPr>
          <p:nvPr>
            <p:ph idx="1"/>
          </p:nvPr>
        </p:nvSpPr>
        <p:spPr/>
        <p:txBody>
          <a:bodyPr/>
          <a:lstStyle/>
          <a:p>
            <a:r>
              <a:rPr lang="en-US" altLang="zh-CN" dirty="0"/>
              <a:t>1</a:t>
            </a:r>
            <a:r>
              <a:rPr lang="zh-CN" altLang="en-US" dirty="0"/>
              <a:t>、</a:t>
            </a:r>
            <a:r>
              <a:rPr lang="zh-CN" altLang="zh-CN" dirty="0"/>
              <a:t>将待鉴定的</a:t>
            </a:r>
            <a:r>
              <a:rPr lang="zh-CN" altLang="zh-CN" dirty="0" smtClean="0"/>
              <a:t>建筑</a:t>
            </a:r>
            <a:r>
              <a:rPr lang="zh-CN" altLang="en-US" dirty="0" smtClean="0"/>
              <a:t>进行</a:t>
            </a:r>
            <a:r>
              <a:rPr lang="zh-CN" altLang="zh-CN" dirty="0" smtClean="0"/>
              <a:t>模型和</a:t>
            </a:r>
            <a:r>
              <a:rPr lang="zh-CN" altLang="zh-CN" dirty="0"/>
              <a:t>荷载输入</a:t>
            </a:r>
            <a:endParaRPr lang="en-US" altLang="zh-CN" dirty="0"/>
          </a:p>
          <a:p>
            <a:r>
              <a:rPr lang="en-US" altLang="zh-CN" dirty="0"/>
              <a:t>2</a:t>
            </a:r>
            <a:r>
              <a:rPr lang="zh-CN" altLang="en-US" dirty="0"/>
              <a:t>、</a:t>
            </a:r>
            <a:r>
              <a:rPr lang="zh-CN" altLang="zh-CN" dirty="0"/>
              <a:t>输入砌体结构鉴定加固设计参数</a:t>
            </a:r>
            <a:endParaRPr lang="en-US" altLang="zh-CN" dirty="0"/>
          </a:p>
          <a:p>
            <a:r>
              <a:rPr lang="en-US" altLang="zh-CN" dirty="0"/>
              <a:t>3</a:t>
            </a:r>
            <a:r>
              <a:rPr lang="zh-CN" altLang="en-US" dirty="0"/>
              <a:t>、</a:t>
            </a:r>
            <a:r>
              <a:rPr lang="zh-CN" altLang="zh-CN" dirty="0"/>
              <a:t>输入砌体结构参数信息</a:t>
            </a:r>
            <a:endParaRPr lang="en-US" altLang="zh-CN" dirty="0"/>
          </a:p>
          <a:p>
            <a:r>
              <a:rPr lang="en-US" altLang="zh-CN" dirty="0"/>
              <a:t>4</a:t>
            </a:r>
            <a:r>
              <a:rPr lang="zh-CN" altLang="en-US" dirty="0"/>
              <a:t>、</a:t>
            </a:r>
            <a:r>
              <a:rPr lang="zh-CN" altLang="zh-CN" dirty="0"/>
              <a:t>纵、横墙指定</a:t>
            </a:r>
            <a:endParaRPr lang="en-US" altLang="zh-CN" dirty="0"/>
          </a:p>
          <a:p>
            <a:r>
              <a:rPr lang="en-US" altLang="zh-CN" dirty="0"/>
              <a:t>5</a:t>
            </a:r>
            <a:r>
              <a:rPr lang="zh-CN" altLang="en-US" dirty="0"/>
              <a:t>、</a:t>
            </a:r>
            <a:r>
              <a:rPr lang="zh-CN" altLang="zh-CN" dirty="0"/>
              <a:t>自承重墙的指定</a:t>
            </a:r>
            <a:endParaRPr lang="en-US" altLang="zh-CN" dirty="0"/>
          </a:p>
          <a:p>
            <a:r>
              <a:rPr lang="en-US" altLang="zh-CN" dirty="0"/>
              <a:t>6</a:t>
            </a:r>
            <a:r>
              <a:rPr lang="zh-CN" altLang="en-US" dirty="0"/>
              <a:t>、</a:t>
            </a:r>
            <a:r>
              <a:rPr lang="zh-CN" altLang="zh-CN" dirty="0"/>
              <a:t>设置柱钢筋</a:t>
            </a:r>
            <a:endParaRPr lang="en-US" altLang="zh-CN" dirty="0"/>
          </a:p>
          <a:p>
            <a:r>
              <a:rPr lang="en-US" altLang="zh-CN" dirty="0"/>
              <a:t>7</a:t>
            </a:r>
            <a:r>
              <a:rPr lang="zh-CN" altLang="en-US" dirty="0"/>
              <a:t>、</a:t>
            </a:r>
            <a:r>
              <a:rPr lang="zh-CN" altLang="zh-CN" dirty="0"/>
              <a:t>砌体结构的鉴定计算</a:t>
            </a:r>
            <a:endParaRPr lang="zh-CN" altLang="en-US" dirty="0"/>
          </a:p>
        </p:txBody>
      </p:sp>
      <p:sp>
        <p:nvSpPr>
          <p:cNvPr id="4" name="灯片编号占位符 3"/>
          <p:cNvSpPr>
            <a:spLocks noGrp="1"/>
          </p:cNvSpPr>
          <p:nvPr>
            <p:ph type="sldNum" sz="quarter" idx="12"/>
          </p:nvPr>
        </p:nvSpPr>
        <p:spPr/>
        <p:txBody>
          <a:bodyPr/>
          <a:lstStyle/>
          <a:p>
            <a:pPr>
              <a:defRPr/>
            </a:pPr>
            <a:fld id="{A46037C8-5B0A-4AE1-9877-D75452A8BEB9}" type="slidenum">
              <a:rPr lang="zh-CN" altLang="en-US" smtClean="0"/>
              <a:pPr>
                <a:defRPr/>
              </a:pPr>
              <a:t>43</a:t>
            </a:fld>
            <a:endParaRPr lang="zh-CN" altLang="en-US"/>
          </a:p>
        </p:txBody>
      </p:sp>
    </p:spTree>
    <p:extLst>
      <p:ext uri="{BB962C8B-B14F-4D97-AF65-F5344CB8AC3E}">
        <p14:creationId xmlns:p14="http://schemas.microsoft.com/office/powerpoint/2010/main" val="405287383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a:t>
            </a:r>
            <a:r>
              <a:rPr lang="zh-CN" altLang="en-US" dirty="0" smtClean="0"/>
              <a:t>、</a:t>
            </a:r>
            <a:r>
              <a:rPr lang="zh-CN" altLang="zh-CN" dirty="0" smtClean="0"/>
              <a:t>将</a:t>
            </a:r>
            <a:r>
              <a:rPr lang="zh-CN" altLang="zh-CN" dirty="0"/>
              <a:t>待鉴定的</a:t>
            </a:r>
            <a:r>
              <a:rPr lang="zh-CN" altLang="zh-CN" dirty="0" smtClean="0"/>
              <a:t>建筑</a:t>
            </a:r>
            <a:r>
              <a:rPr lang="zh-CN" altLang="en-US" dirty="0" smtClean="0"/>
              <a:t>进行</a:t>
            </a:r>
            <a:r>
              <a:rPr lang="zh-CN" altLang="zh-CN" dirty="0" smtClean="0"/>
              <a:t>模型和</a:t>
            </a:r>
            <a:r>
              <a:rPr lang="zh-CN" altLang="zh-CN" dirty="0"/>
              <a:t>荷载输入</a:t>
            </a:r>
            <a:endParaRPr lang="zh-CN" altLang="en-US" dirty="0"/>
          </a:p>
        </p:txBody>
      </p:sp>
      <p:sp>
        <p:nvSpPr>
          <p:cNvPr id="3" name="内容占位符 2"/>
          <p:cNvSpPr>
            <a:spLocks noGrp="1"/>
          </p:cNvSpPr>
          <p:nvPr>
            <p:ph idx="1"/>
          </p:nvPr>
        </p:nvSpPr>
        <p:spPr/>
        <p:txBody>
          <a:bodyPr/>
          <a:lstStyle/>
          <a:p>
            <a:endParaRPr lang="zh-CN" altLang="en-US"/>
          </a:p>
        </p:txBody>
      </p:sp>
      <p:sp>
        <p:nvSpPr>
          <p:cNvPr id="4" name="灯片编号占位符 3"/>
          <p:cNvSpPr>
            <a:spLocks noGrp="1"/>
          </p:cNvSpPr>
          <p:nvPr>
            <p:ph type="sldNum" sz="quarter" idx="12"/>
          </p:nvPr>
        </p:nvSpPr>
        <p:spPr/>
        <p:txBody>
          <a:bodyPr/>
          <a:lstStyle/>
          <a:p>
            <a:pPr>
              <a:defRPr/>
            </a:pPr>
            <a:fld id="{A46037C8-5B0A-4AE1-9877-D75452A8BEB9}" type="slidenum">
              <a:rPr lang="zh-CN" altLang="en-US" smtClean="0"/>
              <a:pPr>
                <a:defRPr/>
              </a:pPr>
              <a:t>44</a:t>
            </a:fld>
            <a:endParaRPr lang="zh-CN" altLang="en-US"/>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3688" y="1059582"/>
            <a:ext cx="6222812" cy="374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07504" y="3939902"/>
            <a:ext cx="4104456" cy="923330"/>
          </a:xfrm>
          <a:prstGeom prst="rect">
            <a:avLst/>
          </a:prstGeom>
          <a:solidFill>
            <a:srgbClr val="FFFFCC"/>
          </a:solidFill>
          <a:ln>
            <a:solidFill>
              <a:schemeClr val="tx1"/>
            </a:solidFill>
          </a:ln>
        </p:spPr>
        <p:txBody>
          <a:bodyPr wrap="square" rtlCol="0">
            <a:spAutoFit/>
          </a:bodyPr>
          <a:lstStyle/>
          <a:p>
            <a:r>
              <a:rPr lang="zh-CN" altLang="zh-CN" dirty="0"/>
              <a:t>对于混凝土结构的构件，在这里输入其</a:t>
            </a:r>
            <a:r>
              <a:rPr lang="zh-CN" altLang="zh-CN" dirty="0" smtClean="0"/>
              <a:t>实测</a:t>
            </a:r>
            <a:r>
              <a:rPr lang="zh-CN" altLang="en-US" dirty="0" smtClean="0"/>
              <a:t>混凝土</a:t>
            </a:r>
            <a:r>
              <a:rPr lang="zh-CN" altLang="zh-CN" dirty="0" smtClean="0"/>
              <a:t>强度等级，</a:t>
            </a:r>
            <a:r>
              <a:rPr lang="zh-CN" altLang="zh-CN" dirty="0"/>
              <a:t>砌体的砌体强度等级和砂浆强度等级也可在这里输入</a:t>
            </a:r>
            <a:endParaRPr lang="zh-CN" altLang="en-US" dirty="0"/>
          </a:p>
        </p:txBody>
      </p:sp>
    </p:spTree>
    <p:extLst>
      <p:ext uri="{BB962C8B-B14F-4D97-AF65-F5344CB8AC3E}">
        <p14:creationId xmlns:p14="http://schemas.microsoft.com/office/powerpoint/2010/main" val="135758555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54093" y="0"/>
            <a:ext cx="8229600" cy="3394075"/>
          </a:xfrm>
        </p:spPr>
        <p:txBody>
          <a:bodyPr/>
          <a:lstStyle/>
          <a:p>
            <a:r>
              <a:rPr lang="zh-CN" altLang="zh-CN" dirty="0"/>
              <a:t>对于每层砌体的砌体强度等级和砂浆强度等级的修改还可在【砌体设计】的【砌体结构信息】中设置和修改每层砌体的砌体强度等级和砂浆强度等级</a:t>
            </a:r>
            <a:endParaRPr lang="zh-CN" altLang="en-US" dirty="0"/>
          </a:p>
        </p:txBody>
      </p:sp>
      <p:sp>
        <p:nvSpPr>
          <p:cNvPr id="4" name="灯片编号占位符 3"/>
          <p:cNvSpPr>
            <a:spLocks noGrp="1"/>
          </p:cNvSpPr>
          <p:nvPr>
            <p:ph type="sldNum" sz="quarter" idx="12"/>
          </p:nvPr>
        </p:nvSpPr>
        <p:spPr/>
        <p:txBody>
          <a:bodyPr/>
          <a:lstStyle/>
          <a:p>
            <a:pPr>
              <a:defRPr/>
            </a:pPr>
            <a:fld id="{A46037C8-5B0A-4AE1-9877-D75452A8BEB9}" type="slidenum">
              <a:rPr lang="zh-CN" altLang="en-US" smtClean="0"/>
              <a:pPr>
                <a:defRPr/>
              </a:pPr>
              <a:t>45</a:t>
            </a:fld>
            <a:endParaRPr lang="zh-CN" altLang="en-US"/>
          </a:p>
        </p:txBody>
      </p:sp>
      <p:pic>
        <p:nvPicPr>
          <p:cNvPr id="2050" name="图片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23728" y="1203598"/>
            <a:ext cx="6151587" cy="4608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771098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67544" y="195486"/>
            <a:ext cx="8229600" cy="3394075"/>
          </a:xfrm>
        </p:spPr>
        <p:txBody>
          <a:bodyPr/>
          <a:lstStyle/>
          <a:p>
            <a:r>
              <a:rPr lang="zh-CN" altLang="zh-CN" dirty="0"/>
              <a:t>当层间各个墙段强度等级与每层值不同时，可在【砌体设计】中二级菜单【砌体强度】下，对单个墙段的“砌体材料强度”作个别修改</a:t>
            </a:r>
            <a:endParaRPr lang="zh-CN" altLang="en-US" dirty="0"/>
          </a:p>
        </p:txBody>
      </p:sp>
      <p:sp>
        <p:nvSpPr>
          <p:cNvPr id="4" name="灯片编号占位符 3"/>
          <p:cNvSpPr>
            <a:spLocks noGrp="1"/>
          </p:cNvSpPr>
          <p:nvPr>
            <p:ph type="sldNum" sz="quarter" idx="12"/>
          </p:nvPr>
        </p:nvSpPr>
        <p:spPr/>
        <p:txBody>
          <a:bodyPr/>
          <a:lstStyle/>
          <a:p>
            <a:pPr>
              <a:defRPr/>
            </a:pPr>
            <a:fld id="{A46037C8-5B0A-4AE1-9877-D75452A8BEB9}" type="slidenum">
              <a:rPr lang="zh-CN" altLang="en-US" smtClean="0"/>
              <a:pPr>
                <a:defRPr/>
              </a:pPr>
              <a:t>46</a:t>
            </a:fld>
            <a:endParaRPr lang="zh-CN" altLang="en-US"/>
          </a:p>
        </p:txBody>
      </p:sp>
      <p:pic>
        <p:nvPicPr>
          <p:cNvPr id="3074" name="图片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7704" y="1347614"/>
            <a:ext cx="5411177" cy="36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409151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lvl="3"/>
            <a:r>
              <a:rPr lang="en-US" altLang="zh-CN" sz="3200" kern="1200" dirty="0" smtClean="0">
                <a:solidFill>
                  <a:srgbClr val="C00000"/>
                </a:solidFill>
                <a:latin typeface="隶书" pitchFamily="49" charset="-122"/>
                <a:ea typeface="隶书" pitchFamily="49" charset="-122"/>
                <a:cs typeface="+mj-cs"/>
              </a:rPr>
              <a:t>2</a:t>
            </a:r>
            <a:r>
              <a:rPr lang="zh-CN" altLang="en-US" sz="3200" kern="1200" dirty="0" smtClean="0">
                <a:solidFill>
                  <a:srgbClr val="C00000"/>
                </a:solidFill>
                <a:latin typeface="隶书" pitchFamily="49" charset="-122"/>
                <a:ea typeface="隶书" pitchFamily="49" charset="-122"/>
                <a:cs typeface="+mj-cs"/>
              </a:rPr>
              <a:t>、</a:t>
            </a:r>
            <a:r>
              <a:rPr lang="zh-CN" altLang="zh-CN" sz="3200" kern="1200" dirty="0" smtClean="0">
                <a:solidFill>
                  <a:srgbClr val="C00000"/>
                </a:solidFill>
                <a:latin typeface="隶书" pitchFamily="49" charset="-122"/>
                <a:ea typeface="隶书" pitchFamily="49" charset="-122"/>
                <a:cs typeface="+mj-cs"/>
              </a:rPr>
              <a:t>输入</a:t>
            </a:r>
            <a:r>
              <a:rPr lang="zh-CN" altLang="zh-CN" sz="3200" kern="1200" dirty="0">
                <a:solidFill>
                  <a:srgbClr val="C00000"/>
                </a:solidFill>
                <a:latin typeface="隶书" pitchFamily="49" charset="-122"/>
                <a:ea typeface="隶书" pitchFamily="49" charset="-122"/>
                <a:cs typeface="+mj-cs"/>
              </a:rPr>
              <a:t>砌体结构鉴定加固设计参数</a:t>
            </a:r>
            <a:endParaRPr lang="zh-CN" altLang="en-US" sz="3200" kern="1200" dirty="0">
              <a:solidFill>
                <a:srgbClr val="C00000"/>
              </a:solidFill>
              <a:latin typeface="隶书" pitchFamily="49" charset="-122"/>
              <a:ea typeface="隶书" pitchFamily="49" charset="-122"/>
              <a:cs typeface="+mj-cs"/>
            </a:endParaRPr>
          </a:p>
        </p:txBody>
      </p:sp>
      <p:sp>
        <p:nvSpPr>
          <p:cNvPr id="3" name="内容占位符 2"/>
          <p:cNvSpPr>
            <a:spLocks noGrp="1"/>
          </p:cNvSpPr>
          <p:nvPr>
            <p:ph idx="1"/>
          </p:nvPr>
        </p:nvSpPr>
        <p:spPr>
          <a:xfrm>
            <a:off x="251520" y="1131590"/>
            <a:ext cx="3106688" cy="3394075"/>
          </a:xfrm>
        </p:spPr>
        <p:txBody>
          <a:bodyPr/>
          <a:lstStyle/>
          <a:p>
            <a:r>
              <a:rPr lang="zh-CN" altLang="zh-CN" sz="2000" dirty="0"/>
              <a:t>在【砌体设计】下的二级菜单【参数设计】点【鉴定加固】</a:t>
            </a:r>
            <a:r>
              <a:rPr lang="zh-CN" altLang="zh-CN" sz="2000" dirty="0" smtClean="0"/>
              <a:t>页</a:t>
            </a:r>
            <a:endParaRPr lang="en-US" altLang="zh-CN" sz="2000" dirty="0" smtClean="0"/>
          </a:p>
          <a:p>
            <a:r>
              <a:rPr lang="zh-CN" altLang="zh-CN" sz="2000" dirty="0"/>
              <a:t>对鉴定加固页上的“鉴定加固”项勾</a:t>
            </a:r>
            <a:r>
              <a:rPr lang="zh-CN" altLang="zh-CN" sz="2000" dirty="0" smtClean="0"/>
              <a:t>选</a:t>
            </a:r>
            <a:r>
              <a:rPr lang="zh-CN" altLang="en-US" sz="2000" dirty="0" smtClean="0"/>
              <a:t>并</a:t>
            </a:r>
            <a:r>
              <a:rPr lang="zh-CN" altLang="zh-CN" sz="2000" dirty="0" smtClean="0"/>
              <a:t>选择鉴定</a:t>
            </a:r>
            <a:r>
              <a:rPr lang="zh-CN" altLang="en-US" sz="2000" dirty="0" smtClean="0"/>
              <a:t>加固</a:t>
            </a:r>
            <a:r>
              <a:rPr lang="zh-CN" altLang="zh-CN" sz="2000" dirty="0" smtClean="0"/>
              <a:t>标准</a:t>
            </a:r>
            <a:r>
              <a:rPr lang="zh-CN" altLang="en-US" sz="2000" dirty="0"/>
              <a:t>；</a:t>
            </a:r>
            <a:endParaRPr lang="en-US" altLang="zh-CN" sz="2000" dirty="0"/>
          </a:p>
          <a:p>
            <a:r>
              <a:rPr lang="zh-CN" altLang="zh-CN" sz="2000" dirty="0"/>
              <a:t>输入第二级鉴定的体系影响系数和局部影响系数</a:t>
            </a:r>
            <a:endParaRPr lang="zh-CN" altLang="en-US" sz="2000" dirty="0"/>
          </a:p>
          <a:p>
            <a:endParaRPr lang="zh-CN" altLang="en-US" dirty="0"/>
          </a:p>
        </p:txBody>
      </p:sp>
      <p:sp>
        <p:nvSpPr>
          <p:cNvPr id="4" name="灯片编号占位符 3"/>
          <p:cNvSpPr>
            <a:spLocks noGrp="1"/>
          </p:cNvSpPr>
          <p:nvPr>
            <p:ph type="sldNum" sz="quarter" idx="12"/>
          </p:nvPr>
        </p:nvSpPr>
        <p:spPr/>
        <p:txBody>
          <a:bodyPr/>
          <a:lstStyle/>
          <a:p>
            <a:pPr>
              <a:defRPr/>
            </a:pPr>
            <a:fld id="{A46037C8-5B0A-4AE1-9877-D75452A8BEB9}" type="slidenum">
              <a:rPr lang="zh-CN" altLang="en-US" smtClean="0"/>
              <a:pPr>
                <a:defRPr/>
              </a:pPr>
              <a:t>47</a:t>
            </a:fld>
            <a:endParaRPr lang="zh-CN" altLang="en-US"/>
          </a:p>
        </p:txBody>
      </p:sp>
      <p:pic>
        <p:nvPicPr>
          <p:cNvPr id="4098" name="图片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63888" y="1053117"/>
            <a:ext cx="5495453" cy="4111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923613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a:t>
            </a:r>
            <a:r>
              <a:rPr lang="zh-CN" altLang="zh-CN" dirty="0" smtClean="0"/>
              <a:t>输入</a:t>
            </a:r>
            <a:r>
              <a:rPr lang="zh-CN" altLang="zh-CN" dirty="0"/>
              <a:t>砌体结构参数信息</a:t>
            </a:r>
            <a:endParaRPr lang="zh-CN" altLang="en-US" dirty="0"/>
          </a:p>
        </p:txBody>
      </p:sp>
      <p:sp>
        <p:nvSpPr>
          <p:cNvPr id="3" name="内容占位符 2"/>
          <p:cNvSpPr>
            <a:spLocks noGrp="1"/>
          </p:cNvSpPr>
          <p:nvPr>
            <p:ph idx="1"/>
          </p:nvPr>
        </p:nvSpPr>
        <p:spPr/>
        <p:txBody>
          <a:bodyPr/>
          <a:lstStyle/>
          <a:p>
            <a:endParaRPr lang="zh-CN" altLang="en-US"/>
          </a:p>
        </p:txBody>
      </p:sp>
      <p:sp>
        <p:nvSpPr>
          <p:cNvPr id="4" name="灯片编号占位符 3"/>
          <p:cNvSpPr>
            <a:spLocks noGrp="1"/>
          </p:cNvSpPr>
          <p:nvPr>
            <p:ph type="sldNum" sz="quarter" idx="12"/>
          </p:nvPr>
        </p:nvSpPr>
        <p:spPr/>
        <p:txBody>
          <a:bodyPr/>
          <a:lstStyle/>
          <a:p>
            <a:pPr>
              <a:defRPr/>
            </a:pPr>
            <a:fld id="{A46037C8-5B0A-4AE1-9877-D75452A8BEB9}" type="slidenum">
              <a:rPr lang="zh-CN" altLang="en-US" smtClean="0"/>
              <a:pPr>
                <a:defRPr/>
              </a:pPr>
              <a:t>48</a:t>
            </a:fld>
            <a:endParaRPr lang="zh-CN" altLang="en-US"/>
          </a:p>
        </p:txBody>
      </p:sp>
      <p:pic>
        <p:nvPicPr>
          <p:cNvPr id="5122" name="图片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95736" y="987574"/>
            <a:ext cx="5616624" cy="4211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579398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a:t>
            </a:r>
            <a:r>
              <a:rPr lang="zh-CN" altLang="zh-CN" dirty="0" smtClean="0"/>
              <a:t>纵</a:t>
            </a:r>
            <a:r>
              <a:rPr lang="zh-CN" altLang="zh-CN" dirty="0"/>
              <a:t>、横墙指定</a:t>
            </a:r>
            <a:endParaRPr lang="zh-CN" altLang="en-US" dirty="0"/>
          </a:p>
        </p:txBody>
      </p:sp>
      <p:sp>
        <p:nvSpPr>
          <p:cNvPr id="3" name="内容占位符 2"/>
          <p:cNvSpPr>
            <a:spLocks noGrp="1"/>
          </p:cNvSpPr>
          <p:nvPr>
            <p:ph idx="1"/>
          </p:nvPr>
        </p:nvSpPr>
        <p:spPr/>
        <p:txBody>
          <a:bodyPr/>
          <a:lstStyle/>
          <a:p>
            <a:r>
              <a:rPr lang="zh-CN" altLang="zh-CN" dirty="0"/>
              <a:t>程序对于规则平面与</a:t>
            </a:r>
            <a:r>
              <a:rPr lang="en-US" altLang="zh-CN" dirty="0"/>
              <a:t>X</a:t>
            </a:r>
            <a:r>
              <a:rPr lang="zh-CN" altLang="zh-CN" dirty="0"/>
              <a:t>轴的夹角大于</a:t>
            </a:r>
            <a:r>
              <a:rPr lang="en-US" altLang="zh-CN" dirty="0"/>
              <a:t>45</a:t>
            </a:r>
            <a:r>
              <a:rPr lang="en-US" altLang="zh-CN" baseline="30000" dirty="0"/>
              <a:t>0</a:t>
            </a:r>
            <a:r>
              <a:rPr lang="zh-CN" altLang="zh-CN" dirty="0"/>
              <a:t>的墙，判定为横墙；与</a:t>
            </a:r>
            <a:r>
              <a:rPr lang="en-US" altLang="zh-CN" dirty="0"/>
              <a:t>X</a:t>
            </a:r>
            <a:r>
              <a:rPr lang="zh-CN" altLang="zh-CN" dirty="0"/>
              <a:t>轴的夹角小于等于</a:t>
            </a:r>
            <a:r>
              <a:rPr lang="en-US" altLang="zh-CN" dirty="0"/>
              <a:t>45</a:t>
            </a:r>
            <a:r>
              <a:rPr lang="en-US" altLang="zh-CN" baseline="30000" dirty="0"/>
              <a:t>0</a:t>
            </a:r>
            <a:r>
              <a:rPr lang="zh-CN" altLang="zh-CN" dirty="0"/>
              <a:t>的墙，判定为纵墙；用户在设计过程中，可根据工程实际墙的开洞率区分纵横墙，并自行对程序判断的结果进行人工修改调整。</a:t>
            </a:r>
          </a:p>
          <a:p>
            <a:endParaRPr lang="zh-CN" altLang="en-US" dirty="0"/>
          </a:p>
        </p:txBody>
      </p:sp>
      <p:sp>
        <p:nvSpPr>
          <p:cNvPr id="4" name="灯片编号占位符 3"/>
          <p:cNvSpPr>
            <a:spLocks noGrp="1"/>
          </p:cNvSpPr>
          <p:nvPr>
            <p:ph type="sldNum" sz="quarter" idx="12"/>
          </p:nvPr>
        </p:nvSpPr>
        <p:spPr/>
        <p:txBody>
          <a:bodyPr/>
          <a:lstStyle/>
          <a:p>
            <a:pPr>
              <a:defRPr/>
            </a:pPr>
            <a:fld id="{A46037C8-5B0A-4AE1-9877-D75452A8BEB9}" type="slidenum">
              <a:rPr lang="zh-CN" altLang="en-US" smtClean="0"/>
              <a:pPr>
                <a:defRPr/>
              </a:pPr>
              <a:t>49</a:t>
            </a:fld>
            <a:endParaRPr lang="zh-CN" altLang="en-US"/>
          </a:p>
        </p:txBody>
      </p:sp>
      <p:pic>
        <p:nvPicPr>
          <p:cNvPr id="6146" name="图片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07904" y="2787774"/>
            <a:ext cx="2448272" cy="2041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52259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t>软件的实施方案</a:t>
            </a:r>
            <a:endParaRPr lang="zh-CN" altLang="en-US" dirty="0"/>
          </a:p>
        </p:txBody>
      </p:sp>
      <p:sp>
        <p:nvSpPr>
          <p:cNvPr id="3" name="内容占位符 2"/>
          <p:cNvSpPr>
            <a:spLocks noGrp="1"/>
          </p:cNvSpPr>
          <p:nvPr>
            <p:ph idx="1"/>
          </p:nvPr>
        </p:nvSpPr>
        <p:spPr/>
        <p:txBody>
          <a:bodyPr/>
          <a:lstStyle/>
          <a:p>
            <a:r>
              <a:rPr lang="zh-CN" altLang="zh-CN" sz="2000" dirty="0"/>
              <a:t>对于</a:t>
            </a:r>
            <a:r>
              <a:rPr lang="en-US" altLang="zh-CN" sz="2000" dirty="0"/>
              <a:t>A</a:t>
            </a:r>
            <a:r>
              <a:rPr lang="zh-CN" altLang="zh-CN" sz="2000" dirty="0"/>
              <a:t>类建筑，程序主要完成其规定的第二级鉴定计算。对于混凝土结构，程序在纵横两个方向上进行楼层综合抗震能力指数的计算。用户选择该标准时，程序按照相应抗震设计规范进行抗震承载力验算，此时用户可以对承载力抗震调整系数的折减系数填写为小于</a:t>
            </a:r>
            <a:r>
              <a:rPr lang="en-US" altLang="zh-CN" sz="2000" dirty="0"/>
              <a:t>1</a:t>
            </a:r>
            <a:r>
              <a:rPr lang="zh-CN" altLang="zh-CN" sz="2000" dirty="0"/>
              <a:t>。</a:t>
            </a:r>
          </a:p>
          <a:p>
            <a:r>
              <a:rPr lang="zh-CN" altLang="zh-CN" sz="2000" dirty="0"/>
              <a:t>对于</a:t>
            </a:r>
            <a:r>
              <a:rPr lang="en-US" altLang="zh-CN" sz="2000" dirty="0"/>
              <a:t>B</a:t>
            </a:r>
            <a:r>
              <a:rPr lang="zh-CN" altLang="zh-CN" sz="2000" dirty="0"/>
              <a:t>类建筑和</a:t>
            </a:r>
            <a:r>
              <a:rPr lang="en-US" altLang="zh-CN" sz="2000" dirty="0"/>
              <a:t>C</a:t>
            </a:r>
            <a:r>
              <a:rPr lang="zh-CN" altLang="zh-CN" sz="2000" dirty="0"/>
              <a:t>类建筑，程序按照一般结构设计的方法给出全部结构设计结果。用户这里应重点关注承载力计算、截面配筋等计算结果。</a:t>
            </a:r>
          </a:p>
          <a:p>
            <a:r>
              <a:rPr lang="zh-CN" altLang="zh-CN" sz="2000" dirty="0"/>
              <a:t>无论是在鉴定阶段还是加固设计阶段，程序都同时完成两方面的计算，一是按照建筑抗震鉴定标准</a:t>
            </a:r>
            <a:r>
              <a:rPr lang="en-US" altLang="zh-CN" sz="2000" dirty="0"/>
              <a:t>GB50023-2009</a:t>
            </a:r>
            <a:r>
              <a:rPr lang="zh-CN" altLang="zh-CN" sz="2000" dirty="0"/>
              <a:t>进行第二级抗震鉴定计算，二是按照相应的抗震设计系列规范进行抗震承载力验算、截面配筋设计计算。</a:t>
            </a:r>
            <a:endParaRPr lang="zh-CN" altLang="en-US" sz="2000" dirty="0"/>
          </a:p>
        </p:txBody>
      </p:sp>
      <p:sp>
        <p:nvSpPr>
          <p:cNvPr id="4" name="灯片编号占位符 3"/>
          <p:cNvSpPr>
            <a:spLocks noGrp="1"/>
          </p:cNvSpPr>
          <p:nvPr>
            <p:ph type="sldNum" sz="quarter" idx="12"/>
          </p:nvPr>
        </p:nvSpPr>
        <p:spPr/>
        <p:txBody>
          <a:bodyPr/>
          <a:lstStyle/>
          <a:p>
            <a:pPr>
              <a:defRPr/>
            </a:pPr>
            <a:fld id="{A46037C8-5B0A-4AE1-9877-D75452A8BEB9}" type="slidenum">
              <a:rPr lang="zh-CN" altLang="en-US" smtClean="0"/>
              <a:pPr>
                <a:defRPr/>
              </a:pPr>
              <a:t>5</a:t>
            </a:fld>
            <a:endParaRPr lang="zh-CN" altLang="en-US"/>
          </a:p>
        </p:txBody>
      </p:sp>
    </p:spTree>
    <p:extLst>
      <p:ext uri="{BB962C8B-B14F-4D97-AF65-F5344CB8AC3E}">
        <p14:creationId xmlns:p14="http://schemas.microsoft.com/office/powerpoint/2010/main" val="22216355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5</a:t>
            </a:r>
            <a:r>
              <a:rPr lang="zh-CN" altLang="en-US" dirty="0" smtClean="0"/>
              <a:t>、</a:t>
            </a:r>
            <a:r>
              <a:rPr lang="zh-CN" altLang="zh-CN" dirty="0" smtClean="0"/>
              <a:t>自</a:t>
            </a:r>
            <a:r>
              <a:rPr lang="zh-CN" altLang="zh-CN" dirty="0"/>
              <a:t>承重墙的指定</a:t>
            </a:r>
            <a:endParaRPr lang="zh-CN" altLang="en-US" dirty="0"/>
          </a:p>
        </p:txBody>
      </p:sp>
      <p:sp>
        <p:nvSpPr>
          <p:cNvPr id="3" name="内容占位符 2"/>
          <p:cNvSpPr>
            <a:spLocks noGrp="1"/>
          </p:cNvSpPr>
          <p:nvPr>
            <p:ph idx="1"/>
          </p:nvPr>
        </p:nvSpPr>
        <p:spPr/>
        <p:txBody>
          <a:bodyPr/>
          <a:lstStyle/>
          <a:p>
            <a:r>
              <a:rPr lang="zh-CN" altLang="zh-CN" dirty="0"/>
              <a:t>当墙自重大于重力荷载代表值的</a:t>
            </a:r>
            <a:r>
              <a:rPr lang="en-US" altLang="zh-CN" dirty="0"/>
              <a:t>0.9</a:t>
            </a:r>
            <a:r>
              <a:rPr lang="zh-CN" altLang="zh-CN" dirty="0"/>
              <a:t>倍时，程序自动判断为自承重墙；反之为承重墙；</a:t>
            </a:r>
          </a:p>
          <a:p>
            <a:r>
              <a:rPr lang="zh-CN" altLang="zh-CN" dirty="0"/>
              <a:t>同时用户可以人工交互承重墙属性；</a:t>
            </a:r>
            <a:endParaRPr lang="zh-CN" altLang="en-US" dirty="0"/>
          </a:p>
        </p:txBody>
      </p:sp>
      <p:sp>
        <p:nvSpPr>
          <p:cNvPr id="4" name="灯片编号占位符 3"/>
          <p:cNvSpPr>
            <a:spLocks noGrp="1"/>
          </p:cNvSpPr>
          <p:nvPr>
            <p:ph type="sldNum" sz="quarter" idx="12"/>
          </p:nvPr>
        </p:nvSpPr>
        <p:spPr/>
        <p:txBody>
          <a:bodyPr/>
          <a:lstStyle/>
          <a:p>
            <a:pPr>
              <a:defRPr/>
            </a:pPr>
            <a:fld id="{A46037C8-5B0A-4AE1-9877-D75452A8BEB9}" type="slidenum">
              <a:rPr lang="zh-CN" altLang="en-US" smtClean="0"/>
              <a:pPr>
                <a:defRPr/>
              </a:pPr>
              <a:t>50</a:t>
            </a:fld>
            <a:endParaRPr lang="zh-CN" altLang="en-US"/>
          </a:p>
        </p:txBody>
      </p:sp>
      <p:pic>
        <p:nvPicPr>
          <p:cNvPr id="7170" name="图片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1838" y="2643758"/>
            <a:ext cx="2596306" cy="2156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9015806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6</a:t>
            </a:r>
            <a:r>
              <a:rPr lang="zh-CN" altLang="en-US" dirty="0" smtClean="0"/>
              <a:t>、</a:t>
            </a:r>
            <a:r>
              <a:rPr lang="zh-CN" altLang="zh-CN" dirty="0" smtClean="0"/>
              <a:t>设置</a:t>
            </a:r>
            <a:r>
              <a:rPr lang="zh-CN" altLang="zh-CN" dirty="0"/>
              <a:t>柱钢筋</a:t>
            </a:r>
            <a:endParaRPr lang="zh-CN" altLang="en-US" dirty="0"/>
          </a:p>
        </p:txBody>
      </p:sp>
      <p:sp>
        <p:nvSpPr>
          <p:cNvPr id="3" name="内容占位符 2"/>
          <p:cNvSpPr>
            <a:spLocks noGrp="1"/>
          </p:cNvSpPr>
          <p:nvPr>
            <p:ph idx="1"/>
          </p:nvPr>
        </p:nvSpPr>
        <p:spPr/>
        <p:txBody>
          <a:bodyPr/>
          <a:lstStyle/>
          <a:p>
            <a:endParaRPr lang="zh-CN" altLang="en-US"/>
          </a:p>
        </p:txBody>
      </p:sp>
      <p:sp>
        <p:nvSpPr>
          <p:cNvPr id="4" name="灯片编号占位符 3"/>
          <p:cNvSpPr>
            <a:spLocks noGrp="1"/>
          </p:cNvSpPr>
          <p:nvPr>
            <p:ph type="sldNum" sz="quarter" idx="12"/>
          </p:nvPr>
        </p:nvSpPr>
        <p:spPr/>
        <p:txBody>
          <a:bodyPr/>
          <a:lstStyle/>
          <a:p>
            <a:pPr>
              <a:defRPr/>
            </a:pPr>
            <a:fld id="{A46037C8-5B0A-4AE1-9877-D75452A8BEB9}" type="slidenum">
              <a:rPr lang="zh-CN" altLang="en-US" smtClean="0"/>
              <a:pPr>
                <a:defRPr/>
              </a:pPr>
              <a:t>51</a:t>
            </a:fld>
            <a:endParaRPr lang="zh-CN" altLang="en-US"/>
          </a:p>
        </p:txBody>
      </p:sp>
      <p:pic>
        <p:nvPicPr>
          <p:cNvPr id="8194" name="图片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67744" y="1275606"/>
            <a:ext cx="4810100" cy="3215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639029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7</a:t>
            </a:r>
            <a:r>
              <a:rPr lang="zh-CN" altLang="en-US" dirty="0" smtClean="0"/>
              <a:t>、</a:t>
            </a:r>
            <a:r>
              <a:rPr lang="zh-CN" altLang="zh-CN" dirty="0" smtClean="0"/>
              <a:t>砌</a:t>
            </a:r>
            <a:r>
              <a:rPr lang="zh-CN" altLang="zh-CN" dirty="0"/>
              <a:t>体结构的鉴定计算</a:t>
            </a:r>
            <a:endParaRPr lang="zh-CN" altLang="en-US" dirty="0"/>
          </a:p>
        </p:txBody>
      </p:sp>
      <p:sp>
        <p:nvSpPr>
          <p:cNvPr id="3" name="内容占位符 2"/>
          <p:cNvSpPr>
            <a:spLocks noGrp="1"/>
          </p:cNvSpPr>
          <p:nvPr>
            <p:ph idx="1"/>
          </p:nvPr>
        </p:nvSpPr>
        <p:spPr>
          <a:xfrm>
            <a:off x="457200" y="1200156"/>
            <a:ext cx="5842992" cy="3394075"/>
          </a:xfrm>
        </p:spPr>
        <p:txBody>
          <a:bodyPr/>
          <a:lstStyle/>
          <a:p>
            <a:r>
              <a:rPr lang="zh-CN" altLang="zh-CN" dirty="0"/>
              <a:t>如果在鉴定前执行过砌体计算或全部计算时，这时只需执行“二级鉴定”计算即可</a:t>
            </a:r>
            <a:r>
              <a:rPr lang="zh-CN" altLang="zh-CN" dirty="0" smtClean="0"/>
              <a:t>。</a:t>
            </a:r>
            <a:endParaRPr lang="en-US" altLang="zh-CN" dirty="0" smtClean="0"/>
          </a:p>
          <a:p>
            <a:r>
              <a:rPr lang="zh-CN" altLang="zh-CN" dirty="0" smtClean="0"/>
              <a:t>如果</a:t>
            </a:r>
            <a:r>
              <a:rPr lang="zh-CN" altLang="zh-CN" dirty="0"/>
              <a:t>鉴定前没有执行砌体计算或全部计算，这时需执行全部计算，全部计算既可以做砌体结构承载力的计算，又可以按照《建筑抗震鉴定标准》</a:t>
            </a:r>
            <a:r>
              <a:rPr lang="en-US" altLang="zh-CN" dirty="0"/>
              <a:t>GB50023-2009</a:t>
            </a:r>
            <a:r>
              <a:rPr lang="zh-CN" altLang="zh-CN" dirty="0"/>
              <a:t>的第二级鉴定计算。</a:t>
            </a:r>
          </a:p>
          <a:p>
            <a:endParaRPr lang="zh-CN" altLang="en-US" dirty="0"/>
          </a:p>
        </p:txBody>
      </p:sp>
      <p:sp>
        <p:nvSpPr>
          <p:cNvPr id="4" name="灯片编号占位符 3"/>
          <p:cNvSpPr>
            <a:spLocks noGrp="1"/>
          </p:cNvSpPr>
          <p:nvPr>
            <p:ph type="sldNum" sz="quarter" idx="12"/>
          </p:nvPr>
        </p:nvSpPr>
        <p:spPr/>
        <p:txBody>
          <a:bodyPr/>
          <a:lstStyle/>
          <a:p>
            <a:pPr>
              <a:defRPr/>
            </a:pPr>
            <a:fld id="{A46037C8-5B0A-4AE1-9877-D75452A8BEB9}" type="slidenum">
              <a:rPr lang="zh-CN" altLang="en-US" smtClean="0"/>
              <a:pPr>
                <a:defRPr/>
              </a:pPr>
              <a:t>52</a:t>
            </a:fld>
            <a:endParaRPr lang="zh-CN" altLang="en-US"/>
          </a:p>
        </p:txBody>
      </p:sp>
      <p:pic>
        <p:nvPicPr>
          <p:cNvPr id="9218" name="图片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36341" y="1222491"/>
            <a:ext cx="2261077" cy="3083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571141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t>鉴定计算结果</a:t>
            </a:r>
            <a:endParaRPr lang="zh-CN" altLang="en-US" dirty="0"/>
          </a:p>
        </p:txBody>
      </p:sp>
      <p:sp>
        <p:nvSpPr>
          <p:cNvPr id="3" name="内容占位符 2"/>
          <p:cNvSpPr>
            <a:spLocks noGrp="1"/>
          </p:cNvSpPr>
          <p:nvPr>
            <p:ph idx="1"/>
          </p:nvPr>
        </p:nvSpPr>
        <p:spPr>
          <a:xfrm>
            <a:off x="539552" y="1058680"/>
            <a:ext cx="8229600" cy="3394075"/>
          </a:xfrm>
        </p:spPr>
        <p:txBody>
          <a:bodyPr/>
          <a:lstStyle/>
          <a:p>
            <a:r>
              <a:rPr lang="zh-CN" altLang="zh-CN" dirty="0"/>
              <a:t>鉴定计算的结果有两大方面的内容：综合抗震能力指数计算结果和砌体承载力计算结果。</a:t>
            </a:r>
          </a:p>
          <a:p>
            <a:r>
              <a:rPr lang="zh-CN" altLang="zh-CN" dirty="0"/>
              <a:t>综合抗震能力指数计算是按照《建筑抗震鉴定标准》</a:t>
            </a:r>
            <a:r>
              <a:rPr lang="en-US" altLang="zh-CN" dirty="0"/>
              <a:t>GB50023-2009</a:t>
            </a:r>
            <a:r>
              <a:rPr lang="zh-CN" altLang="zh-CN" dirty="0"/>
              <a:t>，作第二级鉴定计算的结果。</a:t>
            </a:r>
          </a:p>
          <a:p>
            <a:r>
              <a:rPr lang="zh-CN" altLang="zh-CN" dirty="0"/>
              <a:t>砌体承载力计算是指按照抗震设计系列规范，对砌体结构作抗震承载力计算、受压计算、高厚比计算、局部承压计算等</a:t>
            </a:r>
            <a:endParaRPr lang="zh-CN" altLang="en-US" dirty="0"/>
          </a:p>
        </p:txBody>
      </p:sp>
      <p:sp>
        <p:nvSpPr>
          <p:cNvPr id="4" name="灯片编号占位符 3"/>
          <p:cNvSpPr>
            <a:spLocks noGrp="1"/>
          </p:cNvSpPr>
          <p:nvPr>
            <p:ph type="sldNum" sz="quarter" idx="12"/>
          </p:nvPr>
        </p:nvSpPr>
        <p:spPr/>
        <p:txBody>
          <a:bodyPr/>
          <a:lstStyle/>
          <a:p>
            <a:pPr>
              <a:defRPr/>
            </a:pPr>
            <a:fld id="{A46037C8-5B0A-4AE1-9877-D75452A8BEB9}" type="slidenum">
              <a:rPr lang="zh-CN" altLang="en-US" smtClean="0"/>
              <a:pPr>
                <a:defRPr/>
              </a:pPr>
              <a:t>53</a:t>
            </a:fld>
            <a:endParaRPr lang="zh-CN" altLang="en-US"/>
          </a:p>
        </p:txBody>
      </p:sp>
      <p:pic>
        <p:nvPicPr>
          <p:cNvPr id="10242" name="图片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1680" y="3723878"/>
            <a:ext cx="6998375" cy="1203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223155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t>鉴定计算结果</a:t>
            </a:r>
            <a:endParaRPr lang="zh-CN" altLang="en-US" dirty="0"/>
          </a:p>
        </p:txBody>
      </p:sp>
      <p:sp>
        <p:nvSpPr>
          <p:cNvPr id="3" name="内容占位符 2"/>
          <p:cNvSpPr>
            <a:spLocks noGrp="1"/>
          </p:cNvSpPr>
          <p:nvPr>
            <p:ph idx="1"/>
          </p:nvPr>
        </p:nvSpPr>
        <p:spPr/>
        <p:txBody>
          <a:bodyPr/>
          <a:lstStyle/>
          <a:p>
            <a:r>
              <a:rPr lang="zh-CN" altLang="zh-CN" dirty="0" smtClean="0"/>
              <a:t>综合</a:t>
            </a:r>
            <a:r>
              <a:rPr lang="zh-CN" altLang="zh-CN" dirty="0"/>
              <a:t>抗震能力</a:t>
            </a:r>
            <a:r>
              <a:rPr lang="zh-CN" altLang="zh-CN" dirty="0" smtClean="0"/>
              <a:t>指数</a:t>
            </a:r>
            <a:r>
              <a:rPr lang="zh-CN" altLang="en-US" dirty="0" smtClean="0"/>
              <a:t>小于</a:t>
            </a:r>
            <a:r>
              <a:rPr lang="en-US" altLang="zh-CN" dirty="0" smtClean="0"/>
              <a:t>1</a:t>
            </a:r>
            <a:r>
              <a:rPr lang="zh-CN" altLang="en-US" dirty="0" smtClean="0"/>
              <a:t>时不满足要求</a:t>
            </a:r>
            <a:r>
              <a:rPr lang="zh-CN" altLang="zh-CN" dirty="0" smtClean="0"/>
              <a:t>。</a:t>
            </a:r>
            <a:endParaRPr lang="zh-CN" altLang="zh-CN" dirty="0"/>
          </a:p>
          <a:p>
            <a:r>
              <a:rPr lang="zh-CN" altLang="zh-CN" dirty="0"/>
              <a:t>砌体承载力</a:t>
            </a:r>
            <a:r>
              <a:rPr lang="zh-CN" altLang="zh-CN" dirty="0" smtClean="0"/>
              <a:t>计算</a:t>
            </a:r>
            <a:r>
              <a:rPr lang="zh-CN" altLang="en-US" dirty="0" smtClean="0"/>
              <a:t>结果小于</a:t>
            </a:r>
            <a:r>
              <a:rPr lang="en-US" altLang="zh-CN" dirty="0" smtClean="0"/>
              <a:t>1</a:t>
            </a:r>
            <a:r>
              <a:rPr lang="zh-CN" altLang="en-US" dirty="0" smtClean="0"/>
              <a:t>时显红，不满足要求；</a:t>
            </a:r>
            <a:endParaRPr lang="zh-CN" altLang="en-US" dirty="0"/>
          </a:p>
        </p:txBody>
      </p:sp>
      <p:sp>
        <p:nvSpPr>
          <p:cNvPr id="4" name="灯片编号占位符 3"/>
          <p:cNvSpPr>
            <a:spLocks noGrp="1"/>
          </p:cNvSpPr>
          <p:nvPr>
            <p:ph type="sldNum" sz="quarter" idx="12"/>
          </p:nvPr>
        </p:nvSpPr>
        <p:spPr/>
        <p:txBody>
          <a:bodyPr/>
          <a:lstStyle/>
          <a:p>
            <a:pPr>
              <a:defRPr/>
            </a:pPr>
            <a:fld id="{A46037C8-5B0A-4AE1-9877-D75452A8BEB9}" type="slidenum">
              <a:rPr lang="zh-CN" altLang="en-US" smtClean="0"/>
              <a:pPr>
                <a:defRPr/>
              </a:pPr>
              <a:t>54</a:t>
            </a:fld>
            <a:endParaRPr lang="zh-CN" altLang="en-US"/>
          </a:p>
        </p:txBody>
      </p:sp>
    </p:spTree>
    <p:extLst>
      <p:ext uri="{BB962C8B-B14F-4D97-AF65-F5344CB8AC3E}">
        <p14:creationId xmlns:p14="http://schemas.microsoft.com/office/powerpoint/2010/main" val="4000795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t>砌体结构</a:t>
            </a:r>
            <a:r>
              <a:rPr lang="zh-CN" altLang="zh-CN" dirty="0" smtClean="0"/>
              <a:t>的</a:t>
            </a:r>
            <a:r>
              <a:rPr lang="zh-CN" altLang="en-US" dirty="0" smtClean="0"/>
              <a:t>加固</a:t>
            </a:r>
            <a:endParaRPr lang="zh-CN" altLang="en-US" dirty="0"/>
          </a:p>
        </p:txBody>
      </p:sp>
      <p:sp>
        <p:nvSpPr>
          <p:cNvPr id="3" name="内容占位符 2"/>
          <p:cNvSpPr>
            <a:spLocks noGrp="1"/>
          </p:cNvSpPr>
          <p:nvPr>
            <p:ph idx="1"/>
          </p:nvPr>
        </p:nvSpPr>
        <p:spPr/>
        <p:txBody>
          <a:bodyPr/>
          <a:lstStyle/>
          <a:p>
            <a:r>
              <a:rPr lang="en-US" altLang="zh-CN" dirty="0" smtClean="0">
                <a:latin typeface="+mn-ea"/>
              </a:rPr>
              <a:t>1</a:t>
            </a:r>
            <a:r>
              <a:rPr lang="zh-CN" altLang="en-US" dirty="0" smtClean="0">
                <a:latin typeface="+mn-ea"/>
              </a:rPr>
              <a:t>、</a:t>
            </a:r>
            <a:r>
              <a:rPr lang="zh-CN" altLang="zh-CN" dirty="0" smtClean="0">
                <a:latin typeface="+mn-ea"/>
              </a:rPr>
              <a:t>拷贝</a:t>
            </a:r>
            <a:r>
              <a:rPr lang="zh-CN" altLang="zh-CN" dirty="0">
                <a:latin typeface="+mn-ea"/>
              </a:rPr>
              <a:t>出一份模型文件并勾选当前为砌体加固模型</a:t>
            </a:r>
            <a:endParaRPr lang="en-US" altLang="zh-CN" dirty="0">
              <a:latin typeface="+mn-ea"/>
            </a:endParaRPr>
          </a:p>
          <a:p>
            <a:r>
              <a:rPr lang="en-US" altLang="zh-CN" dirty="0">
                <a:latin typeface="+mn-ea"/>
              </a:rPr>
              <a:t>2</a:t>
            </a:r>
            <a:r>
              <a:rPr lang="zh-CN" altLang="en-US" dirty="0">
                <a:latin typeface="+mn-ea"/>
              </a:rPr>
              <a:t>、</a:t>
            </a:r>
            <a:r>
              <a:rPr lang="zh-CN" altLang="zh-CN" dirty="0">
                <a:latin typeface="+mn-ea"/>
              </a:rPr>
              <a:t>输入新增加的结构</a:t>
            </a:r>
            <a:r>
              <a:rPr lang="zh-CN" altLang="zh-CN" dirty="0" smtClean="0">
                <a:latin typeface="+mn-ea"/>
              </a:rPr>
              <a:t>构件</a:t>
            </a:r>
            <a:endParaRPr lang="en-US" altLang="zh-CN" dirty="0" smtClean="0">
              <a:latin typeface="+mn-ea"/>
            </a:endParaRPr>
          </a:p>
          <a:p>
            <a:r>
              <a:rPr lang="en-US" altLang="zh-CN" dirty="0">
                <a:latin typeface="+mn-ea"/>
              </a:rPr>
              <a:t>3</a:t>
            </a:r>
            <a:r>
              <a:rPr lang="zh-CN" altLang="en-US" dirty="0">
                <a:latin typeface="+mn-ea"/>
              </a:rPr>
              <a:t>、</a:t>
            </a:r>
            <a:r>
              <a:rPr lang="zh-CN" altLang="zh-CN" dirty="0">
                <a:latin typeface="+mn-ea"/>
              </a:rPr>
              <a:t>输入砌体结构鉴定加固设计</a:t>
            </a:r>
            <a:r>
              <a:rPr lang="zh-CN" altLang="zh-CN" dirty="0" smtClean="0">
                <a:latin typeface="+mn-ea"/>
              </a:rPr>
              <a:t>参数</a:t>
            </a:r>
            <a:endParaRPr lang="en-US" altLang="zh-CN" dirty="0" smtClean="0">
              <a:latin typeface="+mn-ea"/>
            </a:endParaRPr>
          </a:p>
          <a:p>
            <a:r>
              <a:rPr lang="en-US" altLang="zh-CN" dirty="0">
                <a:latin typeface="+mn-ea"/>
              </a:rPr>
              <a:t>4</a:t>
            </a:r>
            <a:r>
              <a:rPr lang="zh-CN" altLang="en-US" dirty="0">
                <a:latin typeface="+mn-ea"/>
              </a:rPr>
              <a:t>、</a:t>
            </a:r>
            <a:r>
              <a:rPr lang="zh-CN" altLang="zh-CN" dirty="0">
                <a:latin typeface="+mn-ea"/>
              </a:rPr>
              <a:t>对砌体墙构件作面层</a:t>
            </a:r>
            <a:r>
              <a:rPr lang="en-US" altLang="zh-CN" dirty="0">
                <a:latin typeface="+mn-ea"/>
              </a:rPr>
              <a:t>/</a:t>
            </a:r>
            <a:r>
              <a:rPr lang="zh-CN" altLang="zh-CN" dirty="0">
                <a:latin typeface="+mn-ea"/>
              </a:rPr>
              <a:t>板墙加固</a:t>
            </a:r>
            <a:r>
              <a:rPr lang="zh-CN" altLang="zh-CN" dirty="0" smtClean="0">
                <a:latin typeface="+mn-ea"/>
              </a:rPr>
              <a:t>布置</a:t>
            </a:r>
            <a:endParaRPr lang="en-US" altLang="zh-CN" dirty="0" smtClean="0">
              <a:latin typeface="+mn-ea"/>
            </a:endParaRPr>
          </a:p>
          <a:p>
            <a:r>
              <a:rPr lang="en-US" altLang="zh-CN" dirty="0">
                <a:latin typeface="+mn-ea"/>
              </a:rPr>
              <a:t>5</a:t>
            </a:r>
            <a:r>
              <a:rPr lang="zh-CN" altLang="en-US" dirty="0">
                <a:latin typeface="+mn-ea"/>
              </a:rPr>
              <a:t>、</a:t>
            </a:r>
            <a:r>
              <a:rPr lang="zh-CN" altLang="zh-CN" dirty="0">
                <a:latin typeface="+mn-ea"/>
              </a:rPr>
              <a:t>加固设计计算</a:t>
            </a:r>
            <a:endParaRPr lang="zh-CN" altLang="en-US" dirty="0">
              <a:latin typeface="+mn-ea"/>
            </a:endParaRPr>
          </a:p>
        </p:txBody>
      </p:sp>
      <p:sp>
        <p:nvSpPr>
          <p:cNvPr id="4" name="灯片编号占位符 3"/>
          <p:cNvSpPr>
            <a:spLocks noGrp="1"/>
          </p:cNvSpPr>
          <p:nvPr>
            <p:ph type="sldNum" sz="quarter" idx="12"/>
          </p:nvPr>
        </p:nvSpPr>
        <p:spPr/>
        <p:txBody>
          <a:bodyPr/>
          <a:lstStyle/>
          <a:p>
            <a:pPr>
              <a:defRPr/>
            </a:pPr>
            <a:fld id="{A46037C8-5B0A-4AE1-9877-D75452A8BEB9}" type="slidenum">
              <a:rPr lang="zh-CN" altLang="en-US" smtClean="0"/>
              <a:pPr>
                <a:defRPr/>
              </a:pPr>
              <a:t>55</a:t>
            </a:fld>
            <a:endParaRPr lang="zh-CN" altLang="en-US"/>
          </a:p>
        </p:txBody>
      </p:sp>
    </p:spTree>
    <p:extLst>
      <p:ext uri="{BB962C8B-B14F-4D97-AF65-F5344CB8AC3E}">
        <p14:creationId xmlns:p14="http://schemas.microsoft.com/office/powerpoint/2010/main" val="131465271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a:t>
            </a:r>
            <a:r>
              <a:rPr lang="zh-CN" altLang="en-US" dirty="0" smtClean="0"/>
              <a:t>、</a:t>
            </a:r>
            <a:r>
              <a:rPr lang="zh-CN" altLang="zh-CN" dirty="0"/>
              <a:t>拷贝出一份模型文件并勾选当前为砌体加固模型</a:t>
            </a:r>
            <a:endParaRPr lang="zh-CN" altLang="en-US" dirty="0"/>
          </a:p>
        </p:txBody>
      </p:sp>
      <p:sp>
        <p:nvSpPr>
          <p:cNvPr id="3" name="内容占位符 2"/>
          <p:cNvSpPr>
            <a:spLocks noGrp="1"/>
          </p:cNvSpPr>
          <p:nvPr>
            <p:ph idx="1"/>
          </p:nvPr>
        </p:nvSpPr>
        <p:spPr/>
        <p:txBody>
          <a:bodyPr/>
          <a:lstStyle/>
          <a:p>
            <a:r>
              <a:rPr lang="zh-CN" altLang="zh-CN" sz="2000" dirty="0" smtClean="0"/>
              <a:t>在</a:t>
            </a:r>
            <a:r>
              <a:rPr lang="zh-CN" altLang="zh-CN" sz="2000" dirty="0"/>
              <a:t>砌体结构的鉴定阶段完成后，应新拷贝一份模型文件，加固设计方案将在新拷贝的模型文件中进行，这样可以在作加固设计以后，仍然可以保留加固之前的建筑模型；</a:t>
            </a:r>
          </a:p>
          <a:p>
            <a:r>
              <a:rPr lang="zh-CN" altLang="zh-CN" sz="2000" dirty="0"/>
              <a:t>并在砌体设计参数的鉴定加固页勾选“当前为砌体加固模型”，此时程序认为此模型为加固模型，可在此模型下进行加固布置及设计。</a:t>
            </a:r>
            <a:endParaRPr lang="zh-CN" altLang="en-US" sz="2000" dirty="0"/>
          </a:p>
        </p:txBody>
      </p:sp>
      <p:sp>
        <p:nvSpPr>
          <p:cNvPr id="4" name="灯片编号占位符 3"/>
          <p:cNvSpPr>
            <a:spLocks noGrp="1"/>
          </p:cNvSpPr>
          <p:nvPr>
            <p:ph type="sldNum" sz="quarter" idx="12"/>
          </p:nvPr>
        </p:nvSpPr>
        <p:spPr/>
        <p:txBody>
          <a:bodyPr/>
          <a:lstStyle/>
          <a:p>
            <a:pPr>
              <a:defRPr/>
            </a:pPr>
            <a:fld id="{A46037C8-5B0A-4AE1-9877-D75452A8BEB9}" type="slidenum">
              <a:rPr lang="zh-CN" altLang="en-US" smtClean="0"/>
              <a:pPr>
                <a:defRPr/>
              </a:pPr>
              <a:t>56</a:t>
            </a:fld>
            <a:endParaRPr lang="zh-CN" altLang="en-US"/>
          </a:p>
        </p:txBody>
      </p:sp>
      <p:pic>
        <p:nvPicPr>
          <p:cNvPr id="11266" name="图片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7704" y="3363838"/>
            <a:ext cx="4569317" cy="1464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562776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2</a:t>
            </a:r>
            <a:r>
              <a:rPr lang="zh-CN" altLang="en-US" dirty="0" smtClean="0"/>
              <a:t>、</a:t>
            </a:r>
            <a:r>
              <a:rPr lang="zh-CN" altLang="zh-CN" dirty="0" smtClean="0"/>
              <a:t>输入</a:t>
            </a:r>
            <a:r>
              <a:rPr lang="zh-CN" altLang="zh-CN" dirty="0"/>
              <a:t>新增加的结构构件</a:t>
            </a:r>
            <a:endParaRPr lang="zh-CN" altLang="en-US" dirty="0"/>
          </a:p>
        </p:txBody>
      </p:sp>
      <p:sp>
        <p:nvSpPr>
          <p:cNvPr id="3" name="内容占位符 2"/>
          <p:cNvSpPr>
            <a:spLocks noGrp="1"/>
          </p:cNvSpPr>
          <p:nvPr>
            <p:ph idx="1"/>
          </p:nvPr>
        </p:nvSpPr>
        <p:spPr>
          <a:xfrm>
            <a:off x="467544" y="987574"/>
            <a:ext cx="8229600" cy="3394075"/>
          </a:xfrm>
        </p:spPr>
        <p:txBody>
          <a:bodyPr/>
          <a:lstStyle/>
          <a:p>
            <a:r>
              <a:rPr lang="zh-CN" altLang="zh-CN" dirty="0"/>
              <a:t>如果在加固设计方案中需要新增构件，比如要增加混凝土柱、梁、构造柱、剪力墙以及新增砌体墙等时，除了在建模中布置新增构件外，还应在【模型荷载输入】中的二级菜单【鉴定加固】下用“新增构件”菜单指定，这是给出后面计算所需的新增构件的属性</a:t>
            </a:r>
            <a:endParaRPr lang="zh-CN" altLang="en-US" dirty="0"/>
          </a:p>
        </p:txBody>
      </p:sp>
      <p:sp>
        <p:nvSpPr>
          <p:cNvPr id="4" name="灯片编号占位符 3"/>
          <p:cNvSpPr>
            <a:spLocks noGrp="1"/>
          </p:cNvSpPr>
          <p:nvPr>
            <p:ph type="sldNum" sz="quarter" idx="12"/>
          </p:nvPr>
        </p:nvSpPr>
        <p:spPr/>
        <p:txBody>
          <a:bodyPr/>
          <a:lstStyle/>
          <a:p>
            <a:pPr>
              <a:defRPr/>
            </a:pPr>
            <a:fld id="{A46037C8-5B0A-4AE1-9877-D75452A8BEB9}" type="slidenum">
              <a:rPr lang="zh-CN" altLang="en-US" smtClean="0"/>
              <a:pPr>
                <a:defRPr/>
              </a:pPr>
              <a:t>57</a:t>
            </a:fld>
            <a:endParaRPr lang="zh-CN" altLang="en-US"/>
          </a:p>
        </p:txBody>
      </p:sp>
      <p:pic>
        <p:nvPicPr>
          <p:cNvPr id="12290" name="图片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3687" y="2859782"/>
            <a:ext cx="5499625" cy="216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053890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a:t>
            </a:r>
            <a:r>
              <a:rPr lang="zh-CN" altLang="zh-CN" dirty="0" smtClean="0"/>
              <a:t>输入</a:t>
            </a:r>
            <a:r>
              <a:rPr lang="zh-CN" altLang="zh-CN" dirty="0"/>
              <a:t>砌体结构鉴定加固设计参数</a:t>
            </a:r>
            <a:endParaRPr lang="zh-CN" altLang="en-US" dirty="0"/>
          </a:p>
        </p:txBody>
      </p:sp>
      <p:sp>
        <p:nvSpPr>
          <p:cNvPr id="3" name="内容占位符 2"/>
          <p:cNvSpPr>
            <a:spLocks noGrp="1"/>
          </p:cNvSpPr>
          <p:nvPr>
            <p:ph idx="1"/>
          </p:nvPr>
        </p:nvSpPr>
        <p:spPr>
          <a:xfrm>
            <a:off x="186470" y="1059582"/>
            <a:ext cx="3240360" cy="3394075"/>
          </a:xfrm>
        </p:spPr>
        <p:txBody>
          <a:bodyPr/>
          <a:lstStyle/>
          <a:p>
            <a:r>
              <a:rPr lang="zh-CN" altLang="zh-CN" sz="2000" dirty="0"/>
              <a:t>首先应在参数中对“鉴定加固”项勾选，不勾选则软件不进行鉴定加固方面的</a:t>
            </a:r>
            <a:r>
              <a:rPr lang="zh-CN" altLang="zh-CN" sz="2000" dirty="0" smtClean="0"/>
              <a:t>计算</a:t>
            </a:r>
            <a:endParaRPr lang="en-US" altLang="zh-CN" sz="2000" dirty="0" smtClean="0"/>
          </a:p>
          <a:p>
            <a:pPr marL="342900" lvl="4" indent="-342900">
              <a:buFont typeface="Arial" charset="0"/>
              <a:buChar char="•"/>
            </a:pPr>
            <a:r>
              <a:rPr lang="zh-CN" altLang="zh-CN" b="1" dirty="0"/>
              <a:t>对鉴定加固页上的“当前为砌体加固模型”项勾</a:t>
            </a:r>
            <a:r>
              <a:rPr lang="zh-CN" altLang="zh-CN" b="1" dirty="0" smtClean="0"/>
              <a:t>选</a:t>
            </a:r>
            <a:endParaRPr lang="en-US" altLang="zh-CN" b="1" dirty="0" smtClean="0"/>
          </a:p>
          <a:p>
            <a:pPr marL="342900" lvl="4" indent="-342900">
              <a:buFont typeface="Arial" charset="0"/>
              <a:buChar char="•"/>
            </a:pPr>
            <a:r>
              <a:rPr lang="zh-CN" altLang="zh-CN" b="1" dirty="0"/>
              <a:t>选择加固</a:t>
            </a:r>
            <a:r>
              <a:rPr lang="zh-CN" altLang="zh-CN" b="1" dirty="0" smtClean="0"/>
              <a:t>设计标准</a:t>
            </a:r>
            <a:endParaRPr lang="zh-CN" altLang="zh-CN" b="1" dirty="0"/>
          </a:p>
          <a:p>
            <a:pPr marL="342900" lvl="4" indent="-342900">
              <a:buFont typeface="Arial" charset="0"/>
              <a:buChar char="•"/>
            </a:pPr>
            <a:r>
              <a:rPr lang="zh-CN" altLang="zh-CN" b="1" dirty="0"/>
              <a:t>输入第二级鉴定的体系影响系数和局部</a:t>
            </a:r>
            <a:r>
              <a:rPr lang="zh-CN" altLang="zh-CN" b="1" dirty="0" smtClean="0"/>
              <a:t>影响系数</a:t>
            </a:r>
            <a:endParaRPr lang="zh-CN" altLang="zh-CN" b="1" dirty="0"/>
          </a:p>
        </p:txBody>
      </p:sp>
      <p:sp>
        <p:nvSpPr>
          <p:cNvPr id="4" name="灯片编号占位符 3"/>
          <p:cNvSpPr>
            <a:spLocks noGrp="1"/>
          </p:cNvSpPr>
          <p:nvPr>
            <p:ph type="sldNum" sz="quarter" idx="12"/>
          </p:nvPr>
        </p:nvSpPr>
        <p:spPr/>
        <p:txBody>
          <a:bodyPr/>
          <a:lstStyle/>
          <a:p>
            <a:pPr>
              <a:defRPr/>
            </a:pPr>
            <a:fld id="{A46037C8-5B0A-4AE1-9877-D75452A8BEB9}" type="slidenum">
              <a:rPr lang="zh-CN" altLang="en-US" smtClean="0"/>
              <a:pPr>
                <a:defRPr/>
              </a:pPr>
              <a:t>58</a:t>
            </a:fld>
            <a:endParaRPr lang="zh-CN" altLang="en-US"/>
          </a:p>
        </p:txBody>
      </p:sp>
      <p:pic>
        <p:nvPicPr>
          <p:cNvPr id="13314" name="图片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19872" y="915766"/>
            <a:ext cx="5639586" cy="4227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541603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a:t>
            </a:r>
            <a:r>
              <a:rPr lang="zh-CN" altLang="zh-CN" dirty="0" smtClean="0"/>
              <a:t>对</a:t>
            </a:r>
            <a:r>
              <a:rPr lang="zh-CN" altLang="zh-CN" dirty="0"/>
              <a:t>砌体墙构件作面层</a:t>
            </a:r>
            <a:r>
              <a:rPr lang="en-US" altLang="zh-CN" dirty="0"/>
              <a:t>/</a:t>
            </a:r>
            <a:r>
              <a:rPr lang="zh-CN" altLang="zh-CN" dirty="0"/>
              <a:t>板墙加固布置</a:t>
            </a:r>
            <a:endParaRPr lang="zh-CN" altLang="en-US" dirty="0"/>
          </a:p>
        </p:txBody>
      </p:sp>
      <p:sp>
        <p:nvSpPr>
          <p:cNvPr id="3" name="内容占位符 2"/>
          <p:cNvSpPr>
            <a:spLocks noGrp="1"/>
          </p:cNvSpPr>
          <p:nvPr>
            <p:ph idx="1"/>
          </p:nvPr>
        </p:nvSpPr>
        <p:spPr/>
        <p:txBody>
          <a:bodyPr/>
          <a:lstStyle/>
          <a:p>
            <a:r>
              <a:rPr lang="zh-CN" altLang="zh-CN" sz="2000" dirty="0"/>
              <a:t>程序可对砌体房屋墙提供面层或板墙加固方法，具体是四种加固方法：即在墙体的一侧或两侧采用水泥砂浆面层、钢筋网砂浆面层、钢绞线网</a:t>
            </a:r>
            <a:r>
              <a:rPr lang="en-US" altLang="zh-CN" sz="2000" dirty="0"/>
              <a:t>-</a:t>
            </a:r>
            <a:r>
              <a:rPr lang="zh-CN" altLang="zh-CN" sz="2000" dirty="0"/>
              <a:t>聚合物砂浆面层和现浇钢筋混凝土板墙加固的方法。</a:t>
            </a:r>
          </a:p>
          <a:p>
            <a:r>
              <a:rPr lang="zh-CN" altLang="zh-CN" sz="2000" dirty="0"/>
              <a:t>水泥砂浆面层：在砌体墙表面增抹一定厚度的水泥砂浆的加固方法。</a:t>
            </a:r>
          </a:p>
          <a:p>
            <a:r>
              <a:rPr lang="zh-CN" altLang="zh-CN" sz="2000" dirty="0"/>
              <a:t>钢筋网砂浆面层：在砌体墙表面增抹钢筋、水泥砂浆的加固方法。</a:t>
            </a:r>
          </a:p>
          <a:p>
            <a:r>
              <a:rPr lang="zh-CN" altLang="zh-CN" sz="2000" dirty="0"/>
              <a:t>钢绞线</a:t>
            </a:r>
            <a:r>
              <a:rPr lang="en-US" altLang="zh-CN" sz="2000" dirty="0"/>
              <a:t>-</a:t>
            </a:r>
            <a:r>
              <a:rPr lang="zh-CN" altLang="zh-CN" sz="2000" dirty="0"/>
              <a:t>聚合物砂浆面层：在砌体墙表面外抹一定厚度的钢绞线</a:t>
            </a:r>
            <a:r>
              <a:rPr lang="en-US" altLang="zh-CN" sz="2000" dirty="0"/>
              <a:t>-</a:t>
            </a:r>
            <a:r>
              <a:rPr lang="zh-CN" altLang="zh-CN" sz="2000" dirty="0"/>
              <a:t>聚合物砂浆层的加固方法。</a:t>
            </a:r>
          </a:p>
          <a:p>
            <a:r>
              <a:rPr lang="zh-CN" altLang="zh-CN" sz="2000" dirty="0"/>
              <a:t>现浇钢筋混凝土板墙：在砌体墙表面浇注或喷射钢筋混凝土的加固方法。</a:t>
            </a:r>
            <a:endParaRPr lang="zh-CN" altLang="en-US" sz="2000" dirty="0"/>
          </a:p>
        </p:txBody>
      </p:sp>
      <p:sp>
        <p:nvSpPr>
          <p:cNvPr id="4" name="灯片编号占位符 3"/>
          <p:cNvSpPr>
            <a:spLocks noGrp="1"/>
          </p:cNvSpPr>
          <p:nvPr>
            <p:ph type="sldNum" sz="quarter" idx="12"/>
          </p:nvPr>
        </p:nvSpPr>
        <p:spPr/>
        <p:txBody>
          <a:bodyPr/>
          <a:lstStyle/>
          <a:p>
            <a:pPr>
              <a:defRPr/>
            </a:pPr>
            <a:fld id="{A46037C8-5B0A-4AE1-9877-D75452A8BEB9}" type="slidenum">
              <a:rPr lang="zh-CN" altLang="en-US" smtClean="0"/>
              <a:pPr>
                <a:defRPr/>
              </a:pPr>
              <a:t>59</a:t>
            </a:fld>
            <a:endParaRPr lang="zh-CN" altLang="en-US"/>
          </a:p>
        </p:txBody>
      </p:sp>
    </p:spTree>
    <p:extLst>
      <p:ext uri="{BB962C8B-B14F-4D97-AF65-F5344CB8AC3E}">
        <p14:creationId xmlns:p14="http://schemas.microsoft.com/office/powerpoint/2010/main" val="30713151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t>软件的实施方案</a:t>
            </a:r>
            <a:endParaRPr lang="zh-CN" altLang="en-US" dirty="0"/>
          </a:p>
        </p:txBody>
      </p:sp>
      <p:sp>
        <p:nvSpPr>
          <p:cNvPr id="3" name="内容占位符 2"/>
          <p:cNvSpPr>
            <a:spLocks noGrp="1"/>
          </p:cNvSpPr>
          <p:nvPr>
            <p:ph idx="1"/>
          </p:nvPr>
        </p:nvSpPr>
        <p:spPr>
          <a:xfrm>
            <a:off x="472306" y="1153914"/>
            <a:ext cx="8229600" cy="3750673"/>
          </a:xfrm>
        </p:spPr>
        <p:txBody>
          <a:bodyPr/>
          <a:lstStyle/>
          <a:p>
            <a:r>
              <a:rPr lang="zh-CN" altLang="zh-CN" sz="2000" dirty="0"/>
              <a:t>根据《抗震抗震鉴定标准》的要求，当采用该鉴定标准设计时，在鉴定阶段和加固设计阶段，对于</a:t>
            </a:r>
            <a:r>
              <a:rPr lang="en-US" altLang="zh-CN" sz="2000" dirty="0"/>
              <a:t>A</a:t>
            </a:r>
            <a:r>
              <a:rPr lang="zh-CN" altLang="zh-CN" sz="2000" dirty="0"/>
              <a:t>类建筑，如果第二级鉴定的结果满足要求，即可将其作为抗震鉴定的结论，程序给出的抗震承载力验算的结果可作为参照。对于</a:t>
            </a:r>
            <a:r>
              <a:rPr lang="en-US" altLang="zh-CN" sz="2000" dirty="0"/>
              <a:t>B</a:t>
            </a:r>
            <a:r>
              <a:rPr lang="zh-CN" altLang="zh-CN" sz="2000" dirty="0"/>
              <a:t>类或</a:t>
            </a:r>
            <a:r>
              <a:rPr lang="en-US" altLang="zh-CN" sz="2000" dirty="0"/>
              <a:t>C</a:t>
            </a:r>
            <a:r>
              <a:rPr lang="zh-CN" altLang="zh-CN" sz="2000" dirty="0"/>
              <a:t>类建筑，用户主要应该按照抗震设计系列规范计算的承载力验算结果作为依据，必要时可参考程序给出的第二级鉴定的综合抗震能力指数等结果。</a:t>
            </a:r>
          </a:p>
          <a:p>
            <a:r>
              <a:rPr lang="zh-CN" altLang="zh-CN" sz="2000" dirty="0"/>
              <a:t>无论是第二级抗震鉴定计算还是承载力计算，在鉴定阶段和加固设计阶段的区别是，鉴定阶段是以没有输入加固方案信息的原有建筑为计算对象，加固设计阶段是以输入了加固方案之后的建筑模型为对象，将给出考虑了加固构件的计算结果</a:t>
            </a:r>
            <a:endParaRPr lang="zh-CN" altLang="en-US" sz="2000" dirty="0"/>
          </a:p>
        </p:txBody>
      </p:sp>
      <p:sp>
        <p:nvSpPr>
          <p:cNvPr id="4" name="灯片编号占位符 3"/>
          <p:cNvSpPr>
            <a:spLocks noGrp="1"/>
          </p:cNvSpPr>
          <p:nvPr>
            <p:ph type="sldNum" sz="quarter" idx="12"/>
          </p:nvPr>
        </p:nvSpPr>
        <p:spPr/>
        <p:txBody>
          <a:bodyPr/>
          <a:lstStyle/>
          <a:p>
            <a:pPr>
              <a:defRPr/>
            </a:pPr>
            <a:fld id="{A46037C8-5B0A-4AE1-9877-D75452A8BEB9}" type="slidenum">
              <a:rPr lang="zh-CN" altLang="en-US" smtClean="0"/>
              <a:pPr>
                <a:defRPr/>
              </a:pPr>
              <a:t>6</a:t>
            </a:fld>
            <a:endParaRPr lang="zh-CN" altLang="en-US"/>
          </a:p>
        </p:txBody>
      </p:sp>
    </p:spTree>
    <p:extLst>
      <p:ext uri="{BB962C8B-B14F-4D97-AF65-F5344CB8AC3E}">
        <p14:creationId xmlns:p14="http://schemas.microsoft.com/office/powerpoint/2010/main" val="48468178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5</a:t>
            </a:r>
            <a:r>
              <a:rPr lang="zh-CN" altLang="en-US" dirty="0" smtClean="0"/>
              <a:t>、</a:t>
            </a:r>
            <a:r>
              <a:rPr lang="zh-CN" altLang="zh-CN" dirty="0" smtClean="0"/>
              <a:t>加固</a:t>
            </a:r>
            <a:r>
              <a:rPr lang="zh-CN" altLang="zh-CN" dirty="0"/>
              <a:t>设计计算</a:t>
            </a:r>
            <a:endParaRPr lang="zh-CN" altLang="en-US" dirty="0"/>
          </a:p>
        </p:txBody>
      </p:sp>
      <p:sp>
        <p:nvSpPr>
          <p:cNvPr id="3" name="内容占位符 2"/>
          <p:cNvSpPr>
            <a:spLocks noGrp="1"/>
          </p:cNvSpPr>
          <p:nvPr>
            <p:ph idx="1"/>
          </p:nvPr>
        </p:nvSpPr>
        <p:spPr/>
        <p:txBody>
          <a:bodyPr/>
          <a:lstStyle/>
          <a:p>
            <a:endParaRPr lang="zh-CN" altLang="en-US"/>
          </a:p>
        </p:txBody>
      </p:sp>
      <p:sp>
        <p:nvSpPr>
          <p:cNvPr id="4" name="灯片编号占位符 3"/>
          <p:cNvSpPr>
            <a:spLocks noGrp="1"/>
          </p:cNvSpPr>
          <p:nvPr>
            <p:ph type="sldNum" sz="quarter" idx="12"/>
          </p:nvPr>
        </p:nvSpPr>
        <p:spPr/>
        <p:txBody>
          <a:bodyPr/>
          <a:lstStyle/>
          <a:p>
            <a:pPr>
              <a:defRPr/>
            </a:pPr>
            <a:fld id="{A46037C8-5B0A-4AE1-9877-D75452A8BEB9}" type="slidenum">
              <a:rPr lang="zh-CN" altLang="en-US" smtClean="0"/>
              <a:pPr>
                <a:defRPr/>
              </a:pPr>
              <a:t>60</a:t>
            </a:fld>
            <a:endParaRPr lang="zh-CN" altLang="en-US"/>
          </a:p>
        </p:txBody>
      </p:sp>
      <p:pic>
        <p:nvPicPr>
          <p:cNvPr id="14338" name="图片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3848" y="1347614"/>
            <a:ext cx="2414265" cy="3326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029781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lvl="3"/>
            <a:r>
              <a:rPr lang="zh-CN" altLang="en-US" sz="3200" kern="1200" dirty="0" smtClean="0">
                <a:solidFill>
                  <a:srgbClr val="C00000"/>
                </a:solidFill>
                <a:latin typeface="隶书" pitchFamily="49" charset="-122"/>
                <a:ea typeface="隶书" pitchFamily="49" charset="-122"/>
                <a:cs typeface="+mj-cs"/>
              </a:rPr>
              <a:t>砌体墙</a:t>
            </a:r>
            <a:r>
              <a:rPr lang="zh-CN" altLang="zh-CN" sz="3200" kern="1200" dirty="0" smtClean="0">
                <a:solidFill>
                  <a:srgbClr val="C00000"/>
                </a:solidFill>
                <a:latin typeface="隶书" pitchFamily="49" charset="-122"/>
                <a:ea typeface="隶书" pitchFamily="49" charset="-122"/>
                <a:cs typeface="+mj-cs"/>
              </a:rPr>
              <a:t>加固</a:t>
            </a:r>
            <a:endParaRPr lang="zh-CN" altLang="en-US" sz="3200" kern="1200" dirty="0">
              <a:solidFill>
                <a:srgbClr val="C00000"/>
              </a:solidFill>
              <a:latin typeface="隶书" pitchFamily="49" charset="-122"/>
              <a:ea typeface="隶书" pitchFamily="49" charset="-122"/>
              <a:cs typeface="+mj-cs"/>
            </a:endParaRPr>
          </a:p>
        </p:txBody>
      </p:sp>
      <p:sp>
        <p:nvSpPr>
          <p:cNvPr id="3" name="内容占位符 2"/>
          <p:cNvSpPr>
            <a:spLocks noGrp="1"/>
          </p:cNvSpPr>
          <p:nvPr>
            <p:ph idx="1"/>
          </p:nvPr>
        </p:nvSpPr>
        <p:spPr/>
        <p:txBody>
          <a:bodyPr/>
          <a:lstStyle/>
          <a:p>
            <a:r>
              <a:rPr lang="en-US" altLang="zh-CN" dirty="0" smtClean="0"/>
              <a:t>1</a:t>
            </a:r>
            <a:r>
              <a:rPr lang="zh-CN" altLang="en-US" dirty="0" smtClean="0"/>
              <a:t>、</a:t>
            </a:r>
            <a:r>
              <a:rPr lang="zh-CN" altLang="zh-CN" dirty="0" smtClean="0"/>
              <a:t>水泥砂浆</a:t>
            </a:r>
            <a:r>
              <a:rPr lang="zh-CN" altLang="zh-CN" dirty="0"/>
              <a:t>面层</a:t>
            </a:r>
            <a:r>
              <a:rPr lang="zh-CN" altLang="en-US" dirty="0"/>
              <a:t>加固</a:t>
            </a:r>
            <a:r>
              <a:rPr lang="zh-CN" altLang="en-US" dirty="0" smtClean="0"/>
              <a:t>法</a:t>
            </a:r>
            <a:endParaRPr lang="en-US" altLang="zh-CN" dirty="0" smtClean="0"/>
          </a:p>
          <a:p>
            <a:r>
              <a:rPr lang="en-US" altLang="zh-CN" dirty="0" smtClean="0"/>
              <a:t>2</a:t>
            </a:r>
            <a:r>
              <a:rPr lang="zh-CN" altLang="en-US" dirty="0" smtClean="0"/>
              <a:t>、</a:t>
            </a:r>
            <a:r>
              <a:rPr lang="zh-CN" altLang="zh-CN" dirty="0" smtClean="0"/>
              <a:t>钢筋</a:t>
            </a:r>
            <a:r>
              <a:rPr lang="zh-CN" altLang="zh-CN" dirty="0"/>
              <a:t>网砂浆面层</a:t>
            </a:r>
            <a:r>
              <a:rPr lang="zh-CN" altLang="en-US" dirty="0"/>
              <a:t>加固</a:t>
            </a:r>
            <a:r>
              <a:rPr lang="zh-CN" altLang="en-US" dirty="0" smtClean="0"/>
              <a:t>法</a:t>
            </a:r>
            <a:endParaRPr lang="en-US" altLang="zh-CN" dirty="0" smtClean="0"/>
          </a:p>
          <a:p>
            <a:r>
              <a:rPr lang="en-US" altLang="zh-CN" dirty="0" smtClean="0"/>
              <a:t>3</a:t>
            </a:r>
            <a:r>
              <a:rPr lang="zh-CN" altLang="en-US" dirty="0" smtClean="0"/>
              <a:t>、钢筋混凝土</a:t>
            </a:r>
            <a:r>
              <a:rPr lang="zh-CN" altLang="zh-CN" dirty="0"/>
              <a:t>板墙面层加固</a:t>
            </a:r>
            <a:r>
              <a:rPr lang="zh-CN" altLang="zh-CN" dirty="0" smtClean="0"/>
              <a:t>方法</a:t>
            </a:r>
            <a:endParaRPr lang="en-US" altLang="zh-CN" dirty="0" smtClean="0"/>
          </a:p>
          <a:p>
            <a:r>
              <a:rPr lang="en-US" altLang="zh-CN" dirty="0" smtClean="0"/>
              <a:t>4</a:t>
            </a:r>
            <a:r>
              <a:rPr lang="zh-CN" altLang="en-US" dirty="0" smtClean="0"/>
              <a:t>、</a:t>
            </a:r>
            <a:r>
              <a:rPr lang="zh-CN" altLang="zh-CN" dirty="0" smtClean="0"/>
              <a:t>钢绞线</a:t>
            </a:r>
            <a:r>
              <a:rPr lang="zh-CN" altLang="en-US" dirty="0"/>
              <a:t>网</a:t>
            </a:r>
            <a:r>
              <a:rPr lang="zh-CN" altLang="zh-CN" dirty="0"/>
              <a:t>—聚合物砂浆面层</a:t>
            </a:r>
            <a:r>
              <a:rPr lang="zh-CN" altLang="en-US" dirty="0"/>
              <a:t>加固法</a:t>
            </a:r>
          </a:p>
        </p:txBody>
      </p:sp>
      <p:sp>
        <p:nvSpPr>
          <p:cNvPr id="4" name="灯片编号占位符 3"/>
          <p:cNvSpPr>
            <a:spLocks noGrp="1"/>
          </p:cNvSpPr>
          <p:nvPr>
            <p:ph type="sldNum" sz="quarter" idx="12"/>
          </p:nvPr>
        </p:nvSpPr>
        <p:spPr/>
        <p:txBody>
          <a:bodyPr/>
          <a:lstStyle/>
          <a:p>
            <a:pPr>
              <a:defRPr/>
            </a:pPr>
            <a:fld id="{A46037C8-5B0A-4AE1-9877-D75452A8BEB9}" type="slidenum">
              <a:rPr lang="zh-CN" altLang="en-US" smtClean="0"/>
              <a:pPr>
                <a:defRPr/>
              </a:pPr>
              <a:t>61</a:t>
            </a:fld>
            <a:endParaRPr lang="zh-CN" altLang="en-US"/>
          </a:p>
        </p:txBody>
      </p:sp>
    </p:spTree>
    <p:extLst>
      <p:ext uri="{BB962C8B-B14F-4D97-AF65-F5344CB8AC3E}">
        <p14:creationId xmlns:p14="http://schemas.microsoft.com/office/powerpoint/2010/main" val="55530896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１、</a:t>
            </a:r>
            <a:r>
              <a:rPr lang="zh-CN" altLang="zh-CN" dirty="0" smtClean="0"/>
              <a:t>水泥砂浆面层</a:t>
            </a:r>
            <a:r>
              <a:rPr lang="zh-CN" altLang="en-US" dirty="0" smtClean="0"/>
              <a:t>加固法</a:t>
            </a:r>
            <a:endParaRPr lang="zh-CN" altLang="en-US" dirty="0"/>
          </a:p>
        </p:txBody>
      </p:sp>
      <p:sp>
        <p:nvSpPr>
          <p:cNvPr id="3" name="内容占位符 2"/>
          <p:cNvSpPr>
            <a:spLocks noGrp="1"/>
          </p:cNvSpPr>
          <p:nvPr>
            <p:ph idx="1"/>
          </p:nvPr>
        </p:nvSpPr>
        <p:spPr>
          <a:xfrm>
            <a:off x="457200" y="1200156"/>
            <a:ext cx="4258816" cy="3394075"/>
          </a:xfrm>
        </p:spPr>
        <p:txBody>
          <a:bodyPr/>
          <a:lstStyle/>
          <a:p>
            <a:r>
              <a:rPr lang="zh-CN" altLang="en-US" dirty="0" smtClean="0"/>
              <a:t>水泥砂浆面层加固法是在砌体墙侧面增抹一定厚度的无筋水泥砂浆，形成组合墙体的加固方法。</a:t>
            </a:r>
            <a:endParaRPr lang="zh-CN" altLang="en-US" dirty="0"/>
          </a:p>
        </p:txBody>
      </p:sp>
      <p:sp>
        <p:nvSpPr>
          <p:cNvPr id="4" name="灯片编号占位符 3"/>
          <p:cNvSpPr>
            <a:spLocks noGrp="1"/>
          </p:cNvSpPr>
          <p:nvPr>
            <p:ph type="sldNum" sz="quarter" idx="12"/>
          </p:nvPr>
        </p:nvSpPr>
        <p:spPr/>
        <p:txBody>
          <a:bodyPr/>
          <a:lstStyle/>
          <a:p>
            <a:pPr>
              <a:defRPr/>
            </a:pPr>
            <a:fld id="{A46037C8-5B0A-4AE1-9877-D75452A8BEB9}" type="slidenum">
              <a:rPr lang="zh-CN" altLang="en-US" smtClean="0"/>
              <a:pPr>
                <a:defRPr/>
              </a:pPr>
              <a:t>62</a:t>
            </a:fld>
            <a:endParaRPr lang="zh-CN" altLang="en-US"/>
          </a:p>
        </p:txBody>
      </p:sp>
      <p:pic>
        <p:nvPicPr>
          <p:cNvPr id="15362" name="图片 35851" descr="C:\Users\CHENDA~1\AppData\Local\Temp\SNAGHTMLc221d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60032" y="1063625"/>
            <a:ext cx="3133081" cy="4035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119783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２、</a:t>
            </a:r>
            <a:r>
              <a:rPr lang="zh-CN" altLang="zh-CN" dirty="0" smtClean="0"/>
              <a:t>钢筋</a:t>
            </a:r>
            <a:r>
              <a:rPr lang="zh-CN" altLang="zh-CN" dirty="0"/>
              <a:t>网砂浆</a:t>
            </a:r>
            <a:r>
              <a:rPr lang="zh-CN" altLang="zh-CN" dirty="0" smtClean="0"/>
              <a:t>面层</a:t>
            </a:r>
            <a:r>
              <a:rPr lang="zh-CN" altLang="en-US" dirty="0" smtClean="0"/>
              <a:t>加固法</a:t>
            </a:r>
            <a:endParaRPr lang="zh-CN" altLang="en-US" dirty="0"/>
          </a:p>
        </p:txBody>
      </p:sp>
      <p:sp>
        <p:nvSpPr>
          <p:cNvPr id="3" name="内容占位符 2"/>
          <p:cNvSpPr>
            <a:spLocks noGrp="1"/>
          </p:cNvSpPr>
          <p:nvPr>
            <p:ph idx="1"/>
          </p:nvPr>
        </p:nvSpPr>
        <p:spPr>
          <a:xfrm>
            <a:off x="457200" y="1200156"/>
            <a:ext cx="4114800" cy="3394075"/>
          </a:xfrm>
        </p:spPr>
        <p:txBody>
          <a:bodyPr/>
          <a:lstStyle/>
          <a:p>
            <a:r>
              <a:rPr lang="zh-CN" altLang="en-US" dirty="0" smtClean="0"/>
              <a:t>钢筋网砂浆面层加固法是在砌体墙侧面增抹一定厚度的有钢筋网的水泥砂浆，形成组合墙体的加固方法。</a:t>
            </a:r>
            <a:endParaRPr lang="zh-CN" altLang="en-US" dirty="0"/>
          </a:p>
        </p:txBody>
      </p:sp>
      <p:sp>
        <p:nvSpPr>
          <p:cNvPr id="4" name="灯片编号占位符 3"/>
          <p:cNvSpPr>
            <a:spLocks noGrp="1"/>
          </p:cNvSpPr>
          <p:nvPr>
            <p:ph type="sldNum" sz="quarter" idx="12"/>
          </p:nvPr>
        </p:nvSpPr>
        <p:spPr/>
        <p:txBody>
          <a:bodyPr/>
          <a:lstStyle/>
          <a:p>
            <a:pPr>
              <a:defRPr/>
            </a:pPr>
            <a:fld id="{A46037C8-5B0A-4AE1-9877-D75452A8BEB9}" type="slidenum">
              <a:rPr lang="zh-CN" altLang="en-US" smtClean="0"/>
              <a:pPr>
                <a:defRPr/>
              </a:pPr>
              <a:t>63</a:t>
            </a:fld>
            <a:endParaRPr lang="zh-CN" altLang="en-US"/>
          </a:p>
        </p:txBody>
      </p:sp>
      <p:pic>
        <p:nvPicPr>
          <p:cNvPr id="16386" name="图片 35852" descr="C:\Users\CHENDA~1\AppData\Local\Temp\SNAGHTMLc2b055.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88024" y="1150032"/>
            <a:ext cx="3020589" cy="3891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287081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３、钢筋混凝土</a:t>
            </a:r>
            <a:r>
              <a:rPr lang="zh-CN" altLang="zh-CN" dirty="0" smtClean="0"/>
              <a:t>板</a:t>
            </a:r>
            <a:r>
              <a:rPr lang="zh-CN" altLang="zh-CN" dirty="0"/>
              <a:t>墙面层加固方法</a:t>
            </a:r>
            <a:endParaRPr lang="zh-CN" altLang="en-US" dirty="0"/>
          </a:p>
        </p:txBody>
      </p:sp>
      <p:sp>
        <p:nvSpPr>
          <p:cNvPr id="3" name="内容占位符 2"/>
          <p:cNvSpPr>
            <a:spLocks noGrp="1"/>
          </p:cNvSpPr>
          <p:nvPr>
            <p:ph idx="1"/>
          </p:nvPr>
        </p:nvSpPr>
        <p:spPr>
          <a:xfrm>
            <a:off x="457200" y="1200156"/>
            <a:ext cx="4186808" cy="3394075"/>
          </a:xfrm>
        </p:spPr>
        <p:txBody>
          <a:bodyPr/>
          <a:lstStyle/>
          <a:p>
            <a:r>
              <a:rPr lang="zh-CN" altLang="en-US" dirty="0" smtClean="0"/>
              <a:t>钢筋混凝土板墙面层加固法是在砌体墙侧面浇筑或喷射一定厚度的钢筋混凝土，形成抗震墙的加固方法。</a:t>
            </a:r>
            <a:endParaRPr lang="zh-CN" altLang="en-US" dirty="0"/>
          </a:p>
        </p:txBody>
      </p:sp>
      <p:sp>
        <p:nvSpPr>
          <p:cNvPr id="4" name="灯片编号占位符 3"/>
          <p:cNvSpPr>
            <a:spLocks noGrp="1"/>
          </p:cNvSpPr>
          <p:nvPr>
            <p:ph type="sldNum" sz="quarter" idx="12"/>
          </p:nvPr>
        </p:nvSpPr>
        <p:spPr/>
        <p:txBody>
          <a:bodyPr/>
          <a:lstStyle/>
          <a:p>
            <a:pPr>
              <a:defRPr/>
            </a:pPr>
            <a:fld id="{A46037C8-5B0A-4AE1-9877-D75452A8BEB9}" type="slidenum">
              <a:rPr lang="zh-CN" altLang="en-US" smtClean="0"/>
              <a:pPr>
                <a:defRPr/>
              </a:pPr>
              <a:t>64</a:t>
            </a:fld>
            <a:endParaRPr lang="zh-CN" altLang="en-US"/>
          </a:p>
        </p:txBody>
      </p:sp>
      <p:pic>
        <p:nvPicPr>
          <p:cNvPr id="17410" name="图片 35856" descr="C:\Users\CHENDA~1\AppData\Local\Temp\SNAGHTMLcfd35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76143" y="1075088"/>
            <a:ext cx="3075351" cy="3966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743816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４、</a:t>
            </a:r>
            <a:r>
              <a:rPr lang="zh-CN" altLang="zh-CN" dirty="0" smtClean="0"/>
              <a:t>钢绞线</a:t>
            </a:r>
            <a:r>
              <a:rPr lang="zh-CN" altLang="en-US" dirty="0" smtClean="0"/>
              <a:t>网</a:t>
            </a:r>
            <a:r>
              <a:rPr lang="zh-CN" altLang="zh-CN" dirty="0" smtClean="0"/>
              <a:t>—</a:t>
            </a:r>
            <a:r>
              <a:rPr lang="zh-CN" altLang="zh-CN" dirty="0"/>
              <a:t>聚合物砂浆</a:t>
            </a:r>
            <a:r>
              <a:rPr lang="zh-CN" altLang="zh-CN" dirty="0" smtClean="0"/>
              <a:t>面层</a:t>
            </a:r>
            <a:r>
              <a:rPr lang="zh-CN" altLang="en-US" dirty="0" smtClean="0"/>
              <a:t>加固法</a:t>
            </a:r>
            <a:endParaRPr lang="zh-CN" altLang="en-US" dirty="0"/>
          </a:p>
        </p:txBody>
      </p:sp>
      <p:sp>
        <p:nvSpPr>
          <p:cNvPr id="3" name="内容占位符 2"/>
          <p:cNvSpPr>
            <a:spLocks noGrp="1"/>
          </p:cNvSpPr>
          <p:nvPr>
            <p:ph idx="1"/>
          </p:nvPr>
        </p:nvSpPr>
        <p:spPr>
          <a:xfrm>
            <a:off x="457200" y="1200156"/>
            <a:ext cx="4402832" cy="3394075"/>
          </a:xfrm>
        </p:spPr>
        <p:txBody>
          <a:bodyPr/>
          <a:lstStyle/>
          <a:p>
            <a:r>
              <a:rPr lang="zh-CN" altLang="en-US" dirty="0" smtClean="0"/>
              <a:t>钢绞线网－聚合物砂浆面层加固法是在原有的砌体墙面外抹一定厚度的钢绞线网－聚合物砂浆层的加固方法。</a:t>
            </a:r>
            <a:endParaRPr lang="zh-CN" altLang="en-US" dirty="0"/>
          </a:p>
        </p:txBody>
      </p:sp>
      <p:sp>
        <p:nvSpPr>
          <p:cNvPr id="4" name="灯片编号占位符 3"/>
          <p:cNvSpPr>
            <a:spLocks noGrp="1"/>
          </p:cNvSpPr>
          <p:nvPr>
            <p:ph type="sldNum" sz="quarter" idx="12"/>
          </p:nvPr>
        </p:nvSpPr>
        <p:spPr/>
        <p:txBody>
          <a:bodyPr/>
          <a:lstStyle/>
          <a:p>
            <a:pPr>
              <a:defRPr/>
            </a:pPr>
            <a:fld id="{A46037C8-5B0A-4AE1-9877-D75452A8BEB9}" type="slidenum">
              <a:rPr lang="zh-CN" altLang="en-US" smtClean="0"/>
              <a:pPr>
                <a:defRPr/>
              </a:pPr>
              <a:t>65</a:t>
            </a:fld>
            <a:endParaRPr lang="zh-CN" altLang="en-US"/>
          </a:p>
        </p:txBody>
      </p:sp>
      <p:pic>
        <p:nvPicPr>
          <p:cNvPr id="18434" name="图片 35855" descr="C:\Users\CHENDA~1\AppData\Local\Temp\SNAGHTMLcf6cf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32040" y="1200156"/>
            <a:ext cx="2880320" cy="370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668976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加固计算结果</a:t>
            </a:r>
            <a:endParaRPr lang="zh-CN" altLang="en-US" dirty="0"/>
          </a:p>
        </p:txBody>
      </p:sp>
      <p:sp>
        <p:nvSpPr>
          <p:cNvPr id="3" name="内容占位符 2"/>
          <p:cNvSpPr>
            <a:spLocks noGrp="1"/>
          </p:cNvSpPr>
          <p:nvPr>
            <p:ph idx="1"/>
          </p:nvPr>
        </p:nvSpPr>
        <p:spPr/>
        <p:txBody>
          <a:bodyPr/>
          <a:lstStyle/>
          <a:p>
            <a:r>
              <a:rPr lang="zh-CN" altLang="zh-CN" dirty="0"/>
              <a:t>综合抗震能力</a:t>
            </a:r>
            <a:r>
              <a:rPr lang="zh-CN" altLang="zh-CN" dirty="0" smtClean="0"/>
              <a:t>指数</a:t>
            </a:r>
            <a:r>
              <a:rPr lang="zh-CN" altLang="en-US" dirty="0" smtClean="0"/>
              <a:t>大于</a:t>
            </a:r>
            <a:r>
              <a:rPr lang="en-US" altLang="zh-CN" dirty="0"/>
              <a:t>1</a:t>
            </a:r>
            <a:r>
              <a:rPr lang="zh-CN" altLang="en-US" dirty="0" smtClean="0"/>
              <a:t>时满足</a:t>
            </a:r>
            <a:r>
              <a:rPr lang="zh-CN" altLang="en-US" dirty="0"/>
              <a:t>要求</a:t>
            </a:r>
            <a:r>
              <a:rPr lang="zh-CN" altLang="zh-CN" dirty="0"/>
              <a:t>。</a:t>
            </a:r>
          </a:p>
          <a:p>
            <a:r>
              <a:rPr lang="zh-CN" altLang="zh-CN" dirty="0"/>
              <a:t>砌体承载力计算</a:t>
            </a:r>
            <a:r>
              <a:rPr lang="zh-CN" altLang="en-US" dirty="0"/>
              <a:t>结果小于</a:t>
            </a:r>
            <a:r>
              <a:rPr lang="en-US" altLang="zh-CN" dirty="0"/>
              <a:t>1</a:t>
            </a:r>
            <a:r>
              <a:rPr lang="zh-CN" altLang="en-US" dirty="0"/>
              <a:t>时显红，不满足</a:t>
            </a:r>
            <a:r>
              <a:rPr lang="zh-CN" altLang="en-US" dirty="0" smtClean="0"/>
              <a:t>要求，大于</a:t>
            </a:r>
            <a:r>
              <a:rPr lang="en-US" altLang="zh-CN" dirty="0" smtClean="0"/>
              <a:t>1</a:t>
            </a:r>
            <a:r>
              <a:rPr lang="zh-CN" altLang="en-US" dirty="0" smtClean="0"/>
              <a:t>时满足要求；</a:t>
            </a:r>
            <a:endParaRPr lang="zh-CN" altLang="en-US" dirty="0"/>
          </a:p>
          <a:p>
            <a:endParaRPr lang="zh-CN" altLang="en-US" dirty="0"/>
          </a:p>
        </p:txBody>
      </p:sp>
      <p:sp>
        <p:nvSpPr>
          <p:cNvPr id="4" name="灯片编号占位符 3"/>
          <p:cNvSpPr>
            <a:spLocks noGrp="1"/>
          </p:cNvSpPr>
          <p:nvPr>
            <p:ph type="sldNum" sz="quarter" idx="12"/>
          </p:nvPr>
        </p:nvSpPr>
        <p:spPr/>
        <p:txBody>
          <a:bodyPr/>
          <a:lstStyle/>
          <a:p>
            <a:pPr>
              <a:defRPr/>
            </a:pPr>
            <a:fld id="{A46037C8-5B0A-4AE1-9877-D75452A8BEB9}" type="slidenum">
              <a:rPr lang="zh-CN" altLang="en-US" smtClean="0"/>
              <a:pPr>
                <a:defRPr/>
              </a:pPr>
              <a:t>66</a:t>
            </a:fld>
            <a:endParaRPr lang="zh-CN" altLang="en-US"/>
          </a:p>
        </p:txBody>
      </p:sp>
    </p:spTree>
    <p:extLst>
      <p:ext uri="{BB962C8B-B14F-4D97-AF65-F5344CB8AC3E}">
        <p14:creationId xmlns:p14="http://schemas.microsoft.com/office/powerpoint/2010/main" val="167269117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YJKLOGO"/>
          <p:cNvPicPr>
            <a:picLocks noChangeAspect="1"/>
          </p:cNvPicPr>
          <p:nvPr/>
        </p:nvPicPr>
        <p:blipFill>
          <a:blip r:embed="rId3"/>
          <a:stretch>
            <a:fillRect/>
          </a:stretch>
        </p:blipFill>
        <p:spPr>
          <a:xfrm>
            <a:off x="191770" y="156210"/>
            <a:ext cx="2001520" cy="511810"/>
          </a:xfrm>
          <a:prstGeom prst="rect">
            <a:avLst/>
          </a:prstGeom>
        </p:spPr>
      </p:pic>
      <p:sp>
        <p:nvSpPr>
          <p:cNvPr id="3" name="灯片编号占位符 2"/>
          <p:cNvSpPr>
            <a:spLocks noGrp="1"/>
          </p:cNvSpPr>
          <p:nvPr>
            <p:ph type="sldNum" sz="quarter" idx="4294967295"/>
          </p:nvPr>
        </p:nvSpPr>
        <p:spPr>
          <a:xfrm>
            <a:off x="6457950" y="4762500"/>
            <a:ext cx="2025254" cy="236935"/>
          </a:xfrm>
          <a:prstGeom prst="rect">
            <a:avLst/>
          </a:prstGeom>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33001C13-5709-44B5-BD96-0EAC4D39B600}"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t>67</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6" name="Rectangle 6">
            <a:extLst>
              <a:ext uri="{FF2B5EF4-FFF2-40B4-BE49-F238E27FC236}">
                <a16:creationId xmlns="" xmlns:a16="http://schemas.microsoft.com/office/drawing/2014/main" id="{F200A2EF-CC78-4EEE-995C-B2C83F589BB6}"/>
              </a:ext>
            </a:extLst>
          </p:cNvPr>
          <p:cNvSpPr>
            <a:spLocks noChangeArrowheads="1"/>
          </p:cNvSpPr>
          <p:nvPr/>
        </p:nvSpPr>
        <p:spPr bwMode="auto">
          <a:xfrm>
            <a:off x="2331289" y="1678638"/>
            <a:ext cx="4309711" cy="34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nSpc>
                <a:spcPct val="90000"/>
              </a:lnSpc>
            </a:pPr>
            <a:r>
              <a:rPr lang="zh-CN" altLang="en-US" b="1" spc="225" dirty="0" smtClean="0">
                <a:solidFill>
                  <a:srgbClr val="00B0F0"/>
                </a:solidFill>
                <a:latin typeface="微软雅黑" panose="020B0503020204020204" pitchFamily="34" charset="-122"/>
                <a:ea typeface="微软雅黑" panose="020B0503020204020204" pitchFamily="34" charset="-122"/>
              </a:rPr>
              <a:t>混凝土结构鉴定加固操作流程</a:t>
            </a:r>
            <a:endParaRPr lang="zh-CN" altLang="en-US" b="1" spc="225" dirty="0">
              <a:solidFill>
                <a:srgbClr val="00B0F0"/>
              </a:solidFill>
              <a:latin typeface="微软雅黑" panose="020B0503020204020204" pitchFamily="34" charset="-122"/>
              <a:ea typeface="微软雅黑" panose="020B0503020204020204" pitchFamily="34" charset="-122"/>
            </a:endParaRPr>
          </a:p>
        </p:txBody>
      </p:sp>
      <p:sp>
        <p:nvSpPr>
          <p:cNvPr id="7" name="矩形 29">
            <a:extLst>
              <a:ext uri="{FF2B5EF4-FFF2-40B4-BE49-F238E27FC236}">
                <a16:creationId xmlns="" xmlns:a16="http://schemas.microsoft.com/office/drawing/2014/main" id="{187E46ED-DEF1-49F7-B5E9-068E700796E9}"/>
              </a:ext>
            </a:extLst>
          </p:cNvPr>
          <p:cNvSpPr>
            <a:spLocks noChangeArrowheads="1"/>
          </p:cNvSpPr>
          <p:nvPr/>
        </p:nvSpPr>
        <p:spPr bwMode="auto">
          <a:xfrm>
            <a:off x="1587474" y="1614209"/>
            <a:ext cx="605816" cy="416373"/>
          </a:xfrm>
          <a:prstGeom prst="rect">
            <a:avLst/>
          </a:prstGeom>
          <a:solidFill>
            <a:srgbClr val="00AEF3"/>
          </a:solidFill>
          <a:ln>
            <a:noFill/>
          </a:ln>
        </p:spPr>
        <p:txBody>
          <a:bodyPr anchor="ctr"/>
          <a:lstStyle>
            <a:lvl1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8" name="文本框 30">
            <a:extLst>
              <a:ext uri="{FF2B5EF4-FFF2-40B4-BE49-F238E27FC236}">
                <a16:creationId xmlns="" xmlns:a16="http://schemas.microsoft.com/office/drawing/2014/main" id="{064CCA52-DD2D-4557-9280-17A0893DAB59}"/>
              </a:ext>
            </a:extLst>
          </p:cNvPr>
          <p:cNvSpPr txBox="1">
            <a:spLocks noChangeArrowheads="1"/>
          </p:cNvSpPr>
          <p:nvPr/>
        </p:nvSpPr>
        <p:spPr bwMode="auto">
          <a:xfrm>
            <a:off x="1634591" y="1650920"/>
            <a:ext cx="55869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spc="225" dirty="0">
                <a:solidFill>
                  <a:schemeClr val="bg1"/>
                </a:solidFill>
                <a:latin typeface="微软雅黑" panose="020B0503020204020204" pitchFamily="34" charset="-122"/>
                <a:ea typeface="微软雅黑" panose="020B0503020204020204" pitchFamily="34" charset="-122"/>
              </a:rPr>
              <a:t>一、</a:t>
            </a:r>
          </a:p>
        </p:txBody>
      </p:sp>
      <p:sp>
        <p:nvSpPr>
          <p:cNvPr id="9" name="Line 35">
            <a:extLst>
              <a:ext uri="{FF2B5EF4-FFF2-40B4-BE49-F238E27FC236}">
                <a16:creationId xmlns="" xmlns:a16="http://schemas.microsoft.com/office/drawing/2014/main" id="{7DE8ED40-0546-45EB-9962-237178B5429C}"/>
              </a:ext>
            </a:extLst>
          </p:cNvPr>
          <p:cNvSpPr>
            <a:spLocks noChangeShapeType="1"/>
          </p:cNvSpPr>
          <p:nvPr/>
        </p:nvSpPr>
        <p:spPr bwMode="auto">
          <a:xfrm flipV="1">
            <a:off x="2193289" y="1996316"/>
            <a:ext cx="4380410" cy="22396"/>
          </a:xfrm>
          <a:prstGeom prst="line">
            <a:avLst/>
          </a:prstGeom>
          <a:noFill/>
          <a:ln w="34925">
            <a:solidFill>
              <a:srgbClr val="00AEF3"/>
            </a:solidFill>
            <a:round/>
          </a:ln>
          <a:extLst>
            <a:ext uri="{909E8E84-426E-40DD-AFC4-6F175D3DCCD1}">
              <a14:hiddenFill xmlns:a14="http://schemas.microsoft.com/office/drawing/2010/main">
                <a:noFill/>
              </a14:hiddenFill>
            </a:ext>
          </a:extLst>
        </p:spPr>
        <p:txBody>
          <a:bodyPr/>
          <a:lstStyle/>
          <a:p>
            <a:endParaRPr lang="zh-CN" altLang="en-US" dirty="0"/>
          </a:p>
        </p:txBody>
      </p:sp>
      <p:sp>
        <p:nvSpPr>
          <p:cNvPr id="10" name="矩形 31">
            <a:extLst>
              <a:ext uri="{FF2B5EF4-FFF2-40B4-BE49-F238E27FC236}">
                <a16:creationId xmlns="" xmlns:a16="http://schemas.microsoft.com/office/drawing/2014/main" id="{D0A05550-842B-4AD9-8E18-CCD797840019}"/>
              </a:ext>
            </a:extLst>
          </p:cNvPr>
          <p:cNvSpPr>
            <a:spLocks noChangeArrowheads="1"/>
          </p:cNvSpPr>
          <p:nvPr/>
        </p:nvSpPr>
        <p:spPr bwMode="auto">
          <a:xfrm>
            <a:off x="2331289" y="2203341"/>
            <a:ext cx="3872924" cy="369332"/>
          </a:xfrm>
          <a:prstGeom prst="rect">
            <a:avLst/>
          </a:prstGeom>
          <a:noFill/>
          <a:ln w="9525">
            <a:noFill/>
            <a:miter lim="800000"/>
          </a:ln>
          <a:scene3d>
            <a:camera prst="orthographicFront"/>
            <a:lightRig rig="threePt" dir="t"/>
          </a:scene3d>
          <a:sp3d>
            <a:bevelT/>
          </a:sp3d>
        </p:spPr>
        <p:txBody>
          <a:bodyPr wrap="square">
            <a:spAutoFit/>
          </a:bodyPr>
          <a:lstStyle>
            <a:lvl1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b="1" spc="225" dirty="0" smtClean="0">
                <a:solidFill>
                  <a:srgbClr val="00B0F0"/>
                </a:solidFill>
                <a:latin typeface="微软雅黑" panose="020B0503020204020204" pitchFamily="34" charset="-122"/>
                <a:ea typeface="微软雅黑" panose="020B0503020204020204" pitchFamily="34" charset="-122"/>
              </a:rPr>
              <a:t>砌体结构鉴定加固操作流程</a:t>
            </a:r>
            <a:endParaRPr lang="zh-CN" altLang="en-US" b="1" spc="225" dirty="0">
              <a:solidFill>
                <a:srgbClr val="00B0F0"/>
              </a:solidFill>
              <a:latin typeface="微软雅黑" panose="020B0503020204020204" pitchFamily="34" charset="-122"/>
              <a:ea typeface="微软雅黑" panose="020B0503020204020204" pitchFamily="34" charset="-122"/>
            </a:endParaRPr>
          </a:p>
        </p:txBody>
      </p:sp>
      <p:sp>
        <p:nvSpPr>
          <p:cNvPr id="11" name="矩形 29">
            <a:extLst>
              <a:ext uri="{FF2B5EF4-FFF2-40B4-BE49-F238E27FC236}">
                <a16:creationId xmlns="" xmlns:a16="http://schemas.microsoft.com/office/drawing/2014/main" id="{3FC79BAC-9BEB-4844-8B4E-C2E69E6B75F8}"/>
              </a:ext>
            </a:extLst>
          </p:cNvPr>
          <p:cNvSpPr>
            <a:spLocks noChangeArrowheads="1"/>
          </p:cNvSpPr>
          <p:nvPr/>
        </p:nvSpPr>
        <p:spPr bwMode="auto">
          <a:xfrm>
            <a:off x="1587474" y="2213402"/>
            <a:ext cx="605816" cy="416373"/>
          </a:xfrm>
          <a:prstGeom prst="rect">
            <a:avLst/>
          </a:prstGeom>
          <a:solidFill>
            <a:srgbClr val="00AEF3"/>
          </a:solidFill>
          <a:ln>
            <a:noFill/>
          </a:ln>
        </p:spPr>
        <p:txBody>
          <a:bodyPr anchor="ctr"/>
          <a:lstStyle>
            <a:lvl1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2" name="文本框 30">
            <a:extLst>
              <a:ext uri="{FF2B5EF4-FFF2-40B4-BE49-F238E27FC236}">
                <a16:creationId xmlns="" xmlns:a16="http://schemas.microsoft.com/office/drawing/2014/main" id="{A4CC1C72-0754-4468-A425-39748F7D7CD6}"/>
              </a:ext>
            </a:extLst>
          </p:cNvPr>
          <p:cNvSpPr txBox="1">
            <a:spLocks noChangeArrowheads="1"/>
          </p:cNvSpPr>
          <p:nvPr/>
        </p:nvSpPr>
        <p:spPr bwMode="auto">
          <a:xfrm>
            <a:off x="1634591" y="2250113"/>
            <a:ext cx="55869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spc="225" dirty="0">
                <a:solidFill>
                  <a:schemeClr val="bg1"/>
                </a:solidFill>
                <a:latin typeface="微软雅黑" panose="020B0503020204020204" pitchFamily="34" charset="-122"/>
                <a:ea typeface="微软雅黑" panose="020B0503020204020204" pitchFamily="34" charset="-122"/>
              </a:rPr>
              <a:t>二、</a:t>
            </a:r>
          </a:p>
        </p:txBody>
      </p:sp>
      <p:sp>
        <p:nvSpPr>
          <p:cNvPr id="13" name="Line 35">
            <a:extLst>
              <a:ext uri="{FF2B5EF4-FFF2-40B4-BE49-F238E27FC236}">
                <a16:creationId xmlns="" xmlns:a16="http://schemas.microsoft.com/office/drawing/2014/main" id="{793E7026-A890-4AC8-9068-037EC44B5980}"/>
              </a:ext>
            </a:extLst>
          </p:cNvPr>
          <p:cNvSpPr>
            <a:spLocks noChangeShapeType="1"/>
          </p:cNvSpPr>
          <p:nvPr/>
        </p:nvSpPr>
        <p:spPr bwMode="auto">
          <a:xfrm flipV="1">
            <a:off x="2193289" y="2595510"/>
            <a:ext cx="4380410" cy="22396"/>
          </a:xfrm>
          <a:prstGeom prst="line">
            <a:avLst/>
          </a:prstGeom>
          <a:noFill/>
          <a:ln w="34925">
            <a:solidFill>
              <a:srgbClr val="00AEF3"/>
            </a:solidFill>
            <a:round/>
          </a:ln>
          <a:extLst>
            <a:ext uri="{909E8E84-426E-40DD-AFC4-6F175D3DCCD1}">
              <a14:hiddenFill xmlns:a14="http://schemas.microsoft.com/office/drawing/2010/main">
                <a:noFill/>
              </a14:hiddenFill>
            </a:ext>
          </a:extLst>
        </p:spPr>
        <p:txBody>
          <a:bodyPr/>
          <a:lstStyle/>
          <a:p>
            <a:endParaRPr lang="zh-CN" altLang="en-US" dirty="0"/>
          </a:p>
        </p:txBody>
      </p:sp>
      <p:sp>
        <p:nvSpPr>
          <p:cNvPr id="14" name="Rectangle 6">
            <a:extLst>
              <a:ext uri="{FF2B5EF4-FFF2-40B4-BE49-F238E27FC236}">
                <a16:creationId xmlns="" xmlns:a16="http://schemas.microsoft.com/office/drawing/2014/main" id="{99F51957-841B-4078-8856-7E810151BB05}"/>
              </a:ext>
            </a:extLst>
          </p:cNvPr>
          <p:cNvSpPr>
            <a:spLocks noChangeArrowheads="1"/>
          </p:cNvSpPr>
          <p:nvPr/>
        </p:nvSpPr>
        <p:spPr bwMode="auto">
          <a:xfrm>
            <a:off x="2331289" y="2828528"/>
            <a:ext cx="430971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b="1" spc="225" dirty="0" smtClean="0">
                <a:solidFill>
                  <a:srgbClr val="FF0000"/>
                </a:solidFill>
                <a:latin typeface="微软雅黑" panose="020B0503020204020204" pitchFamily="34" charset="-122"/>
                <a:ea typeface="微软雅黑" panose="020B0503020204020204" pitchFamily="34" charset="-122"/>
              </a:rPr>
              <a:t>常见问题解析</a:t>
            </a:r>
            <a:endParaRPr lang="zh-CN" altLang="en-US" b="1" spc="225" dirty="0">
              <a:solidFill>
                <a:srgbClr val="FF0000"/>
              </a:solidFill>
              <a:latin typeface="微软雅黑" panose="020B0503020204020204" pitchFamily="34" charset="-122"/>
              <a:ea typeface="微软雅黑" panose="020B0503020204020204" pitchFamily="34" charset="-122"/>
            </a:endParaRPr>
          </a:p>
        </p:txBody>
      </p:sp>
      <p:sp>
        <p:nvSpPr>
          <p:cNvPr id="15" name="矩形 29">
            <a:extLst>
              <a:ext uri="{FF2B5EF4-FFF2-40B4-BE49-F238E27FC236}">
                <a16:creationId xmlns="" xmlns:a16="http://schemas.microsoft.com/office/drawing/2014/main" id="{DF10D7A9-7F2C-4F90-9741-F0F42E43EDFF}"/>
              </a:ext>
            </a:extLst>
          </p:cNvPr>
          <p:cNvSpPr>
            <a:spLocks noChangeArrowheads="1"/>
          </p:cNvSpPr>
          <p:nvPr/>
        </p:nvSpPr>
        <p:spPr bwMode="auto">
          <a:xfrm>
            <a:off x="1587474" y="2810599"/>
            <a:ext cx="605816" cy="416373"/>
          </a:xfrm>
          <a:prstGeom prst="rect">
            <a:avLst/>
          </a:prstGeom>
          <a:solidFill>
            <a:srgbClr val="00AEF3"/>
          </a:solidFill>
          <a:ln>
            <a:noFill/>
          </a:ln>
        </p:spPr>
        <p:txBody>
          <a:bodyPr anchor="ctr"/>
          <a:lstStyle>
            <a:lvl1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6" name="文本框 30">
            <a:extLst>
              <a:ext uri="{FF2B5EF4-FFF2-40B4-BE49-F238E27FC236}">
                <a16:creationId xmlns="" xmlns:a16="http://schemas.microsoft.com/office/drawing/2014/main" id="{6A7DD919-85EF-4197-83D3-687D4BF62232}"/>
              </a:ext>
            </a:extLst>
          </p:cNvPr>
          <p:cNvSpPr txBox="1">
            <a:spLocks noChangeArrowheads="1"/>
          </p:cNvSpPr>
          <p:nvPr/>
        </p:nvSpPr>
        <p:spPr bwMode="auto">
          <a:xfrm>
            <a:off x="1634591" y="2847310"/>
            <a:ext cx="55869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spc="225" dirty="0">
                <a:solidFill>
                  <a:schemeClr val="bg1"/>
                </a:solidFill>
                <a:latin typeface="微软雅黑" panose="020B0503020204020204" pitchFamily="34" charset="-122"/>
                <a:ea typeface="微软雅黑" panose="020B0503020204020204" pitchFamily="34" charset="-122"/>
              </a:rPr>
              <a:t>三、</a:t>
            </a:r>
          </a:p>
        </p:txBody>
      </p:sp>
      <p:sp>
        <p:nvSpPr>
          <p:cNvPr id="17" name="Line 35">
            <a:extLst>
              <a:ext uri="{FF2B5EF4-FFF2-40B4-BE49-F238E27FC236}">
                <a16:creationId xmlns="" xmlns:a16="http://schemas.microsoft.com/office/drawing/2014/main" id="{75C24D77-F2C3-47CB-8607-F59581A4B57D}"/>
              </a:ext>
            </a:extLst>
          </p:cNvPr>
          <p:cNvSpPr>
            <a:spLocks noChangeShapeType="1"/>
          </p:cNvSpPr>
          <p:nvPr/>
        </p:nvSpPr>
        <p:spPr bwMode="auto">
          <a:xfrm flipV="1">
            <a:off x="2193289" y="3192706"/>
            <a:ext cx="4380410" cy="22396"/>
          </a:xfrm>
          <a:prstGeom prst="line">
            <a:avLst/>
          </a:prstGeom>
          <a:noFill/>
          <a:ln w="34925">
            <a:solidFill>
              <a:srgbClr val="00AEF3"/>
            </a:solidFill>
            <a:round/>
          </a:ln>
          <a:extLst>
            <a:ext uri="{909E8E84-426E-40DD-AFC4-6F175D3DCCD1}">
              <a14:hiddenFill xmlns:a14="http://schemas.microsoft.com/office/drawing/2010/main">
                <a:noFill/>
              </a14:hiddenFill>
            </a:ext>
          </a:extLst>
        </p:spPr>
        <p:txBody>
          <a:bodyPr/>
          <a:lstStyle/>
          <a:p>
            <a:endParaRPr lang="zh-CN" altLang="en-US" dirty="0"/>
          </a:p>
        </p:txBody>
      </p:sp>
      <p:sp>
        <p:nvSpPr>
          <p:cNvPr id="4" name="标题 3"/>
          <p:cNvSpPr>
            <a:spLocks noGrp="1"/>
          </p:cNvSpPr>
          <p:nvPr>
            <p:ph type="title"/>
          </p:nvPr>
        </p:nvSpPr>
        <p:spPr>
          <a:xfrm>
            <a:off x="371344" y="419210"/>
            <a:ext cx="8229600" cy="857250"/>
          </a:xfrm>
        </p:spPr>
        <p:txBody>
          <a:bodyPr/>
          <a:lstStyle/>
          <a:p>
            <a:r>
              <a:rPr lang="zh-CN" altLang="en-US" dirty="0" smtClean="0"/>
              <a:t>目录</a:t>
            </a:r>
            <a:endParaRPr lang="zh-CN" altLang="en-US" dirty="0"/>
          </a:p>
        </p:txBody>
      </p:sp>
    </p:spTree>
    <p:custDataLst>
      <p:tags r:id="rId1"/>
    </p:custDataLst>
    <p:extLst>
      <p:ext uri="{BB962C8B-B14F-4D97-AF65-F5344CB8AC3E}">
        <p14:creationId xmlns:p14="http://schemas.microsoft.com/office/powerpoint/2010/main" val="170958131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鉴定加固常见问题</a:t>
            </a:r>
            <a:endParaRPr lang="zh-CN" altLang="en-US" dirty="0"/>
          </a:p>
        </p:txBody>
      </p:sp>
      <p:sp>
        <p:nvSpPr>
          <p:cNvPr id="3" name="内容占位符 2"/>
          <p:cNvSpPr>
            <a:spLocks noGrp="1"/>
          </p:cNvSpPr>
          <p:nvPr>
            <p:ph idx="1"/>
          </p:nvPr>
        </p:nvSpPr>
        <p:spPr/>
        <p:txBody>
          <a:bodyPr/>
          <a:lstStyle/>
          <a:p>
            <a:r>
              <a:rPr lang="en-US" altLang="zh-CN" sz="1800" dirty="0" smtClean="0"/>
              <a:t>Q</a:t>
            </a:r>
            <a:r>
              <a:rPr lang="zh-CN" altLang="en-US" sz="1800" dirty="0"/>
              <a:t>：如何选择鉴定加固标准</a:t>
            </a:r>
            <a:r>
              <a:rPr lang="zh-CN" altLang="en-US" sz="1800" dirty="0" smtClean="0"/>
              <a:t>？</a:t>
            </a:r>
            <a:endParaRPr lang="en-US" altLang="zh-CN" sz="1800" dirty="0" smtClean="0"/>
          </a:p>
          <a:p>
            <a:r>
              <a:rPr lang="en-US" altLang="zh-CN" sz="1800" dirty="0" smtClean="0"/>
              <a:t>A</a:t>
            </a:r>
            <a:r>
              <a:rPr lang="zh-CN" altLang="en-US" sz="1800" dirty="0"/>
              <a:t>：在计算参数中，软件提供四种鉴定标准供用户选择</a:t>
            </a:r>
            <a:r>
              <a:rPr lang="zh-CN" altLang="en-US" sz="1800" dirty="0" smtClean="0"/>
              <a:t>，</a:t>
            </a:r>
            <a:endParaRPr lang="en-US" altLang="zh-CN" sz="1800" dirty="0" smtClean="0"/>
          </a:p>
          <a:p>
            <a:r>
              <a:rPr lang="zh-CN" altLang="en-US" sz="1800" dirty="0"/>
              <a:t>（</a:t>
            </a:r>
            <a:r>
              <a:rPr lang="en-US" altLang="zh-CN" sz="1800" dirty="0"/>
              <a:t>1</a:t>
            </a:r>
            <a:r>
              <a:rPr lang="zh-CN" altLang="en-US" sz="1800" dirty="0"/>
              <a:t>）</a:t>
            </a:r>
            <a:r>
              <a:rPr lang="en-US" altLang="zh-CN" sz="1800" dirty="0"/>
              <a:t>《</a:t>
            </a:r>
            <a:r>
              <a:rPr lang="zh-CN" altLang="en-US" sz="1800" dirty="0"/>
              <a:t>建筑抗震鉴定标准</a:t>
            </a:r>
            <a:r>
              <a:rPr lang="en-US" altLang="zh-CN" sz="1800" dirty="0"/>
              <a:t>》GB50023-2009</a:t>
            </a:r>
            <a:r>
              <a:rPr lang="zh-CN" altLang="en-US" sz="1800" dirty="0"/>
              <a:t>：</a:t>
            </a:r>
            <a:r>
              <a:rPr lang="en-US" altLang="zh-CN" sz="1800" dirty="0"/>
              <a:t>A</a:t>
            </a:r>
            <a:r>
              <a:rPr lang="zh-CN" altLang="en-US" sz="1800" dirty="0"/>
              <a:t>类（适用后续使用年限</a:t>
            </a:r>
            <a:r>
              <a:rPr lang="en-US" altLang="zh-CN" sz="1800" dirty="0"/>
              <a:t>30</a:t>
            </a:r>
            <a:r>
              <a:rPr lang="zh-CN" altLang="en-US" sz="1800" dirty="0"/>
              <a:t>年建筑）；</a:t>
            </a:r>
          </a:p>
          <a:p>
            <a:r>
              <a:rPr lang="zh-CN" altLang="en-US" sz="1800" dirty="0"/>
              <a:t>（</a:t>
            </a:r>
            <a:r>
              <a:rPr lang="en-US" altLang="zh-CN" sz="1800" dirty="0"/>
              <a:t>2</a:t>
            </a:r>
            <a:r>
              <a:rPr lang="zh-CN" altLang="en-US" sz="1800" dirty="0"/>
              <a:t>）</a:t>
            </a:r>
            <a:r>
              <a:rPr lang="en-US" altLang="zh-CN" sz="1800" dirty="0"/>
              <a:t>1989</a:t>
            </a:r>
            <a:r>
              <a:rPr lang="zh-CN" altLang="en-US" sz="1800" dirty="0"/>
              <a:t>系列规范：</a:t>
            </a:r>
            <a:r>
              <a:rPr lang="en-US" altLang="zh-CN" sz="1800" dirty="0"/>
              <a:t>B</a:t>
            </a:r>
            <a:r>
              <a:rPr lang="zh-CN" altLang="en-US" sz="1800" dirty="0"/>
              <a:t>类（适用后续使用年限</a:t>
            </a:r>
            <a:r>
              <a:rPr lang="en-US" altLang="zh-CN" sz="1800" dirty="0"/>
              <a:t>40</a:t>
            </a:r>
            <a:r>
              <a:rPr lang="zh-CN" altLang="en-US" sz="1800" dirty="0"/>
              <a:t>年建筑）；</a:t>
            </a:r>
          </a:p>
          <a:p>
            <a:r>
              <a:rPr lang="zh-CN" altLang="en-US" sz="1800" dirty="0"/>
              <a:t>（</a:t>
            </a:r>
            <a:r>
              <a:rPr lang="en-US" altLang="zh-CN" sz="1800" dirty="0"/>
              <a:t>3</a:t>
            </a:r>
            <a:r>
              <a:rPr lang="zh-CN" altLang="en-US" sz="1800" dirty="0"/>
              <a:t>）</a:t>
            </a:r>
            <a:r>
              <a:rPr lang="en-US" altLang="zh-CN" sz="1800" dirty="0"/>
              <a:t>2001</a:t>
            </a:r>
            <a:r>
              <a:rPr lang="zh-CN" altLang="en-US" sz="1800" dirty="0"/>
              <a:t>系列规范：</a:t>
            </a:r>
            <a:r>
              <a:rPr lang="en-US" altLang="zh-CN" sz="1800" dirty="0"/>
              <a:t>C</a:t>
            </a:r>
            <a:r>
              <a:rPr lang="zh-CN" altLang="en-US" sz="1800" dirty="0"/>
              <a:t>类（适用后续使用年限</a:t>
            </a:r>
            <a:r>
              <a:rPr lang="en-US" altLang="zh-CN" sz="1800" dirty="0"/>
              <a:t>50</a:t>
            </a:r>
            <a:r>
              <a:rPr lang="zh-CN" altLang="en-US" sz="1800" dirty="0"/>
              <a:t>年建筑），按</a:t>
            </a:r>
            <a:r>
              <a:rPr lang="en-US" altLang="zh-CN" sz="1800" dirty="0"/>
              <a:t>2001</a:t>
            </a:r>
            <a:r>
              <a:rPr lang="zh-CN" altLang="en-US" sz="1800" dirty="0"/>
              <a:t>系列规范采用设计内力调整系数；</a:t>
            </a:r>
          </a:p>
          <a:p>
            <a:r>
              <a:rPr lang="zh-CN" altLang="en-US" sz="1800" dirty="0"/>
              <a:t>（</a:t>
            </a:r>
            <a:r>
              <a:rPr lang="en-US" altLang="zh-CN" sz="1800" dirty="0"/>
              <a:t>4</a:t>
            </a:r>
            <a:r>
              <a:rPr lang="zh-CN" altLang="en-US" sz="1800" dirty="0"/>
              <a:t>）</a:t>
            </a:r>
            <a:r>
              <a:rPr lang="en-US" altLang="zh-CN" sz="1800" dirty="0"/>
              <a:t>2010</a:t>
            </a:r>
            <a:r>
              <a:rPr lang="zh-CN" altLang="en-US" sz="1800" dirty="0"/>
              <a:t>系列规范：</a:t>
            </a:r>
            <a:r>
              <a:rPr lang="en-US" altLang="zh-CN" sz="1800" dirty="0"/>
              <a:t>C</a:t>
            </a:r>
            <a:r>
              <a:rPr lang="zh-CN" altLang="en-US" sz="1800" dirty="0"/>
              <a:t>类（适用后续使用年限</a:t>
            </a:r>
            <a:r>
              <a:rPr lang="en-US" altLang="zh-CN" sz="1800" dirty="0"/>
              <a:t>50</a:t>
            </a:r>
            <a:r>
              <a:rPr lang="zh-CN" altLang="en-US" sz="1800" dirty="0"/>
              <a:t>年建筑），按</a:t>
            </a:r>
            <a:r>
              <a:rPr lang="en-US" altLang="zh-CN" sz="1800" dirty="0"/>
              <a:t>2010</a:t>
            </a:r>
            <a:r>
              <a:rPr lang="zh-CN" altLang="en-US" sz="1800" dirty="0"/>
              <a:t>系列规范采用设计内力调整系数；</a:t>
            </a:r>
          </a:p>
          <a:p>
            <a:r>
              <a:rPr lang="zh-CN" altLang="en-US" sz="1800" dirty="0"/>
              <a:t>注意：砌体结构</a:t>
            </a:r>
            <a:r>
              <a:rPr lang="en-US" altLang="zh-CN" sz="1800" dirty="0"/>
              <a:t>C</a:t>
            </a:r>
            <a:r>
              <a:rPr lang="zh-CN" altLang="en-US" sz="1800" dirty="0"/>
              <a:t>类建筑不管选择</a:t>
            </a:r>
            <a:r>
              <a:rPr lang="en-US" altLang="zh-CN" sz="1800" dirty="0"/>
              <a:t>2001</a:t>
            </a:r>
            <a:r>
              <a:rPr lang="zh-CN" altLang="en-US" sz="1800" dirty="0"/>
              <a:t>或者</a:t>
            </a:r>
            <a:r>
              <a:rPr lang="en-US" altLang="zh-CN" sz="1800" dirty="0"/>
              <a:t>2010</a:t>
            </a:r>
            <a:r>
              <a:rPr lang="zh-CN" altLang="en-US" sz="1800" dirty="0"/>
              <a:t>都按照现行</a:t>
            </a:r>
            <a:r>
              <a:rPr lang="en-US" altLang="zh-CN" sz="1800" dirty="0"/>
              <a:t>2010</a:t>
            </a:r>
            <a:r>
              <a:rPr lang="zh-CN" altLang="en-US" sz="1800" dirty="0"/>
              <a:t>规范计算设计。</a:t>
            </a:r>
          </a:p>
          <a:p>
            <a:endParaRPr lang="en-US" altLang="zh-CN" dirty="0" smtClean="0"/>
          </a:p>
        </p:txBody>
      </p:sp>
      <p:sp>
        <p:nvSpPr>
          <p:cNvPr id="4" name="灯片编号占位符 3"/>
          <p:cNvSpPr>
            <a:spLocks noGrp="1"/>
          </p:cNvSpPr>
          <p:nvPr>
            <p:ph type="sldNum" sz="quarter" idx="12"/>
          </p:nvPr>
        </p:nvSpPr>
        <p:spPr/>
        <p:txBody>
          <a:bodyPr/>
          <a:lstStyle/>
          <a:p>
            <a:pPr>
              <a:defRPr/>
            </a:pPr>
            <a:fld id="{A46037C8-5B0A-4AE1-9877-D75452A8BEB9}" type="slidenum">
              <a:rPr lang="zh-CN" altLang="en-US" smtClean="0"/>
              <a:pPr>
                <a:defRPr/>
              </a:pPr>
              <a:t>68</a:t>
            </a:fld>
            <a:endParaRPr lang="zh-CN" altLang="en-US"/>
          </a:p>
        </p:txBody>
      </p:sp>
    </p:spTree>
    <p:extLst>
      <p:ext uri="{BB962C8B-B14F-4D97-AF65-F5344CB8AC3E}">
        <p14:creationId xmlns:p14="http://schemas.microsoft.com/office/powerpoint/2010/main" val="139096919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鉴定加固常见问题</a:t>
            </a:r>
            <a:endParaRPr lang="zh-CN" altLang="en-US" dirty="0"/>
          </a:p>
        </p:txBody>
      </p:sp>
      <p:sp>
        <p:nvSpPr>
          <p:cNvPr id="3" name="内容占位符 2"/>
          <p:cNvSpPr>
            <a:spLocks noGrp="1"/>
          </p:cNvSpPr>
          <p:nvPr>
            <p:ph idx="1"/>
          </p:nvPr>
        </p:nvSpPr>
        <p:spPr/>
        <p:txBody>
          <a:bodyPr/>
          <a:lstStyle/>
          <a:p>
            <a:r>
              <a:rPr lang="en-US" altLang="zh-CN" sz="1800" dirty="0" smtClean="0"/>
              <a:t>Q</a:t>
            </a:r>
            <a:r>
              <a:rPr lang="zh-CN" altLang="en-US" sz="1800" dirty="0"/>
              <a:t>：混凝土鉴定加固对于加固后的配筋简图如何看，配筋面积有何</a:t>
            </a:r>
            <a:r>
              <a:rPr lang="zh-CN" altLang="en-US" sz="1800" dirty="0" smtClean="0"/>
              <a:t>含义？</a:t>
            </a:r>
            <a:endParaRPr lang="en-US" altLang="zh-CN" sz="1800" dirty="0" smtClean="0"/>
          </a:p>
          <a:p>
            <a:r>
              <a:rPr lang="en-US" altLang="zh-CN" sz="1800" dirty="0" smtClean="0"/>
              <a:t>A</a:t>
            </a:r>
            <a:r>
              <a:rPr lang="zh-CN" altLang="en-US" sz="1800" dirty="0"/>
              <a:t>：对于增加截面法，配筋简图输出的是新增钢筋的面积；对于其它加固做法就是看配筋简图是否超限，配筋面积没有意义</a:t>
            </a:r>
            <a:r>
              <a:rPr lang="zh-CN" altLang="en-US" sz="1800" dirty="0" smtClean="0"/>
              <a:t>。</a:t>
            </a:r>
            <a:endParaRPr lang="en-US" altLang="zh-CN" sz="1800" dirty="0" smtClean="0"/>
          </a:p>
          <a:p>
            <a:endParaRPr lang="en-US" altLang="zh-CN" sz="1800" dirty="0" smtClean="0"/>
          </a:p>
          <a:p>
            <a:r>
              <a:rPr lang="en-US" altLang="zh-CN" sz="1800" dirty="0" smtClean="0"/>
              <a:t>Q</a:t>
            </a:r>
            <a:r>
              <a:rPr lang="zh-CN" altLang="en-US" sz="1800" dirty="0"/>
              <a:t>：砌体参数的鉴定加固页</a:t>
            </a:r>
            <a:r>
              <a:rPr lang="zh-CN" altLang="en-US" sz="1800" dirty="0" smtClean="0"/>
              <a:t>中何时</a:t>
            </a:r>
            <a:r>
              <a:rPr lang="zh-CN" altLang="en-US" sz="1800" dirty="0"/>
              <a:t>勾选“考虑基准面积率有效层数”</a:t>
            </a:r>
            <a:r>
              <a:rPr lang="zh-CN" altLang="en-US" sz="1800" dirty="0" smtClean="0"/>
              <a:t>？</a:t>
            </a:r>
            <a:endParaRPr lang="en-US" altLang="zh-CN" sz="1800" dirty="0" smtClean="0"/>
          </a:p>
          <a:p>
            <a:r>
              <a:rPr lang="en-US" altLang="zh-CN" sz="1800" dirty="0" smtClean="0"/>
              <a:t>A</a:t>
            </a:r>
            <a:r>
              <a:rPr lang="zh-CN" altLang="en-US" sz="1800" dirty="0"/>
              <a:t>：对于屋顶有局部突出结构的多层砌体房屋，应考虑基准面积率有效层数</a:t>
            </a:r>
            <a:r>
              <a:rPr lang="zh-CN" altLang="en-US" sz="1800" dirty="0" smtClean="0"/>
              <a:t>。</a:t>
            </a:r>
            <a:endParaRPr lang="en-US" altLang="zh-CN" sz="1800" dirty="0" smtClean="0"/>
          </a:p>
        </p:txBody>
      </p:sp>
      <p:sp>
        <p:nvSpPr>
          <p:cNvPr id="4" name="灯片编号占位符 3"/>
          <p:cNvSpPr>
            <a:spLocks noGrp="1"/>
          </p:cNvSpPr>
          <p:nvPr>
            <p:ph type="sldNum" sz="quarter" idx="12"/>
          </p:nvPr>
        </p:nvSpPr>
        <p:spPr/>
        <p:txBody>
          <a:bodyPr/>
          <a:lstStyle/>
          <a:p>
            <a:pPr>
              <a:defRPr/>
            </a:pPr>
            <a:fld id="{A46037C8-5B0A-4AE1-9877-D75452A8BEB9}" type="slidenum">
              <a:rPr lang="zh-CN" altLang="en-US" smtClean="0"/>
              <a:pPr>
                <a:defRPr/>
              </a:pPr>
              <a:t>69</a:t>
            </a:fld>
            <a:endParaRPr lang="zh-CN" altLang="en-US"/>
          </a:p>
        </p:txBody>
      </p:sp>
    </p:spTree>
    <p:extLst>
      <p:ext uri="{BB962C8B-B14F-4D97-AF65-F5344CB8AC3E}">
        <p14:creationId xmlns:p14="http://schemas.microsoft.com/office/powerpoint/2010/main" val="8752985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t>钢筋混凝土结构的鉴定</a:t>
            </a:r>
            <a:endParaRPr lang="zh-CN" altLang="en-US" dirty="0"/>
          </a:p>
        </p:txBody>
      </p:sp>
      <p:sp>
        <p:nvSpPr>
          <p:cNvPr id="3" name="内容占位符 2"/>
          <p:cNvSpPr>
            <a:spLocks noGrp="1"/>
          </p:cNvSpPr>
          <p:nvPr>
            <p:ph idx="1"/>
          </p:nvPr>
        </p:nvSpPr>
        <p:spPr>
          <a:xfrm>
            <a:off x="251520" y="938987"/>
            <a:ext cx="3231314" cy="3394075"/>
          </a:xfrm>
        </p:spPr>
        <p:txBody>
          <a:bodyPr/>
          <a:lstStyle/>
          <a:p>
            <a:pPr marL="342900" lvl="3" indent="-342900">
              <a:buFont typeface="Arial" charset="0"/>
              <a:buChar char="•"/>
            </a:pPr>
            <a:endParaRPr lang="zh-CN" altLang="zh-CN" sz="1800" b="1" dirty="0"/>
          </a:p>
          <a:p>
            <a:pPr marL="342900" lvl="3" indent="-342900">
              <a:buFont typeface="Arial" charset="0"/>
              <a:buChar char="•"/>
            </a:pPr>
            <a:endParaRPr lang="zh-CN" altLang="zh-CN" b="1" dirty="0"/>
          </a:p>
          <a:p>
            <a:endParaRPr lang="zh-CN" altLang="en-US" dirty="0"/>
          </a:p>
        </p:txBody>
      </p:sp>
      <p:sp>
        <p:nvSpPr>
          <p:cNvPr id="4" name="灯片编号占位符 3"/>
          <p:cNvSpPr>
            <a:spLocks noGrp="1"/>
          </p:cNvSpPr>
          <p:nvPr>
            <p:ph type="sldNum" sz="quarter" idx="12"/>
          </p:nvPr>
        </p:nvSpPr>
        <p:spPr/>
        <p:txBody>
          <a:bodyPr/>
          <a:lstStyle/>
          <a:p>
            <a:pPr>
              <a:defRPr/>
            </a:pPr>
            <a:fld id="{A46037C8-5B0A-4AE1-9877-D75452A8BEB9}" type="slidenum">
              <a:rPr lang="zh-CN" altLang="en-US" smtClean="0"/>
              <a:pPr>
                <a:defRPr/>
              </a:pPr>
              <a:t>7</a:t>
            </a:fld>
            <a:endParaRPr lang="zh-CN" altLang="en-US"/>
          </a:p>
        </p:txBody>
      </p:sp>
      <p:pic>
        <p:nvPicPr>
          <p:cNvPr id="5" name="图片 4"/>
          <p:cNvPicPr>
            <a:picLocks noChangeAspect="1"/>
          </p:cNvPicPr>
          <p:nvPr/>
        </p:nvPicPr>
        <p:blipFill>
          <a:blip r:embed="rId2" cstate="print"/>
          <a:stretch>
            <a:fillRect/>
          </a:stretch>
        </p:blipFill>
        <p:spPr>
          <a:xfrm>
            <a:off x="1547664" y="938987"/>
            <a:ext cx="5839907" cy="3708995"/>
          </a:xfrm>
          <a:prstGeom prst="rect">
            <a:avLst/>
          </a:prstGeom>
        </p:spPr>
      </p:pic>
    </p:spTree>
    <p:extLst>
      <p:ext uri="{BB962C8B-B14F-4D97-AF65-F5344CB8AC3E}">
        <p14:creationId xmlns:p14="http://schemas.microsoft.com/office/powerpoint/2010/main" val="308739005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鉴定加固常见问题</a:t>
            </a:r>
            <a:endParaRPr lang="zh-CN" altLang="en-US" dirty="0"/>
          </a:p>
        </p:txBody>
      </p:sp>
      <p:sp>
        <p:nvSpPr>
          <p:cNvPr id="3" name="内容占位符 2"/>
          <p:cNvSpPr>
            <a:spLocks noGrp="1"/>
          </p:cNvSpPr>
          <p:nvPr>
            <p:ph idx="1"/>
          </p:nvPr>
        </p:nvSpPr>
        <p:spPr/>
        <p:txBody>
          <a:bodyPr/>
          <a:lstStyle/>
          <a:p>
            <a:r>
              <a:rPr lang="en-US" altLang="zh-CN" sz="1800" dirty="0" smtClean="0"/>
              <a:t>Q</a:t>
            </a:r>
            <a:r>
              <a:rPr lang="zh-CN" altLang="en-US" sz="1800" dirty="0" smtClean="0"/>
              <a:t>：</a:t>
            </a:r>
            <a:r>
              <a:rPr lang="zh-CN" altLang="zh-CN" sz="1800" dirty="0"/>
              <a:t>砌体参数的鉴定加固页中勾与不勾“附录</a:t>
            </a:r>
            <a:r>
              <a:rPr lang="en-US" altLang="zh-CN" sz="1800" dirty="0"/>
              <a:t>B</a:t>
            </a:r>
            <a:r>
              <a:rPr lang="zh-CN" altLang="zh-CN" sz="1800" dirty="0"/>
              <a:t>中的重力荷载代表值按实际值调整”及“按</a:t>
            </a:r>
            <a:r>
              <a:rPr lang="en-US" altLang="zh-CN" sz="1800" dirty="0"/>
              <a:t>5.2.16</a:t>
            </a:r>
            <a:r>
              <a:rPr lang="zh-CN" altLang="zh-CN" sz="1800" dirty="0"/>
              <a:t>条的二级鉴定计算”两项程序是如何执行的？</a:t>
            </a:r>
            <a:endParaRPr lang="en-US" altLang="zh-CN" sz="1800" dirty="0"/>
          </a:p>
          <a:p>
            <a:r>
              <a:rPr lang="en-US" altLang="zh-CN" sz="1800" dirty="0" smtClean="0"/>
              <a:t>A</a:t>
            </a:r>
            <a:r>
              <a:rPr lang="zh-CN" altLang="en-US" sz="1800" dirty="0"/>
              <a:t>：①附录</a:t>
            </a:r>
            <a:r>
              <a:rPr lang="en-US" altLang="zh-CN" sz="1800" dirty="0"/>
              <a:t>B</a:t>
            </a:r>
            <a:r>
              <a:rPr lang="zh-CN" altLang="en-US" sz="1800" dirty="0"/>
              <a:t>中的重力荷载代表值按实际值调整</a:t>
            </a:r>
          </a:p>
          <a:p>
            <a:r>
              <a:rPr lang="zh-CN" altLang="en-US" sz="1800" dirty="0"/>
              <a:t>在</a:t>
            </a:r>
            <a:r>
              <a:rPr lang="en-US" altLang="zh-CN" sz="1800" dirty="0"/>
              <a:t>《</a:t>
            </a:r>
            <a:r>
              <a:rPr lang="zh-CN" altLang="en-US" sz="1800" dirty="0"/>
              <a:t>建筑抗震鉴定标准</a:t>
            </a:r>
            <a:r>
              <a:rPr lang="en-US" altLang="zh-CN" sz="1800" dirty="0"/>
              <a:t>》</a:t>
            </a:r>
            <a:r>
              <a:rPr lang="zh-CN" altLang="en-US" sz="1800" dirty="0"/>
              <a:t>（</a:t>
            </a:r>
            <a:r>
              <a:rPr lang="en-US" altLang="zh-CN" sz="1800" dirty="0"/>
              <a:t>GB -2009</a:t>
            </a:r>
            <a:r>
              <a:rPr lang="zh-CN" altLang="en-US" sz="1800" dirty="0"/>
              <a:t>）附录</a:t>
            </a:r>
            <a:r>
              <a:rPr lang="en-US" altLang="zh-CN" sz="1800" dirty="0"/>
              <a:t>B </a:t>
            </a:r>
            <a:r>
              <a:rPr lang="zh-CN" altLang="en-US" sz="1800" dirty="0"/>
              <a:t>砖房抗震墙基准面积率的计算中，对于楼层单位面积重力荷载代表值 </a:t>
            </a:r>
            <a:r>
              <a:rPr lang="zh-CN" altLang="en-US" sz="1800" dirty="0" smtClean="0"/>
              <a:t> 为</a:t>
            </a:r>
            <a:r>
              <a:rPr lang="en-US" altLang="zh-CN" sz="1800" dirty="0" smtClean="0"/>
              <a:t>12KN/m2 </a:t>
            </a:r>
            <a:r>
              <a:rPr lang="zh-CN" altLang="en-US" sz="1800" dirty="0"/>
              <a:t>时，可直接按查表的数值采用；当楼层单位面积重力荷载代表值为其他数值时，程序可以将表中数值按照实际数值换算，即将表中数值乘以实际值 </a:t>
            </a:r>
            <a:r>
              <a:rPr lang="zh-CN" altLang="en-US" sz="1800" dirty="0" smtClean="0"/>
              <a:t>      。</a:t>
            </a:r>
            <a:r>
              <a:rPr lang="zh-CN" altLang="en-US" sz="1800" dirty="0"/>
              <a:t>程序对此项的调整设了一个选项，由用户确定是否按实际值调整</a:t>
            </a:r>
            <a:r>
              <a:rPr lang="zh-CN" altLang="en-US" sz="1800" dirty="0" smtClean="0"/>
              <a:t>。</a:t>
            </a:r>
            <a:endParaRPr lang="en-US" altLang="zh-CN" sz="1800" dirty="0" smtClean="0"/>
          </a:p>
          <a:p>
            <a:endParaRPr lang="zh-CN" altLang="en-US" sz="1800" dirty="0"/>
          </a:p>
        </p:txBody>
      </p:sp>
      <p:sp>
        <p:nvSpPr>
          <p:cNvPr id="4" name="灯片编号占位符 3"/>
          <p:cNvSpPr>
            <a:spLocks noGrp="1"/>
          </p:cNvSpPr>
          <p:nvPr>
            <p:ph type="sldNum" sz="quarter" idx="12"/>
          </p:nvPr>
        </p:nvSpPr>
        <p:spPr/>
        <p:txBody>
          <a:bodyPr/>
          <a:lstStyle/>
          <a:p>
            <a:pPr>
              <a:defRPr/>
            </a:pPr>
            <a:fld id="{A46037C8-5B0A-4AE1-9877-D75452A8BEB9}" type="slidenum">
              <a:rPr lang="zh-CN" altLang="en-US" smtClean="0"/>
              <a:pPr>
                <a:defRPr/>
              </a:pPr>
              <a:t>70</a:t>
            </a:fld>
            <a:endParaRPr lang="zh-CN" altLang="en-US"/>
          </a:p>
        </p:txBody>
      </p:sp>
      <p:pic>
        <p:nvPicPr>
          <p:cNvPr id="5" name="图片 4" descr="C:\Users\yjk\Documents\My Knowledge\temp\b80ef063-772f-43a4-87ed-ded07d04cf1f\128\index_files\clip_image053b4a2fd52-ba8c-4a51-b764-bd98b123e033.png"/>
          <p:cNvPicPr/>
          <p:nvPr/>
        </p:nvPicPr>
        <p:blipFill>
          <a:blip r:embed="rId2">
            <a:extLst>
              <a:ext uri="{28A0092B-C50C-407E-A947-70E740481C1C}">
                <a14:useLocalDpi xmlns:a14="http://schemas.microsoft.com/office/drawing/2010/main" val="0"/>
              </a:ext>
            </a:extLst>
          </a:blip>
          <a:srcRect/>
          <a:stretch>
            <a:fillRect/>
          </a:stretch>
        </p:blipFill>
        <p:spPr bwMode="auto">
          <a:xfrm>
            <a:off x="5796136" y="2897193"/>
            <a:ext cx="334516" cy="345440"/>
          </a:xfrm>
          <a:prstGeom prst="rect">
            <a:avLst/>
          </a:prstGeom>
          <a:noFill/>
          <a:ln>
            <a:noFill/>
          </a:ln>
        </p:spPr>
      </p:pic>
      <p:pic>
        <p:nvPicPr>
          <p:cNvPr id="6" name="图片 5" descr="C:\Users\yjk\Documents\My Knowledge\temp\b80ef063-772f-43a4-87ed-ded07d04cf1f\128\index_files\clip_image049089a5ca1-f559-437f-833e-9dda3d9bcc51.png"/>
          <p:cNvPicPr/>
          <p:nvPr/>
        </p:nvPicPr>
        <p:blipFill>
          <a:blip r:embed="rId3">
            <a:extLst>
              <a:ext uri="{28A0092B-C50C-407E-A947-70E740481C1C}">
                <a14:useLocalDpi xmlns:a14="http://schemas.microsoft.com/office/drawing/2010/main" val="0"/>
              </a:ext>
            </a:extLst>
          </a:blip>
          <a:srcRect/>
          <a:stretch>
            <a:fillRect/>
          </a:stretch>
        </p:blipFill>
        <p:spPr bwMode="auto">
          <a:xfrm>
            <a:off x="4757162" y="2482895"/>
            <a:ext cx="198120" cy="218440"/>
          </a:xfrm>
          <a:prstGeom prst="rect">
            <a:avLst/>
          </a:prstGeom>
          <a:noFill/>
          <a:ln>
            <a:noFill/>
          </a:ln>
        </p:spPr>
      </p:pic>
    </p:spTree>
    <p:extLst>
      <p:ext uri="{BB962C8B-B14F-4D97-AF65-F5344CB8AC3E}">
        <p14:creationId xmlns:p14="http://schemas.microsoft.com/office/powerpoint/2010/main" val="79947205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鉴定加固常见问题</a:t>
            </a:r>
            <a:endParaRPr lang="zh-CN" altLang="en-US" dirty="0"/>
          </a:p>
        </p:txBody>
      </p:sp>
      <p:sp>
        <p:nvSpPr>
          <p:cNvPr id="3" name="内容占位符 2"/>
          <p:cNvSpPr>
            <a:spLocks noGrp="1"/>
          </p:cNvSpPr>
          <p:nvPr>
            <p:ph idx="1"/>
          </p:nvPr>
        </p:nvSpPr>
        <p:spPr/>
        <p:txBody>
          <a:bodyPr/>
          <a:lstStyle/>
          <a:p>
            <a:r>
              <a:rPr lang="en-US" altLang="zh-CN" sz="1800" dirty="0" smtClean="0"/>
              <a:t>Q</a:t>
            </a:r>
            <a:r>
              <a:rPr lang="zh-CN" altLang="en-US" sz="1800" dirty="0" smtClean="0"/>
              <a:t>：</a:t>
            </a:r>
            <a:r>
              <a:rPr lang="zh-CN" altLang="zh-CN" sz="1800" dirty="0"/>
              <a:t>砌体参数的鉴定加固页中勾与不勾“附录</a:t>
            </a:r>
            <a:r>
              <a:rPr lang="en-US" altLang="zh-CN" sz="1800" dirty="0"/>
              <a:t>B</a:t>
            </a:r>
            <a:r>
              <a:rPr lang="zh-CN" altLang="zh-CN" sz="1800" dirty="0"/>
              <a:t>中的重力荷载代表值按实际值调整”及“按</a:t>
            </a:r>
            <a:r>
              <a:rPr lang="en-US" altLang="zh-CN" sz="1800" dirty="0"/>
              <a:t>5.2.16</a:t>
            </a:r>
            <a:r>
              <a:rPr lang="zh-CN" altLang="zh-CN" sz="1800" dirty="0"/>
              <a:t>条的二级鉴定计算”两项程序是如何执行的？</a:t>
            </a:r>
            <a:endParaRPr lang="en-US" altLang="zh-CN" sz="1800" dirty="0"/>
          </a:p>
          <a:p>
            <a:r>
              <a:rPr lang="en-US" altLang="zh-CN" sz="1800" dirty="0" smtClean="0"/>
              <a:t>A</a:t>
            </a:r>
            <a:r>
              <a:rPr lang="zh-CN" altLang="en-US" sz="1800" dirty="0"/>
              <a:t>：②按</a:t>
            </a:r>
            <a:r>
              <a:rPr lang="en-US" altLang="zh-CN" sz="1800" dirty="0"/>
              <a:t>5.2.16</a:t>
            </a:r>
            <a:r>
              <a:rPr lang="zh-CN" altLang="en-US" sz="1800" dirty="0"/>
              <a:t>条的二级鉴定计算</a:t>
            </a:r>
          </a:p>
          <a:p>
            <a:r>
              <a:rPr lang="en-US" altLang="zh-CN" sz="1800" dirty="0"/>
              <a:t>《</a:t>
            </a:r>
            <a:r>
              <a:rPr lang="zh-CN" altLang="en-US" sz="1800" dirty="0"/>
              <a:t>建筑抗震鉴定标准</a:t>
            </a:r>
            <a:r>
              <a:rPr lang="en-US" altLang="zh-CN" sz="1800" dirty="0"/>
              <a:t>》</a:t>
            </a:r>
            <a:r>
              <a:rPr lang="zh-CN" altLang="en-US" sz="1800" dirty="0"/>
              <a:t>（</a:t>
            </a:r>
            <a:r>
              <a:rPr lang="en-US" altLang="zh-CN" sz="1800" dirty="0"/>
              <a:t>GB 50023-2009</a:t>
            </a:r>
            <a:r>
              <a:rPr lang="zh-CN" altLang="en-US" sz="1800" dirty="0"/>
              <a:t>）的</a:t>
            </a:r>
            <a:r>
              <a:rPr lang="en-US" altLang="zh-CN" sz="1800" dirty="0"/>
              <a:t>5.2.16</a:t>
            </a:r>
            <a:r>
              <a:rPr lang="zh-CN" altLang="en-US" sz="1800" dirty="0"/>
              <a:t>条规定，房屋的质量和刚度沿高度分布明显不均匀，或</a:t>
            </a:r>
            <a:r>
              <a:rPr lang="en-US" altLang="zh-CN" sz="1800" dirty="0"/>
              <a:t>7</a:t>
            </a:r>
            <a:r>
              <a:rPr lang="zh-CN" altLang="en-US" sz="1800" dirty="0"/>
              <a:t>、</a:t>
            </a:r>
            <a:r>
              <a:rPr lang="en-US" altLang="zh-CN" sz="1800" dirty="0"/>
              <a:t>8</a:t>
            </a:r>
            <a:r>
              <a:rPr lang="zh-CN" altLang="en-US" sz="1800" dirty="0"/>
              <a:t>、</a:t>
            </a:r>
            <a:r>
              <a:rPr lang="en-US" altLang="zh-CN" sz="1800" dirty="0"/>
              <a:t>9</a:t>
            </a:r>
            <a:r>
              <a:rPr lang="zh-CN" altLang="en-US" sz="1800" dirty="0"/>
              <a:t>度时房屋的层数分别超过六、五、三层</a:t>
            </a:r>
            <a:r>
              <a:rPr lang="en-US" altLang="zh-CN" sz="1800" dirty="0"/>
              <a:t>,</a:t>
            </a:r>
            <a:r>
              <a:rPr lang="zh-CN" altLang="en-US" sz="1800" dirty="0"/>
              <a:t>可按现行国家规范</a:t>
            </a:r>
            <a:r>
              <a:rPr lang="en-US" altLang="zh-CN" sz="1800" dirty="0"/>
              <a:t>《</a:t>
            </a:r>
            <a:r>
              <a:rPr lang="zh-CN" altLang="en-US" sz="1800" dirty="0"/>
              <a:t>建筑抗震设计规范</a:t>
            </a:r>
            <a:r>
              <a:rPr lang="en-US" altLang="zh-CN" sz="1800" dirty="0"/>
              <a:t>》</a:t>
            </a:r>
            <a:r>
              <a:rPr lang="zh-CN" altLang="en-US" sz="1800" dirty="0"/>
              <a:t>的方法验算其抗震承载力，并可按照本节的规定估算构造的影响，由综合评定进行第二级鉴定。</a:t>
            </a:r>
          </a:p>
          <a:p>
            <a:r>
              <a:rPr lang="zh-CN" altLang="en-US" sz="1800" dirty="0"/>
              <a:t>如果</a:t>
            </a:r>
            <a:r>
              <a:rPr lang="zh-CN" altLang="en-US" sz="1800" dirty="0" smtClean="0"/>
              <a:t>用户勾选这个</a:t>
            </a:r>
            <a:r>
              <a:rPr lang="zh-CN" altLang="en-US" sz="1800" dirty="0"/>
              <a:t>选项，即按此条计算二级鉴定时</a:t>
            </a:r>
            <a:r>
              <a:rPr lang="zh-CN" altLang="en-US" sz="1800" dirty="0" smtClean="0"/>
              <a:t>，程序会自动调整</a:t>
            </a:r>
            <a:r>
              <a:rPr lang="zh-CN" altLang="en-US" sz="1800" dirty="0"/>
              <a:t>地震烈度影响系数 </a:t>
            </a:r>
            <a:r>
              <a:rPr lang="zh-CN" altLang="en-US" sz="1800" dirty="0" smtClean="0"/>
              <a:t>。</a:t>
            </a:r>
            <a:r>
              <a:rPr lang="en-US" altLang="zh-CN" sz="1800" dirty="0" smtClean="0"/>
              <a:t>7</a:t>
            </a:r>
            <a:r>
              <a:rPr lang="zh-CN" altLang="en-US" sz="1800" dirty="0"/>
              <a:t>、</a:t>
            </a:r>
            <a:r>
              <a:rPr lang="en-US" altLang="zh-CN" sz="1800" dirty="0"/>
              <a:t>8</a:t>
            </a:r>
            <a:r>
              <a:rPr lang="zh-CN" altLang="en-US" sz="1800" dirty="0"/>
              <a:t>、</a:t>
            </a:r>
            <a:r>
              <a:rPr lang="en-US" altLang="zh-CN" sz="1800" dirty="0"/>
              <a:t>9</a:t>
            </a:r>
            <a:r>
              <a:rPr lang="zh-CN" altLang="en-US" sz="1800" dirty="0"/>
              <a:t>度时，分别按</a:t>
            </a:r>
            <a:r>
              <a:rPr lang="en-US" altLang="zh-CN" sz="1800" dirty="0"/>
              <a:t>1.0</a:t>
            </a:r>
            <a:r>
              <a:rPr lang="zh-CN" altLang="en-US" sz="1800" dirty="0"/>
              <a:t>、</a:t>
            </a:r>
            <a:r>
              <a:rPr lang="en-US" altLang="zh-CN" sz="1800" dirty="0"/>
              <a:t>2.0</a:t>
            </a:r>
            <a:r>
              <a:rPr lang="zh-CN" altLang="en-US" sz="1800" dirty="0"/>
              <a:t>、</a:t>
            </a:r>
            <a:r>
              <a:rPr lang="en-US" altLang="zh-CN" sz="1800" dirty="0"/>
              <a:t>4.0</a:t>
            </a:r>
            <a:r>
              <a:rPr lang="zh-CN" altLang="en-US" sz="1800" dirty="0"/>
              <a:t>采用。设计基本地震加速度为</a:t>
            </a:r>
            <a:r>
              <a:rPr lang="en-US" altLang="zh-CN" sz="1800" dirty="0"/>
              <a:t>0.15g</a:t>
            </a:r>
            <a:r>
              <a:rPr lang="zh-CN" altLang="en-US" sz="1800" dirty="0"/>
              <a:t>和</a:t>
            </a:r>
            <a:r>
              <a:rPr lang="en-US" altLang="zh-CN" sz="1800" dirty="0"/>
              <a:t>0.30g</a:t>
            </a:r>
            <a:r>
              <a:rPr lang="zh-CN" altLang="en-US" sz="1800" dirty="0"/>
              <a:t>，分别按</a:t>
            </a:r>
            <a:r>
              <a:rPr lang="en-US" altLang="zh-CN" sz="1800" dirty="0"/>
              <a:t>1.5</a:t>
            </a:r>
            <a:r>
              <a:rPr lang="zh-CN" altLang="en-US" sz="1800" dirty="0"/>
              <a:t>和</a:t>
            </a:r>
            <a:r>
              <a:rPr lang="en-US" altLang="zh-CN" sz="1800" dirty="0"/>
              <a:t>3.0</a:t>
            </a:r>
            <a:r>
              <a:rPr lang="zh-CN" altLang="en-US" sz="1800" dirty="0"/>
              <a:t>采用</a:t>
            </a:r>
            <a:r>
              <a:rPr lang="zh-CN" altLang="en-US" sz="1800" dirty="0" smtClean="0"/>
              <a:t>。不</a:t>
            </a:r>
            <a:r>
              <a:rPr lang="zh-CN" altLang="en-US" sz="1800" dirty="0"/>
              <a:t>勾选</a:t>
            </a:r>
            <a:r>
              <a:rPr lang="zh-CN" altLang="en-US" sz="1800" dirty="0" smtClean="0"/>
              <a:t>：按照</a:t>
            </a:r>
            <a:r>
              <a:rPr lang="en-US" altLang="zh-CN" sz="1800" dirty="0"/>
              <a:t>《</a:t>
            </a:r>
            <a:r>
              <a:rPr lang="zh-CN" altLang="en-US" sz="1800" dirty="0"/>
              <a:t>鉴定标准</a:t>
            </a:r>
            <a:r>
              <a:rPr lang="en-US" altLang="zh-CN" sz="1800" dirty="0"/>
              <a:t>》5.2.13</a:t>
            </a:r>
            <a:r>
              <a:rPr lang="zh-CN" altLang="en-US" sz="1800" dirty="0"/>
              <a:t>条下的烈度影响系数；</a:t>
            </a:r>
            <a:r>
              <a:rPr lang="en-US" altLang="zh-CN" sz="1800" dirty="0"/>
              <a:t>6</a:t>
            </a:r>
            <a:r>
              <a:rPr lang="zh-CN" altLang="en-US" sz="1800" dirty="0"/>
              <a:t>、</a:t>
            </a:r>
            <a:r>
              <a:rPr lang="en-US" altLang="zh-CN" sz="1800" dirty="0"/>
              <a:t>7</a:t>
            </a:r>
            <a:r>
              <a:rPr lang="zh-CN" altLang="en-US" sz="1800" dirty="0"/>
              <a:t>、</a:t>
            </a:r>
            <a:r>
              <a:rPr lang="en-US" altLang="zh-CN" sz="1800" dirty="0"/>
              <a:t>8</a:t>
            </a:r>
            <a:r>
              <a:rPr lang="zh-CN" altLang="en-US" sz="1800" dirty="0"/>
              <a:t>、</a:t>
            </a:r>
            <a:r>
              <a:rPr lang="en-US" altLang="zh-CN" sz="1800" dirty="0"/>
              <a:t>9</a:t>
            </a:r>
            <a:r>
              <a:rPr lang="zh-CN" altLang="en-US" sz="1800" dirty="0"/>
              <a:t>度时分别按</a:t>
            </a:r>
            <a:r>
              <a:rPr lang="en-US" altLang="zh-CN" sz="1800" dirty="0"/>
              <a:t>0.7</a:t>
            </a:r>
            <a:r>
              <a:rPr lang="zh-CN" altLang="en-US" sz="1800" dirty="0"/>
              <a:t>、</a:t>
            </a:r>
            <a:r>
              <a:rPr lang="en-US" altLang="zh-CN" sz="1800" dirty="0"/>
              <a:t>1.0</a:t>
            </a:r>
            <a:r>
              <a:rPr lang="zh-CN" altLang="en-US" sz="1800" dirty="0"/>
              <a:t>、</a:t>
            </a:r>
            <a:r>
              <a:rPr lang="en-US" altLang="zh-CN" sz="1800" dirty="0"/>
              <a:t>1.5</a:t>
            </a:r>
            <a:r>
              <a:rPr lang="zh-CN" altLang="en-US" sz="1800" dirty="0"/>
              <a:t>、</a:t>
            </a:r>
            <a:r>
              <a:rPr lang="en-US" altLang="zh-CN" sz="1800" dirty="0"/>
              <a:t>2.5</a:t>
            </a:r>
            <a:r>
              <a:rPr lang="zh-CN" altLang="en-US" sz="1800" dirty="0"/>
              <a:t>采用，设计基本地震加速度为</a:t>
            </a:r>
            <a:r>
              <a:rPr lang="en-US" altLang="zh-CN" sz="1800" dirty="0"/>
              <a:t>0.15g</a:t>
            </a:r>
            <a:r>
              <a:rPr lang="zh-CN" altLang="en-US" sz="1800" dirty="0"/>
              <a:t>和</a:t>
            </a:r>
            <a:r>
              <a:rPr lang="en-US" altLang="zh-CN" sz="1800" dirty="0"/>
              <a:t>0.3g</a:t>
            </a:r>
            <a:r>
              <a:rPr lang="zh-CN" altLang="en-US" sz="1800" dirty="0"/>
              <a:t>，分别按</a:t>
            </a:r>
            <a:r>
              <a:rPr lang="en-US" altLang="zh-CN" sz="1800" dirty="0"/>
              <a:t>1.25</a:t>
            </a:r>
            <a:r>
              <a:rPr lang="zh-CN" altLang="en-US" sz="1800" dirty="0"/>
              <a:t>和</a:t>
            </a:r>
            <a:r>
              <a:rPr lang="en-US" altLang="zh-CN" sz="1800" dirty="0"/>
              <a:t>2.0</a:t>
            </a:r>
            <a:r>
              <a:rPr lang="zh-CN" altLang="en-US" sz="1800" dirty="0"/>
              <a:t>采用。</a:t>
            </a:r>
          </a:p>
          <a:p>
            <a:endParaRPr lang="zh-CN" altLang="en-US" sz="1800" dirty="0"/>
          </a:p>
        </p:txBody>
      </p:sp>
      <p:sp>
        <p:nvSpPr>
          <p:cNvPr id="4" name="灯片编号占位符 3"/>
          <p:cNvSpPr>
            <a:spLocks noGrp="1"/>
          </p:cNvSpPr>
          <p:nvPr>
            <p:ph type="sldNum" sz="quarter" idx="12"/>
          </p:nvPr>
        </p:nvSpPr>
        <p:spPr/>
        <p:txBody>
          <a:bodyPr/>
          <a:lstStyle/>
          <a:p>
            <a:pPr>
              <a:defRPr/>
            </a:pPr>
            <a:fld id="{A46037C8-5B0A-4AE1-9877-D75452A8BEB9}" type="slidenum">
              <a:rPr lang="zh-CN" altLang="en-US" smtClean="0"/>
              <a:pPr>
                <a:defRPr/>
              </a:pPr>
              <a:t>71</a:t>
            </a:fld>
            <a:endParaRPr lang="zh-CN" altLang="en-US"/>
          </a:p>
        </p:txBody>
      </p:sp>
    </p:spTree>
    <p:extLst>
      <p:ext uri="{BB962C8B-B14F-4D97-AF65-F5344CB8AC3E}">
        <p14:creationId xmlns:p14="http://schemas.microsoft.com/office/powerpoint/2010/main" val="136860868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鉴定加固常见问题</a:t>
            </a:r>
            <a:endParaRPr lang="zh-CN" altLang="en-US" dirty="0"/>
          </a:p>
        </p:txBody>
      </p:sp>
      <p:sp>
        <p:nvSpPr>
          <p:cNvPr id="3" name="内容占位符 2"/>
          <p:cNvSpPr>
            <a:spLocks noGrp="1"/>
          </p:cNvSpPr>
          <p:nvPr>
            <p:ph idx="1"/>
          </p:nvPr>
        </p:nvSpPr>
        <p:spPr/>
        <p:txBody>
          <a:bodyPr/>
          <a:lstStyle/>
          <a:p>
            <a:r>
              <a:rPr lang="en-US" altLang="zh-CN" sz="1800" dirty="0" smtClean="0"/>
              <a:t>Q</a:t>
            </a:r>
            <a:r>
              <a:rPr lang="zh-CN" altLang="en-US" sz="1800" dirty="0"/>
              <a:t>：砌体参数的鉴定加固页中勾与不勾“楼层剪力全部由新增剪力墙抵抗”和“按</a:t>
            </a:r>
            <a:r>
              <a:rPr lang="en-US" altLang="zh-CN" sz="1800" dirty="0"/>
              <a:t>5.3.8-3</a:t>
            </a:r>
            <a:r>
              <a:rPr lang="zh-CN" altLang="en-US" sz="1800" dirty="0"/>
              <a:t>调整板墙计算方法”两项程序是如何执行的</a:t>
            </a:r>
            <a:r>
              <a:rPr lang="zh-CN" altLang="en-US" sz="1800" dirty="0" smtClean="0"/>
              <a:t>？</a:t>
            </a:r>
            <a:endParaRPr lang="en-US" altLang="zh-CN" sz="1800" dirty="0" smtClean="0"/>
          </a:p>
          <a:p>
            <a:r>
              <a:rPr lang="en-US" altLang="zh-CN" sz="1800" dirty="0" smtClean="0"/>
              <a:t>A</a:t>
            </a:r>
            <a:r>
              <a:rPr lang="zh-CN" altLang="en-US" sz="1800" dirty="0"/>
              <a:t>：①楼层剪力全部由新增剪力墙抵抗</a:t>
            </a:r>
          </a:p>
          <a:p>
            <a:r>
              <a:rPr lang="en-US" altLang="zh-CN" sz="1800" dirty="0"/>
              <a:t>《</a:t>
            </a:r>
            <a:r>
              <a:rPr lang="zh-CN" altLang="en-US" sz="1800" dirty="0"/>
              <a:t>建筑抗震加固技术规程</a:t>
            </a:r>
            <a:r>
              <a:rPr lang="en-US" altLang="zh-CN" sz="1800" dirty="0"/>
              <a:t>》JGJ116-2009</a:t>
            </a:r>
            <a:r>
              <a:rPr lang="zh-CN" altLang="en-US" sz="1800" dirty="0"/>
              <a:t>第</a:t>
            </a:r>
            <a:r>
              <a:rPr lang="en-US" altLang="zh-CN" sz="1800" dirty="0"/>
              <a:t>5.1.3</a:t>
            </a:r>
            <a:r>
              <a:rPr lang="zh-CN" altLang="en-US" sz="1800" dirty="0"/>
              <a:t>节规定“当采用改变结构体系的方案时，应在两个方向增设一定数量的钢筋混凝土墙体，新增的混凝土墙应计入竖向压应力滞后的影响并承担结构的全部剪力作用。”应根据结构体系是否改变决定是否由新增剪力墙承担全部剪力。</a:t>
            </a:r>
          </a:p>
          <a:p>
            <a:endParaRPr lang="zh-CN" altLang="en-US" sz="1800" dirty="0"/>
          </a:p>
        </p:txBody>
      </p:sp>
      <p:sp>
        <p:nvSpPr>
          <p:cNvPr id="4" name="灯片编号占位符 3"/>
          <p:cNvSpPr>
            <a:spLocks noGrp="1"/>
          </p:cNvSpPr>
          <p:nvPr>
            <p:ph type="sldNum" sz="quarter" idx="12"/>
          </p:nvPr>
        </p:nvSpPr>
        <p:spPr/>
        <p:txBody>
          <a:bodyPr/>
          <a:lstStyle/>
          <a:p>
            <a:pPr>
              <a:defRPr/>
            </a:pPr>
            <a:fld id="{A46037C8-5B0A-4AE1-9877-D75452A8BEB9}" type="slidenum">
              <a:rPr lang="zh-CN" altLang="en-US" smtClean="0"/>
              <a:pPr>
                <a:defRPr/>
              </a:pPr>
              <a:t>72</a:t>
            </a:fld>
            <a:endParaRPr lang="zh-CN" altLang="en-US"/>
          </a:p>
        </p:txBody>
      </p:sp>
    </p:spTree>
    <p:extLst>
      <p:ext uri="{BB962C8B-B14F-4D97-AF65-F5344CB8AC3E}">
        <p14:creationId xmlns:p14="http://schemas.microsoft.com/office/powerpoint/2010/main" val="196293688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鉴定加固常见问题</a:t>
            </a:r>
            <a:endParaRPr lang="zh-CN" altLang="en-US" dirty="0"/>
          </a:p>
        </p:txBody>
      </p:sp>
      <p:sp>
        <p:nvSpPr>
          <p:cNvPr id="3" name="内容占位符 2"/>
          <p:cNvSpPr>
            <a:spLocks noGrp="1"/>
          </p:cNvSpPr>
          <p:nvPr>
            <p:ph idx="1"/>
          </p:nvPr>
        </p:nvSpPr>
        <p:spPr/>
        <p:txBody>
          <a:bodyPr/>
          <a:lstStyle/>
          <a:p>
            <a:r>
              <a:rPr lang="en-US" altLang="zh-CN" sz="1800" dirty="0" smtClean="0"/>
              <a:t>Q</a:t>
            </a:r>
            <a:r>
              <a:rPr lang="zh-CN" altLang="en-US" sz="1800" dirty="0"/>
              <a:t>：砌体参数的鉴定加固页中勾与不勾“楼层剪力全部由新增剪力墙抵抗”和“按</a:t>
            </a:r>
            <a:r>
              <a:rPr lang="en-US" altLang="zh-CN" sz="1800" dirty="0"/>
              <a:t>5.3.8-3</a:t>
            </a:r>
            <a:r>
              <a:rPr lang="zh-CN" altLang="en-US" sz="1800" dirty="0"/>
              <a:t>调整板墙计算方法”两项程序是如何执行的</a:t>
            </a:r>
            <a:r>
              <a:rPr lang="zh-CN" altLang="en-US" sz="1800" dirty="0" smtClean="0"/>
              <a:t>？</a:t>
            </a:r>
            <a:endParaRPr lang="en-US" altLang="zh-CN" sz="1800" dirty="0" smtClean="0"/>
          </a:p>
          <a:p>
            <a:r>
              <a:rPr lang="en-US" altLang="zh-CN" sz="1800" dirty="0" smtClean="0"/>
              <a:t>A</a:t>
            </a:r>
            <a:r>
              <a:rPr lang="zh-CN" altLang="en-US" sz="1800" dirty="0"/>
              <a:t>：②按</a:t>
            </a:r>
            <a:r>
              <a:rPr lang="en-US" altLang="zh-CN" sz="1800" dirty="0"/>
              <a:t>5.3.8-3</a:t>
            </a:r>
            <a:r>
              <a:rPr lang="zh-CN" altLang="en-US" sz="1800" dirty="0"/>
              <a:t>调整板墙计算方法</a:t>
            </a:r>
          </a:p>
          <a:p>
            <a:r>
              <a:rPr lang="en-US" altLang="zh-CN" sz="1800" dirty="0"/>
              <a:t>《</a:t>
            </a:r>
            <a:r>
              <a:rPr lang="zh-CN" altLang="en-US" sz="1800" dirty="0"/>
              <a:t>建筑抗震加固技术规程</a:t>
            </a:r>
            <a:r>
              <a:rPr lang="en-US" altLang="zh-CN" sz="1800" dirty="0"/>
              <a:t>》JGJ116-2009</a:t>
            </a:r>
            <a:r>
              <a:rPr lang="zh-CN" altLang="en-US" sz="1800" dirty="0"/>
              <a:t>第</a:t>
            </a:r>
            <a:r>
              <a:rPr lang="en-US" altLang="zh-CN" sz="1800" dirty="0"/>
              <a:t>5.3.8</a:t>
            </a:r>
            <a:r>
              <a:rPr lang="zh-CN" altLang="en-US" sz="1800" dirty="0"/>
              <a:t>节第</a:t>
            </a:r>
            <a:r>
              <a:rPr lang="en-US" altLang="zh-CN" sz="1800" dirty="0"/>
              <a:t>3</a:t>
            </a:r>
            <a:r>
              <a:rPr lang="zh-CN" altLang="en-US" sz="1800" dirty="0"/>
              <a:t>项，双面板墙加固且总厚度不小于</a:t>
            </a:r>
            <a:r>
              <a:rPr lang="en-US" altLang="zh-CN" sz="1800" dirty="0"/>
              <a:t>140mm</a:t>
            </a:r>
            <a:r>
              <a:rPr lang="zh-CN" altLang="en-US" sz="1800" dirty="0"/>
              <a:t>时，其增强系数可按增设混凝土抗震加固法取值。即，对于原有</a:t>
            </a:r>
            <a:r>
              <a:rPr lang="en-US" altLang="zh-CN" sz="1800" dirty="0"/>
              <a:t>240mm</a:t>
            </a:r>
            <a:r>
              <a:rPr lang="zh-CN" altLang="en-US" sz="1800" dirty="0"/>
              <a:t>厚的墙体，相当于双面加固的增强系数取为</a:t>
            </a:r>
            <a:r>
              <a:rPr lang="en-US" altLang="zh-CN" sz="1800" dirty="0"/>
              <a:t>3.8</a:t>
            </a:r>
            <a:r>
              <a:rPr lang="zh-CN" altLang="en-US" sz="1800" dirty="0"/>
              <a:t>（≤</a:t>
            </a:r>
            <a:r>
              <a:rPr lang="en-US" altLang="zh-CN" sz="1800" dirty="0"/>
              <a:t>M7.5</a:t>
            </a:r>
            <a:r>
              <a:rPr lang="zh-CN" altLang="en-US" sz="1800" dirty="0"/>
              <a:t>）和</a:t>
            </a:r>
            <a:r>
              <a:rPr lang="en-US" altLang="zh-CN" sz="1800" dirty="0"/>
              <a:t>3.5</a:t>
            </a:r>
            <a:r>
              <a:rPr lang="zh-CN" altLang="en-US" sz="1800" dirty="0"/>
              <a:t>（</a:t>
            </a:r>
            <a:r>
              <a:rPr lang="en-US" altLang="zh-CN" sz="1800" dirty="0"/>
              <a:t>M10</a:t>
            </a:r>
            <a:r>
              <a:rPr lang="zh-CN" altLang="en-US" sz="1800" dirty="0"/>
              <a:t>）。若勾选该项，当布置满足上述条件的加固方法，程序则按此条规定执行；否则根据</a:t>
            </a:r>
            <a:r>
              <a:rPr lang="en-US" altLang="zh-CN" sz="1800" dirty="0"/>
              <a:t>《</a:t>
            </a:r>
            <a:r>
              <a:rPr lang="zh-CN" altLang="en-US" sz="1800" dirty="0"/>
              <a:t>加固技术规程</a:t>
            </a:r>
            <a:r>
              <a:rPr lang="en-US" altLang="zh-CN" sz="1800" dirty="0"/>
              <a:t>》JGJ116-2009</a:t>
            </a:r>
            <a:r>
              <a:rPr lang="zh-CN" altLang="en-US" sz="1800" dirty="0"/>
              <a:t>第</a:t>
            </a:r>
            <a:r>
              <a:rPr lang="en-US" altLang="zh-CN" sz="1800" dirty="0"/>
              <a:t>5.3.8-2</a:t>
            </a:r>
            <a:r>
              <a:rPr lang="zh-CN" altLang="en-US" sz="1800" dirty="0"/>
              <a:t>条规定取值即板墙加固墙段的增强系数，原有墙体的砌筑砂浆强度等级为</a:t>
            </a:r>
            <a:r>
              <a:rPr lang="en-US" altLang="zh-CN" sz="1800" dirty="0" smtClean="0"/>
              <a:t>M2.5</a:t>
            </a:r>
            <a:r>
              <a:rPr lang="zh-CN" altLang="en-US" sz="1800" dirty="0" smtClean="0"/>
              <a:t>和</a:t>
            </a:r>
            <a:r>
              <a:rPr lang="en-US" altLang="zh-CN" sz="1800" dirty="0" smtClean="0"/>
              <a:t>M5</a:t>
            </a:r>
            <a:r>
              <a:rPr lang="zh-CN" altLang="en-US" sz="1800" dirty="0"/>
              <a:t>时取</a:t>
            </a:r>
            <a:r>
              <a:rPr lang="en-US" altLang="zh-CN" sz="1800" dirty="0"/>
              <a:t>2.5</a:t>
            </a:r>
            <a:r>
              <a:rPr lang="zh-CN" altLang="en-US" sz="1800" dirty="0"/>
              <a:t>，</a:t>
            </a:r>
            <a:r>
              <a:rPr lang="zh-CN" altLang="en-US" sz="1800" dirty="0" smtClean="0"/>
              <a:t>为</a:t>
            </a:r>
            <a:r>
              <a:rPr lang="en-US" altLang="zh-CN" sz="1800" dirty="0" smtClean="0"/>
              <a:t>M7.5</a:t>
            </a:r>
            <a:r>
              <a:rPr lang="zh-CN" altLang="en-US" sz="1800" dirty="0"/>
              <a:t>时取</a:t>
            </a:r>
            <a:r>
              <a:rPr lang="en-US" altLang="zh-CN" sz="1800" dirty="0"/>
              <a:t>2.0</a:t>
            </a:r>
            <a:r>
              <a:rPr lang="zh-CN" altLang="en-US" sz="1800" dirty="0"/>
              <a:t>，为</a:t>
            </a:r>
            <a:r>
              <a:rPr lang="en-US" altLang="zh-CN" sz="1800" dirty="0"/>
              <a:t>M10</a:t>
            </a:r>
            <a:r>
              <a:rPr lang="zh-CN" altLang="en-US" sz="1800" dirty="0"/>
              <a:t>时取</a:t>
            </a:r>
            <a:r>
              <a:rPr lang="en-US" altLang="zh-CN" sz="1800" dirty="0" smtClean="0"/>
              <a:t>1.8</a:t>
            </a:r>
            <a:r>
              <a:rPr lang="zh-CN" altLang="en-US" sz="1800" dirty="0" smtClean="0"/>
              <a:t>。</a:t>
            </a:r>
            <a:endParaRPr lang="zh-CN" altLang="en-US" sz="1800" dirty="0"/>
          </a:p>
          <a:p>
            <a:endParaRPr lang="zh-CN" altLang="en-US" sz="1800" dirty="0"/>
          </a:p>
        </p:txBody>
      </p:sp>
      <p:sp>
        <p:nvSpPr>
          <p:cNvPr id="4" name="灯片编号占位符 3"/>
          <p:cNvSpPr>
            <a:spLocks noGrp="1"/>
          </p:cNvSpPr>
          <p:nvPr>
            <p:ph type="sldNum" sz="quarter" idx="12"/>
          </p:nvPr>
        </p:nvSpPr>
        <p:spPr/>
        <p:txBody>
          <a:bodyPr/>
          <a:lstStyle/>
          <a:p>
            <a:pPr>
              <a:defRPr/>
            </a:pPr>
            <a:fld id="{A46037C8-5B0A-4AE1-9877-D75452A8BEB9}" type="slidenum">
              <a:rPr lang="zh-CN" altLang="en-US" smtClean="0"/>
              <a:pPr>
                <a:defRPr/>
              </a:pPr>
              <a:t>73</a:t>
            </a:fld>
            <a:endParaRPr lang="zh-CN" altLang="en-US"/>
          </a:p>
        </p:txBody>
      </p:sp>
    </p:spTree>
    <p:extLst>
      <p:ext uri="{BB962C8B-B14F-4D97-AF65-F5344CB8AC3E}">
        <p14:creationId xmlns:p14="http://schemas.microsoft.com/office/powerpoint/2010/main" val="398738665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鉴定加固常见问题</a:t>
            </a:r>
            <a:endParaRPr lang="zh-CN" altLang="en-US" dirty="0"/>
          </a:p>
        </p:txBody>
      </p:sp>
      <p:sp>
        <p:nvSpPr>
          <p:cNvPr id="3" name="内容占位符 2"/>
          <p:cNvSpPr>
            <a:spLocks noGrp="1"/>
          </p:cNvSpPr>
          <p:nvPr>
            <p:ph idx="1"/>
          </p:nvPr>
        </p:nvSpPr>
        <p:spPr/>
        <p:txBody>
          <a:bodyPr/>
          <a:lstStyle/>
          <a:p>
            <a:r>
              <a:rPr lang="en-US" altLang="zh-CN" sz="1800" dirty="0" smtClean="0"/>
              <a:t>Q</a:t>
            </a:r>
            <a:r>
              <a:rPr lang="zh-CN" altLang="en-US" sz="1800" dirty="0" smtClean="0"/>
              <a:t>：</a:t>
            </a:r>
            <a:r>
              <a:rPr lang="en-US" altLang="zh-CN" sz="1800" dirty="0" smtClean="0"/>
              <a:t>YJK</a:t>
            </a:r>
            <a:r>
              <a:rPr lang="zh-CN" altLang="en-US" sz="1800" dirty="0" smtClean="0"/>
              <a:t>能否</a:t>
            </a:r>
            <a:r>
              <a:rPr lang="zh-CN" altLang="en-US" sz="1800" dirty="0"/>
              <a:t>支持楼板加固，如何实现</a:t>
            </a:r>
            <a:r>
              <a:rPr lang="zh-CN" altLang="en-US" sz="1800" dirty="0" smtClean="0"/>
              <a:t>？</a:t>
            </a:r>
            <a:endParaRPr lang="en-US" altLang="zh-CN" sz="1800" dirty="0" smtClean="0"/>
          </a:p>
          <a:p>
            <a:r>
              <a:rPr lang="en-US" altLang="zh-CN" sz="1800" dirty="0" smtClean="0"/>
              <a:t>A</a:t>
            </a:r>
            <a:r>
              <a:rPr lang="zh-CN" altLang="en-US" sz="1800" dirty="0"/>
              <a:t>：</a:t>
            </a:r>
            <a:r>
              <a:rPr lang="zh-CN" altLang="en-US" sz="1800" dirty="0" smtClean="0"/>
              <a:t>可以。</a:t>
            </a:r>
            <a:endParaRPr lang="zh-CN" altLang="en-US" sz="1800" dirty="0"/>
          </a:p>
          <a:p>
            <a:r>
              <a:rPr lang="zh-CN" altLang="en-US" sz="1800" dirty="0"/>
              <a:t>可通过板施工图中，鉴定加固模块</a:t>
            </a:r>
            <a:r>
              <a:rPr lang="zh-CN" altLang="en-US" sz="1800" dirty="0" smtClean="0"/>
              <a:t>实现。</a:t>
            </a:r>
            <a:endParaRPr lang="zh-CN" altLang="en-US" sz="1800" dirty="0"/>
          </a:p>
          <a:p>
            <a:r>
              <a:rPr lang="zh-CN" altLang="en-US" sz="1800" dirty="0"/>
              <a:t>绘新图</a:t>
            </a:r>
            <a:r>
              <a:rPr lang="en-US" altLang="zh-CN" sz="1800" dirty="0" smtClean="0"/>
              <a:t>-</a:t>
            </a:r>
            <a:r>
              <a:rPr lang="zh-CN" altLang="en-US" sz="1800" dirty="0" smtClean="0"/>
              <a:t>输入既有钢筋</a:t>
            </a:r>
            <a:r>
              <a:rPr lang="en-US" altLang="zh-CN" sz="1800" dirty="0" smtClean="0"/>
              <a:t>-</a:t>
            </a:r>
            <a:r>
              <a:rPr lang="zh-CN" altLang="en-US" sz="1800" dirty="0" smtClean="0"/>
              <a:t>鉴定</a:t>
            </a:r>
            <a:r>
              <a:rPr lang="zh-CN" altLang="en-US" sz="1800" dirty="0"/>
              <a:t>计算</a:t>
            </a:r>
            <a:r>
              <a:rPr lang="en-US" altLang="zh-CN" sz="1800" dirty="0"/>
              <a:t>-</a:t>
            </a:r>
            <a:r>
              <a:rPr lang="zh-CN" altLang="en-US" sz="1800" dirty="0"/>
              <a:t>查看鉴定结果</a:t>
            </a:r>
            <a:r>
              <a:rPr lang="en-US" altLang="zh-CN" sz="1800" dirty="0"/>
              <a:t>-</a:t>
            </a:r>
            <a:r>
              <a:rPr lang="zh-CN" altLang="en-US" sz="1800" dirty="0"/>
              <a:t>设置加固</a:t>
            </a:r>
            <a:r>
              <a:rPr lang="en-US" altLang="zh-CN" sz="1800" dirty="0"/>
              <a:t>-</a:t>
            </a:r>
            <a:r>
              <a:rPr lang="zh-CN" altLang="en-US" sz="1800" dirty="0"/>
              <a:t>加固计算</a:t>
            </a:r>
            <a:r>
              <a:rPr lang="en-US" altLang="zh-CN" sz="1800" dirty="0"/>
              <a:t>-</a:t>
            </a:r>
            <a:r>
              <a:rPr lang="zh-CN" altLang="en-US" sz="1800" dirty="0"/>
              <a:t>查看加固</a:t>
            </a:r>
            <a:r>
              <a:rPr lang="zh-CN" altLang="en-US" sz="1800" dirty="0" smtClean="0"/>
              <a:t>结果。</a:t>
            </a:r>
            <a:endParaRPr lang="zh-CN" altLang="en-US" sz="1800" dirty="0"/>
          </a:p>
          <a:p>
            <a:endParaRPr lang="zh-CN" altLang="en-US" sz="1800" dirty="0"/>
          </a:p>
        </p:txBody>
      </p:sp>
      <p:sp>
        <p:nvSpPr>
          <p:cNvPr id="4" name="灯片编号占位符 3"/>
          <p:cNvSpPr>
            <a:spLocks noGrp="1"/>
          </p:cNvSpPr>
          <p:nvPr>
            <p:ph type="sldNum" sz="quarter" idx="12"/>
          </p:nvPr>
        </p:nvSpPr>
        <p:spPr/>
        <p:txBody>
          <a:bodyPr/>
          <a:lstStyle/>
          <a:p>
            <a:pPr>
              <a:defRPr/>
            </a:pPr>
            <a:fld id="{A46037C8-5B0A-4AE1-9877-D75452A8BEB9}" type="slidenum">
              <a:rPr lang="zh-CN" altLang="en-US" smtClean="0"/>
              <a:pPr>
                <a:defRPr/>
              </a:pPr>
              <a:t>74</a:t>
            </a:fld>
            <a:endParaRPr lang="zh-CN" altLang="en-US"/>
          </a:p>
        </p:txBody>
      </p:sp>
    </p:spTree>
    <p:extLst>
      <p:ext uri="{BB962C8B-B14F-4D97-AF65-F5344CB8AC3E}">
        <p14:creationId xmlns:p14="http://schemas.microsoft.com/office/powerpoint/2010/main" val="413445199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鉴定加固常见问题</a:t>
            </a:r>
            <a:endParaRPr lang="zh-CN" altLang="en-US" dirty="0"/>
          </a:p>
        </p:txBody>
      </p:sp>
      <p:sp>
        <p:nvSpPr>
          <p:cNvPr id="3" name="内容占位符 2"/>
          <p:cNvSpPr>
            <a:spLocks noGrp="1"/>
          </p:cNvSpPr>
          <p:nvPr>
            <p:ph idx="1"/>
          </p:nvPr>
        </p:nvSpPr>
        <p:spPr/>
        <p:txBody>
          <a:bodyPr/>
          <a:lstStyle/>
          <a:p>
            <a:r>
              <a:rPr lang="en-US" altLang="zh-CN" sz="1800" dirty="0" smtClean="0"/>
              <a:t>Q</a:t>
            </a:r>
            <a:r>
              <a:rPr lang="zh-CN" altLang="en-US" sz="1800" dirty="0" smtClean="0"/>
              <a:t>：</a:t>
            </a:r>
            <a:r>
              <a:rPr lang="en-US" altLang="zh-CN" sz="1800" dirty="0" smtClean="0"/>
              <a:t>YJK</a:t>
            </a:r>
            <a:r>
              <a:rPr lang="zh-CN" altLang="en-US" sz="1800" dirty="0" smtClean="0"/>
              <a:t>能否支持钢结构加固</a:t>
            </a:r>
            <a:r>
              <a:rPr lang="zh-CN" altLang="en-US" sz="1800" dirty="0"/>
              <a:t>，如何实现</a:t>
            </a:r>
            <a:r>
              <a:rPr lang="zh-CN" altLang="en-US" sz="1800" dirty="0" smtClean="0"/>
              <a:t>？</a:t>
            </a:r>
            <a:endParaRPr lang="en-US" altLang="zh-CN" sz="1800" dirty="0" smtClean="0"/>
          </a:p>
          <a:p>
            <a:r>
              <a:rPr lang="en-US" altLang="zh-CN" sz="1800" dirty="0" smtClean="0"/>
              <a:t>A</a:t>
            </a:r>
            <a:r>
              <a:rPr lang="zh-CN" altLang="en-US" sz="1800" dirty="0"/>
              <a:t>：</a:t>
            </a:r>
            <a:r>
              <a:rPr lang="zh-CN" altLang="en-US" sz="1800" dirty="0" smtClean="0"/>
              <a:t>可以。</a:t>
            </a:r>
            <a:endParaRPr lang="zh-CN" altLang="en-US" sz="1800" dirty="0"/>
          </a:p>
          <a:p>
            <a:r>
              <a:rPr lang="en-US" altLang="zh-CN" sz="1800" dirty="0"/>
              <a:t>1.</a:t>
            </a:r>
            <a:r>
              <a:rPr lang="zh-CN" altLang="en-US" sz="1800" dirty="0"/>
              <a:t>建模型，输入荷载和构件，材料强度为实测</a:t>
            </a:r>
            <a:r>
              <a:rPr lang="zh-CN" altLang="en-US" sz="1800" dirty="0" smtClean="0"/>
              <a:t>强度。</a:t>
            </a:r>
            <a:endParaRPr lang="zh-CN" altLang="en-US" sz="1800" dirty="0"/>
          </a:p>
          <a:p>
            <a:r>
              <a:rPr lang="en-US" altLang="zh-CN" sz="1800" dirty="0"/>
              <a:t>2.</a:t>
            </a:r>
            <a:r>
              <a:rPr lang="zh-CN" altLang="en-US" sz="1800" dirty="0"/>
              <a:t>设置钢结构相关参数，计算模型。</a:t>
            </a:r>
          </a:p>
          <a:p>
            <a:r>
              <a:rPr lang="en-US" altLang="zh-CN" sz="1800" dirty="0" smtClean="0"/>
              <a:t>3</a:t>
            </a:r>
            <a:r>
              <a:rPr lang="en-US" altLang="zh-CN" sz="1800" dirty="0"/>
              <a:t>.</a:t>
            </a:r>
            <a:r>
              <a:rPr lang="zh-CN" altLang="en-US" sz="1800" dirty="0" smtClean="0"/>
              <a:t>钢结构</a:t>
            </a:r>
            <a:r>
              <a:rPr lang="zh-CN" altLang="en-US" sz="1800" dirty="0"/>
              <a:t>加固一般采用增大截面法，通过自定义截面导入增大后的截面，布置加固</a:t>
            </a:r>
            <a:r>
              <a:rPr lang="zh-CN" altLang="en-US" sz="1800" dirty="0" smtClean="0"/>
              <a:t>构件</a:t>
            </a:r>
            <a:r>
              <a:rPr lang="zh-CN" altLang="en-US" sz="1800" dirty="0"/>
              <a:t>。</a:t>
            </a:r>
          </a:p>
          <a:p>
            <a:r>
              <a:rPr lang="en-US" altLang="zh-CN" sz="1800" dirty="0" smtClean="0"/>
              <a:t>4.</a:t>
            </a:r>
            <a:r>
              <a:rPr lang="zh-CN" altLang="en-US" sz="1800" dirty="0" smtClean="0"/>
              <a:t>计算</a:t>
            </a:r>
            <a:r>
              <a:rPr lang="zh-CN" altLang="en-US" sz="1800" dirty="0"/>
              <a:t>模型，查看加固后计算结果。</a:t>
            </a:r>
          </a:p>
          <a:p>
            <a:endParaRPr lang="zh-CN" altLang="en-US" sz="1800" dirty="0"/>
          </a:p>
        </p:txBody>
      </p:sp>
      <p:sp>
        <p:nvSpPr>
          <p:cNvPr id="4" name="灯片编号占位符 3"/>
          <p:cNvSpPr>
            <a:spLocks noGrp="1"/>
          </p:cNvSpPr>
          <p:nvPr>
            <p:ph type="sldNum" sz="quarter" idx="12"/>
          </p:nvPr>
        </p:nvSpPr>
        <p:spPr/>
        <p:txBody>
          <a:bodyPr/>
          <a:lstStyle/>
          <a:p>
            <a:pPr>
              <a:defRPr/>
            </a:pPr>
            <a:fld id="{A46037C8-5B0A-4AE1-9877-D75452A8BEB9}" type="slidenum">
              <a:rPr lang="zh-CN" altLang="en-US" smtClean="0"/>
              <a:pPr>
                <a:defRPr/>
              </a:pPr>
              <a:t>75</a:t>
            </a:fld>
            <a:endParaRPr lang="zh-CN" altLang="en-US"/>
          </a:p>
        </p:txBody>
      </p:sp>
    </p:spTree>
    <p:extLst>
      <p:ext uri="{BB962C8B-B14F-4D97-AF65-F5344CB8AC3E}">
        <p14:creationId xmlns:p14="http://schemas.microsoft.com/office/powerpoint/2010/main" val="302225815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ctrTitle"/>
          </p:nvPr>
        </p:nvSpPr>
        <p:spPr/>
        <p:txBody>
          <a:bodyPr/>
          <a:lstStyle/>
          <a:p>
            <a:r>
              <a:rPr lang="zh-CN" altLang="en-US" smtClean="0"/>
              <a:t>谢 谢</a:t>
            </a:r>
            <a:endParaRPr lang="zh-CN" altLang="en-US"/>
          </a:p>
        </p:txBody>
      </p:sp>
      <p:sp>
        <p:nvSpPr>
          <p:cNvPr id="6" name="副标题 5"/>
          <p:cNvSpPr>
            <a:spLocks noGrp="1"/>
          </p:cNvSpPr>
          <p:nvPr>
            <p:ph type="subTitle" idx="1"/>
          </p:nvPr>
        </p:nvSpPr>
        <p:spPr/>
        <p:txBody>
          <a:bodyPr/>
          <a:lstStyle/>
          <a:p>
            <a:endParaRPr lang="zh-CN" altLang="en-US"/>
          </a:p>
        </p:txBody>
      </p:sp>
      <p:sp>
        <p:nvSpPr>
          <p:cNvPr id="4" name="灯片编号占位符 3"/>
          <p:cNvSpPr>
            <a:spLocks noGrp="1"/>
          </p:cNvSpPr>
          <p:nvPr>
            <p:ph type="sldNum" sz="quarter" idx="12"/>
          </p:nvPr>
        </p:nvSpPr>
        <p:spPr/>
        <p:txBody>
          <a:bodyPr/>
          <a:lstStyle/>
          <a:p>
            <a:pPr>
              <a:defRPr/>
            </a:pPr>
            <a:fld id="{A46037C8-5B0A-4AE1-9877-D75452A8BEB9}" type="slidenum">
              <a:rPr lang="zh-CN" altLang="en-US" smtClean="0"/>
              <a:pPr>
                <a:defRPr/>
              </a:pPr>
              <a:t>76</a:t>
            </a:fld>
            <a:endParaRPr lang="zh-CN" altLang="en-US"/>
          </a:p>
        </p:txBody>
      </p:sp>
    </p:spTree>
    <p:extLst>
      <p:ext uri="{BB962C8B-B14F-4D97-AF65-F5344CB8AC3E}">
        <p14:creationId xmlns:p14="http://schemas.microsoft.com/office/powerpoint/2010/main" val="5966371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t>钢筋混凝土结构的鉴定</a:t>
            </a:r>
            <a:endParaRPr lang="zh-CN" altLang="en-US" dirty="0"/>
          </a:p>
        </p:txBody>
      </p:sp>
      <p:sp>
        <p:nvSpPr>
          <p:cNvPr id="3" name="内容占位符 2"/>
          <p:cNvSpPr>
            <a:spLocks noGrp="1"/>
          </p:cNvSpPr>
          <p:nvPr>
            <p:ph idx="1"/>
          </p:nvPr>
        </p:nvSpPr>
        <p:spPr>
          <a:xfrm>
            <a:off x="323528" y="1060723"/>
            <a:ext cx="8784976" cy="3394075"/>
          </a:xfrm>
        </p:spPr>
        <p:txBody>
          <a:bodyPr/>
          <a:lstStyle/>
          <a:p>
            <a:pPr marL="342900" lvl="3" indent="-342900">
              <a:buFont typeface="Arial" charset="0"/>
              <a:buChar char="•"/>
            </a:pPr>
            <a:r>
              <a:rPr lang="en-US" altLang="zh-CN" dirty="0"/>
              <a:t>1</a:t>
            </a:r>
            <a:r>
              <a:rPr lang="zh-CN" altLang="en-US" dirty="0"/>
              <a:t>、</a:t>
            </a:r>
            <a:r>
              <a:rPr lang="zh-CN" altLang="zh-CN" b="1" dirty="0"/>
              <a:t>将待鉴定的</a:t>
            </a:r>
            <a:r>
              <a:rPr lang="zh-CN" altLang="zh-CN" b="1" dirty="0" smtClean="0"/>
              <a:t>建筑</a:t>
            </a:r>
            <a:r>
              <a:rPr lang="zh-CN" altLang="en-US" b="1" dirty="0" smtClean="0"/>
              <a:t>进行模型</a:t>
            </a:r>
            <a:r>
              <a:rPr lang="zh-CN" altLang="zh-CN" b="1" dirty="0" smtClean="0"/>
              <a:t>和</a:t>
            </a:r>
            <a:r>
              <a:rPr lang="zh-CN" altLang="zh-CN" b="1" dirty="0"/>
              <a:t>荷载输入</a:t>
            </a:r>
            <a:r>
              <a:rPr lang="en-US" altLang="zh-CN" b="1" dirty="0" smtClean="0"/>
              <a:t>;</a:t>
            </a:r>
            <a:r>
              <a:rPr lang="zh-CN" altLang="en-US" b="1" dirty="0" smtClean="0"/>
              <a:t>输入实测混凝土强度等级；</a:t>
            </a:r>
            <a:endParaRPr lang="en-US" altLang="zh-CN" b="1" dirty="0"/>
          </a:p>
          <a:p>
            <a:pPr marL="342900" lvl="3" indent="-342900">
              <a:buFont typeface="Arial" charset="0"/>
              <a:buChar char="•"/>
            </a:pPr>
            <a:r>
              <a:rPr lang="en-US" altLang="zh-CN" b="1" dirty="0"/>
              <a:t>2</a:t>
            </a:r>
            <a:r>
              <a:rPr lang="zh-CN" altLang="en-US" b="1" dirty="0"/>
              <a:t>、</a:t>
            </a:r>
            <a:r>
              <a:rPr lang="zh-CN" altLang="zh-CN" b="1" dirty="0"/>
              <a:t>输入梁、柱实配钢筋</a:t>
            </a:r>
            <a:r>
              <a:rPr lang="zh-CN" altLang="en-US" b="1" dirty="0"/>
              <a:t>；可先不做鉴定，计算</a:t>
            </a:r>
            <a:r>
              <a:rPr lang="zh-CN" altLang="en-US" b="1" dirty="0" smtClean="0"/>
              <a:t>后执行一</a:t>
            </a:r>
            <a:r>
              <a:rPr lang="zh-CN" altLang="en-US" b="1" dirty="0"/>
              <a:t>遍梁柱施工图</a:t>
            </a:r>
            <a:r>
              <a:rPr lang="zh-CN" altLang="en-US" b="1" dirty="0" smtClean="0"/>
              <a:t>菜单生成全</a:t>
            </a:r>
            <a:r>
              <a:rPr lang="zh-CN" altLang="en-US" b="1" dirty="0"/>
              <a:t>楼实配钢筋；</a:t>
            </a:r>
            <a:endParaRPr lang="en-US" altLang="zh-CN" b="1" dirty="0"/>
          </a:p>
          <a:p>
            <a:pPr marL="342900" lvl="3" indent="-342900">
              <a:buFont typeface="Arial" charset="0"/>
              <a:buChar char="•"/>
            </a:pPr>
            <a:r>
              <a:rPr lang="en-US" altLang="zh-CN" b="1" dirty="0"/>
              <a:t>3</a:t>
            </a:r>
            <a:r>
              <a:rPr lang="zh-CN" altLang="en-US" b="1" dirty="0"/>
              <a:t>、回到结构计算参数，</a:t>
            </a:r>
            <a:r>
              <a:rPr lang="zh-CN" altLang="zh-CN" b="1" dirty="0"/>
              <a:t>计算参数中对鉴定加固页上的“鉴定加固”项勾选</a:t>
            </a:r>
            <a:r>
              <a:rPr lang="zh-CN" altLang="en-US" b="1" dirty="0" smtClean="0"/>
              <a:t>； </a:t>
            </a:r>
            <a:r>
              <a:rPr lang="zh-CN" altLang="en-US" b="1" dirty="0"/>
              <a:t>输入控制鉴定目标的相关参数</a:t>
            </a:r>
            <a:r>
              <a:rPr lang="zh-CN" altLang="en-US" b="1" dirty="0" smtClean="0"/>
              <a:t>；</a:t>
            </a:r>
            <a:endParaRPr lang="en-US" altLang="zh-CN" dirty="0" smtClean="0"/>
          </a:p>
          <a:p>
            <a:pPr marL="342900" lvl="3" indent="-342900">
              <a:buFont typeface="Arial" charset="0"/>
              <a:buChar char="•"/>
            </a:pPr>
            <a:r>
              <a:rPr lang="en-US" altLang="zh-CN" dirty="0" smtClean="0"/>
              <a:t>4</a:t>
            </a:r>
            <a:r>
              <a:rPr lang="zh-CN" altLang="en-US" dirty="0" smtClean="0"/>
              <a:t>、</a:t>
            </a:r>
            <a:r>
              <a:rPr lang="zh-CN" altLang="zh-CN" b="1" dirty="0"/>
              <a:t>选择鉴定规范或标准</a:t>
            </a:r>
          </a:p>
          <a:p>
            <a:pPr marL="342900" lvl="3" indent="-342900">
              <a:buFont typeface="Arial" charset="0"/>
              <a:buChar char="•"/>
            </a:pPr>
            <a:r>
              <a:rPr lang="en-US" altLang="zh-CN" b="1" dirty="0"/>
              <a:t>5</a:t>
            </a:r>
            <a:r>
              <a:rPr lang="zh-CN" altLang="en-US" b="1" dirty="0"/>
              <a:t>、</a:t>
            </a:r>
            <a:r>
              <a:rPr lang="zh-CN" altLang="zh-CN" b="1" dirty="0"/>
              <a:t>输入第二级</a:t>
            </a:r>
            <a:r>
              <a:rPr lang="zh-CN" altLang="zh-CN" b="1" dirty="0" smtClean="0"/>
              <a:t>鉴定</a:t>
            </a:r>
            <a:r>
              <a:rPr lang="zh-CN" altLang="zh-CN" b="1" dirty="0"/>
              <a:t>的体系影响系数和局部</a:t>
            </a:r>
            <a:r>
              <a:rPr lang="zh-CN" altLang="zh-CN" b="1" dirty="0" smtClean="0"/>
              <a:t>影响系数</a:t>
            </a:r>
            <a:endParaRPr lang="en-US" altLang="zh-CN" b="1" dirty="0" smtClean="0"/>
          </a:p>
          <a:p>
            <a:pPr marL="342900" lvl="3" indent="-342900">
              <a:buFont typeface="Arial" charset="0"/>
              <a:buChar char="•"/>
            </a:pPr>
            <a:r>
              <a:rPr lang="en-US" altLang="zh-CN" b="1" dirty="0" smtClean="0"/>
              <a:t>6</a:t>
            </a:r>
            <a:r>
              <a:rPr lang="zh-CN" altLang="en-US" b="1" dirty="0" smtClean="0"/>
              <a:t>、</a:t>
            </a:r>
            <a:r>
              <a:rPr lang="zh-CN" altLang="zh-CN" b="1" dirty="0"/>
              <a:t>输入实测钢筋强度</a:t>
            </a:r>
          </a:p>
          <a:p>
            <a:pPr marL="342900" lvl="3" indent="-342900">
              <a:buFont typeface="Arial" charset="0"/>
              <a:buChar char="•"/>
            </a:pPr>
            <a:r>
              <a:rPr lang="en-US" altLang="zh-CN" b="1" dirty="0" smtClean="0"/>
              <a:t>7</a:t>
            </a:r>
            <a:r>
              <a:rPr lang="zh-CN" altLang="en-US" b="1" dirty="0" smtClean="0"/>
              <a:t>、</a:t>
            </a:r>
            <a:r>
              <a:rPr lang="zh-CN" altLang="zh-CN" b="1" dirty="0"/>
              <a:t>执行“生成数据</a:t>
            </a:r>
            <a:r>
              <a:rPr lang="en-US" altLang="zh-CN" b="1" dirty="0"/>
              <a:t>+</a:t>
            </a:r>
            <a:r>
              <a:rPr lang="zh-CN" altLang="zh-CN" b="1" dirty="0"/>
              <a:t>全部计算</a:t>
            </a:r>
            <a:r>
              <a:rPr lang="zh-CN" altLang="zh-CN" b="1" dirty="0" smtClean="0"/>
              <a:t>”</a:t>
            </a:r>
            <a:endParaRPr lang="en-US" altLang="zh-CN" b="1" dirty="0" smtClean="0"/>
          </a:p>
          <a:p>
            <a:pPr marL="342900" lvl="3" indent="-342900">
              <a:buFont typeface="Arial" charset="0"/>
              <a:buChar char="•"/>
            </a:pPr>
            <a:r>
              <a:rPr lang="en-US" altLang="zh-CN" b="1" dirty="0" smtClean="0"/>
              <a:t>8</a:t>
            </a:r>
            <a:r>
              <a:rPr lang="zh-CN" altLang="en-US" b="1" dirty="0" smtClean="0"/>
              <a:t>、</a:t>
            </a:r>
            <a:r>
              <a:rPr lang="zh-CN" altLang="zh-CN" b="1" dirty="0"/>
              <a:t>进入</a:t>
            </a:r>
            <a:r>
              <a:rPr lang="zh-CN" altLang="zh-CN" b="1" dirty="0" smtClean="0"/>
              <a:t>“设计结果菜单”</a:t>
            </a:r>
            <a:r>
              <a:rPr lang="zh-CN" altLang="en-US" b="1" dirty="0" smtClean="0"/>
              <a:t>查看计算结果</a:t>
            </a:r>
            <a:endParaRPr lang="zh-CN" altLang="zh-CN" b="1" dirty="0"/>
          </a:p>
        </p:txBody>
      </p:sp>
      <p:sp>
        <p:nvSpPr>
          <p:cNvPr id="4" name="灯片编号占位符 3"/>
          <p:cNvSpPr>
            <a:spLocks noGrp="1"/>
          </p:cNvSpPr>
          <p:nvPr>
            <p:ph type="sldNum" sz="quarter" idx="12"/>
          </p:nvPr>
        </p:nvSpPr>
        <p:spPr/>
        <p:txBody>
          <a:bodyPr/>
          <a:lstStyle/>
          <a:p>
            <a:pPr>
              <a:defRPr/>
            </a:pPr>
            <a:fld id="{A46037C8-5B0A-4AE1-9877-D75452A8BEB9}" type="slidenum">
              <a:rPr lang="zh-CN" altLang="en-US" smtClean="0"/>
              <a:pPr>
                <a:defRPr/>
              </a:pPr>
              <a:t>8</a:t>
            </a:fld>
            <a:endParaRPr lang="zh-CN" altLang="en-US"/>
          </a:p>
        </p:txBody>
      </p:sp>
    </p:spTree>
    <p:extLst>
      <p:ext uri="{BB962C8B-B14F-4D97-AF65-F5344CB8AC3E}">
        <p14:creationId xmlns:p14="http://schemas.microsoft.com/office/powerpoint/2010/main" val="23900020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lvl="2"/>
            <a:r>
              <a:rPr lang="zh-CN" altLang="zh-CN" sz="3600" kern="1200" dirty="0">
                <a:solidFill>
                  <a:srgbClr val="C00000"/>
                </a:solidFill>
                <a:latin typeface="隶书" pitchFamily="49" charset="-122"/>
                <a:ea typeface="隶书" pitchFamily="49" charset="-122"/>
                <a:cs typeface="+mj-cs"/>
              </a:rPr>
              <a:t>鉴定计算</a:t>
            </a:r>
            <a:r>
              <a:rPr lang="zh-CN" altLang="zh-CN" sz="3600" kern="1200" dirty="0" smtClean="0">
                <a:solidFill>
                  <a:srgbClr val="C00000"/>
                </a:solidFill>
                <a:latin typeface="隶书" pitchFamily="49" charset="-122"/>
                <a:ea typeface="隶书" pitchFamily="49" charset="-122"/>
                <a:cs typeface="+mj-cs"/>
              </a:rPr>
              <a:t>结果</a:t>
            </a:r>
            <a:endParaRPr lang="zh-CN" altLang="en-US" dirty="0"/>
          </a:p>
        </p:txBody>
      </p:sp>
      <p:sp>
        <p:nvSpPr>
          <p:cNvPr id="3" name="内容占位符 2"/>
          <p:cNvSpPr>
            <a:spLocks noGrp="1"/>
          </p:cNvSpPr>
          <p:nvPr>
            <p:ph idx="1"/>
          </p:nvPr>
        </p:nvSpPr>
        <p:spPr>
          <a:xfrm>
            <a:off x="323528" y="1200156"/>
            <a:ext cx="8568952" cy="3394075"/>
          </a:xfrm>
        </p:spPr>
        <p:txBody>
          <a:bodyPr/>
          <a:lstStyle/>
          <a:p>
            <a:r>
              <a:rPr lang="zh-CN" altLang="zh-CN" sz="2000" dirty="0"/>
              <a:t>鉴定计算和加固计算的结果都包括有两大方面的内容：综合抗震能力指数计算结果和混凝土承载力计算结果</a:t>
            </a:r>
            <a:r>
              <a:rPr lang="zh-CN" altLang="zh-CN" sz="2000" dirty="0" smtClean="0"/>
              <a:t>。</a:t>
            </a:r>
            <a:endParaRPr lang="en-US" altLang="zh-CN" sz="2000" dirty="0" smtClean="0"/>
          </a:p>
          <a:p>
            <a:r>
              <a:rPr lang="zh-CN" altLang="zh-CN" sz="2000" dirty="0" smtClean="0"/>
              <a:t>综合</a:t>
            </a:r>
            <a:r>
              <a:rPr lang="zh-CN" altLang="zh-CN" sz="2000" dirty="0"/>
              <a:t>抗震能力指数计算是按照《建筑抗震鉴定标准》</a:t>
            </a:r>
            <a:r>
              <a:rPr lang="en-US" altLang="zh-CN" sz="2000" dirty="0"/>
              <a:t>GB50023-2009</a:t>
            </a:r>
            <a:r>
              <a:rPr lang="zh-CN" altLang="zh-CN" sz="2000" dirty="0"/>
              <a:t>，作第二级鉴定计算的结果</a:t>
            </a:r>
            <a:r>
              <a:rPr lang="zh-CN" altLang="zh-CN" sz="2000" dirty="0" smtClean="0"/>
              <a:t>。</a:t>
            </a:r>
            <a:endParaRPr lang="en-US" altLang="zh-CN" sz="2000" dirty="0" smtClean="0"/>
          </a:p>
          <a:p>
            <a:r>
              <a:rPr lang="zh-CN" altLang="zh-CN" sz="2000" dirty="0"/>
              <a:t>综合抗震能力</a:t>
            </a:r>
            <a:r>
              <a:rPr lang="zh-CN" altLang="zh-CN" sz="2000" dirty="0" smtClean="0"/>
              <a:t>指数</a:t>
            </a:r>
            <a:r>
              <a:rPr lang="zh-CN" altLang="en-US" sz="2000" dirty="0" smtClean="0"/>
              <a:t>小于</a:t>
            </a:r>
            <a:r>
              <a:rPr lang="en-US" altLang="zh-CN" sz="2000" dirty="0" smtClean="0"/>
              <a:t>1</a:t>
            </a:r>
            <a:r>
              <a:rPr lang="zh-CN" altLang="en-US" sz="2000" dirty="0" smtClean="0"/>
              <a:t>时不满足要求；</a:t>
            </a:r>
            <a:endParaRPr lang="en-US" altLang="zh-CN" sz="2000" dirty="0" smtClean="0"/>
          </a:p>
          <a:p>
            <a:r>
              <a:rPr lang="zh-CN" altLang="zh-CN" sz="2000" dirty="0" smtClean="0"/>
              <a:t>混凝土</a:t>
            </a:r>
            <a:r>
              <a:rPr lang="zh-CN" altLang="zh-CN" sz="2000" dirty="0"/>
              <a:t>承载力计算是指按照抗震设计系列规范，对混凝土结构作抗震承载力计算的结果</a:t>
            </a:r>
            <a:r>
              <a:rPr lang="zh-CN" altLang="zh-CN" sz="2000" dirty="0" smtClean="0"/>
              <a:t>。</a:t>
            </a:r>
            <a:endParaRPr lang="en-US" altLang="zh-CN" sz="2000" dirty="0" smtClean="0"/>
          </a:p>
          <a:p>
            <a:r>
              <a:rPr lang="zh-CN" altLang="en-US" sz="2000" dirty="0"/>
              <a:t>承载力</a:t>
            </a:r>
            <a:r>
              <a:rPr lang="zh-CN" altLang="en-US" sz="2000" dirty="0" smtClean="0"/>
              <a:t>结果的重点是与实配钢筋比较，计算结果大与实配钢筋时显红；</a:t>
            </a:r>
            <a:endParaRPr lang="en-US" altLang="zh-CN" sz="2000" dirty="0" smtClean="0"/>
          </a:p>
          <a:p>
            <a:endParaRPr lang="zh-CN" altLang="en-US" dirty="0"/>
          </a:p>
        </p:txBody>
      </p:sp>
      <p:sp>
        <p:nvSpPr>
          <p:cNvPr id="4" name="灯片编号占位符 3"/>
          <p:cNvSpPr>
            <a:spLocks noGrp="1"/>
          </p:cNvSpPr>
          <p:nvPr>
            <p:ph type="sldNum" sz="quarter" idx="12"/>
          </p:nvPr>
        </p:nvSpPr>
        <p:spPr/>
        <p:txBody>
          <a:bodyPr/>
          <a:lstStyle/>
          <a:p>
            <a:pPr>
              <a:defRPr/>
            </a:pPr>
            <a:fld id="{A46037C8-5B0A-4AE1-9877-D75452A8BEB9}" type="slidenum">
              <a:rPr lang="zh-CN" altLang="en-US" smtClean="0"/>
              <a:pPr>
                <a:defRPr/>
              </a:pPr>
              <a:t>9</a:t>
            </a:fld>
            <a:endParaRPr lang="zh-CN" altLang="en-US"/>
          </a:p>
        </p:txBody>
      </p:sp>
    </p:spTree>
    <p:extLst>
      <p:ext uri="{BB962C8B-B14F-4D97-AF65-F5344CB8AC3E}">
        <p14:creationId xmlns:p14="http://schemas.microsoft.com/office/powerpoint/2010/main" val="151831791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heme/theme1.xml><?xml version="1.0" encoding="utf-8"?>
<a:theme xmlns:a="http://schemas.openxmlformats.org/drawingml/2006/main" name="yj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yjk</Template>
  <TotalTime>24625</TotalTime>
  <Words>5714</Words>
  <Application>Microsoft Office PowerPoint</Application>
  <PresentationFormat>全屏显示(16:9)</PresentationFormat>
  <Paragraphs>346</Paragraphs>
  <Slides>76</Slides>
  <Notes>1</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76</vt:i4>
      </vt:variant>
    </vt:vector>
  </HeadingPairs>
  <TitlesOfParts>
    <vt:vector size="83" baseType="lpstr">
      <vt:lpstr>黑体</vt:lpstr>
      <vt:lpstr>隶书</vt:lpstr>
      <vt:lpstr>宋体</vt:lpstr>
      <vt:lpstr>微软雅黑</vt:lpstr>
      <vt:lpstr>Arial</vt:lpstr>
      <vt:lpstr>Calibri</vt:lpstr>
      <vt:lpstr>yjk</vt:lpstr>
      <vt:lpstr>工程抗震鉴定加固软件操作详解</vt:lpstr>
      <vt:lpstr>目录</vt:lpstr>
      <vt:lpstr>混凝土结构鉴定加固操作流程</vt:lpstr>
      <vt:lpstr>建筑抗震鉴定和加固标准的选用</vt:lpstr>
      <vt:lpstr>软件的实施方案</vt:lpstr>
      <vt:lpstr>软件的实施方案</vt:lpstr>
      <vt:lpstr>钢筋混凝土结构的鉴定</vt:lpstr>
      <vt:lpstr>钢筋混凝土结构的鉴定</vt:lpstr>
      <vt:lpstr>鉴定计算结果</vt:lpstr>
      <vt:lpstr>综合抗震能力指数的文本输出</vt:lpstr>
      <vt:lpstr>柱抗剪承载力和计算配筋的文本结果</vt:lpstr>
      <vt:lpstr>可读入Dwg平法图中的实配钢筋</vt:lpstr>
      <vt:lpstr>混凝土结构的加固设计</vt:lpstr>
      <vt:lpstr>混凝土柱加固</vt:lpstr>
      <vt:lpstr>１、柱增大截面法</vt:lpstr>
      <vt:lpstr>2、柱置换混凝土法</vt:lpstr>
      <vt:lpstr>3、柱外包型钢法</vt:lpstr>
      <vt:lpstr>4、柱外粘钢板法</vt:lpstr>
      <vt:lpstr>5、柱外粘纤维复合材法</vt:lpstr>
      <vt:lpstr>混凝土梁加固</vt:lpstr>
      <vt:lpstr>1、梁增大截面法</vt:lpstr>
      <vt:lpstr>2、梁置换混凝土法</vt:lpstr>
      <vt:lpstr>3、梁外包型钢法</vt:lpstr>
      <vt:lpstr>4、梁外粘钢板法</vt:lpstr>
      <vt:lpstr>5、梁外粘纤维复合材法</vt:lpstr>
      <vt:lpstr>6、钢绞线网-聚合物砂浆加固法</vt:lpstr>
      <vt:lpstr>加固计算结果</vt:lpstr>
      <vt:lpstr>另一种相对简单的考虑实配钢筋的操作</vt:lpstr>
      <vt:lpstr>设计结果中增加“构件验算” 功能</vt:lpstr>
      <vt:lpstr>设计结果中增加“构件验算” 功能</vt:lpstr>
      <vt:lpstr>设计结果中增加“构件验算” 功能</vt:lpstr>
      <vt:lpstr>可对混凝土加固构件提供加固施工图</vt:lpstr>
      <vt:lpstr>混凝土柱加固施工图</vt:lpstr>
      <vt:lpstr>混凝土柱加固施工图 　　　　　　　　　　——增大截面加固法</vt:lpstr>
      <vt:lpstr>混凝土柱加固施工图 　　　　　　　　　　——外包钢加固法</vt:lpstr>
      <vt:lpstr>混凝土柱加固施工图 　　　　　　　　　　——碳纤维加固法</vt:lpstr>
      <vt:lpstr>混凝土梁加固施工图</vt:lpstr>
      <vt:lpstr>混凝土梁加固施工图 　　　　　　　　　　——碳纤维加固法</vt:lpstr>
      <vt:lpstr>混凝土梁加固施工图 　　　　　　　　　　——粘钢加固法</vt:lpstr>
      <vt:lpstr>混凝土梁加固施工图 　　　　　　　　　　——加大截面加固法</vt:lpstr>
      <vt:lpstr>混凝土梁加固施工图 　　　　　　　　　　——外包钢加固法</vt:lpstr>
      <vt:lpstr>目录</vt:lpstr>
      <vt:lpstr>砌体结构的鉴定</vt:lpstr>
      <vt:lpstr>1、将待鉴定的建筑进行模型和荷载输入</vt:lpstr>
      <vt:lpstr>PowerPoint 演示文稿</vt:lpstr>
      <vt:lpstr>PowerPoint 演示文稿</vt:lpstr>
      <vt:lpstr>2、输入砌体结构鉴定加固设计参数</vt:lpstr>
      <vt:lpstr>3、输入砌体结构参数信息</vt:lpstr>
      <vt:lpstr>4、纵、横墙指定</vt:lpstr>
      <vt:lpstr>5、自承重墙的指定</vt:lpstr>
      <vt:lpstr>6、设置柱钢筋</vt:lpstr>
      <vt:lpstr>7、砌体结构的鉴定计算</vt:lpstr>
      <vt:lpstr>鉴定计算结果</vt:lpstr>
      <vt:lpstr>鉴定计算结果</vt:lpstr>
      <vt:lpstr>砌体结构的加固</vt:lpstr>
      <vt:lpstr>1、拷贝出一份模型文件并勾选当前为砌体加固模型</vt:lpstr>
      <vt:lpstr>2、输入新增加的结构构件</vt:lpstr>
      <vt:lpstr>3、输入砌体结构鉴定加固设计参数</vt:lpstr>
      <vt:lpstr>4、对砌体墙构件作面层/板墙加固布置</vt:lpstr>
      <vt:lpstr>5、加固设计计算</vt:lpstr>
      <vt:lpstr>砌体墙加固</vt:lpstr>
      <vt:lpstr>１、水泥砂浆面层加固法</vt:lpstr>
      <vt:lpstr>２、钢筋网砂浆面层加固法</vt:lpstr>
      <vt:lpstr>３、钢筋混凝土板墙面层加固方法</vt:lpstr>
      <vt:lpstr>４、钢绞线网—聚合物砂浆面层加固法</vt:lpstr>
      <vt:lpstr>加固计算结果</vt:lpstr>
      <vt:lpstr>目录</vt:lpstr>
      <vt:lpstr>鉴定加固常见问题</vt:lpstr>
      <vt:lpstr>鉴定加固常见问题</vt:lpstr>
      <vt:lpstr>鉴定加固常见问题</vt:lpstr>
      <vt:lpstr>鉴定加固常见问题</vt:lpstr>
      <vt:lpstr>鉴定加固常见问题</vt:lpstr>
      <vt:lpstr>鉴定加固常见问题</vt:lpstr>
      <vt:lpstr>鉴定加固常见问题</vt:lpstr>
      <vt:lpstr>鉴定加固常见问题</vt:lpstr>
      <vt:lpstr>谢 谢</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北京盈建科软件有限责任公司 (Beijing YJK Building Software Co., Ltd.)</dc:title>
  <dc:creator>user</dc:creator>
  <cp:lastModifiedBy>yjk</cp:lastModifiedBy>
  <cp:revision>1215</cp:revision>
  <dcterms:modified xsi:type="dcterms:W3CDTF">2021-09-18T14:38:33Z</dcterms:modified>
</cp:coreProperties>
</file>